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73" r:id="rId4"/>
    <p:sldMasterId id="214748367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6858000" cx="12192000"/>
  <p:notesSz cx="6858000" cy="9144000"/>
  <p:embeddedFontLst>
    <p:embeddedFont>
      <p:font typeface="IBM Plex Sans"/>
      <p:regular r:id="rId27"/>
      <p:bold r:id="rId28"/>
      <p:italic r:id="rId29"/>
      <p:boldItalic r:id="rId30"/>
    </p:embeddedFont>
    <p:embeddedFont>
      <p:font typeface="Roboto"/>
      <p:regular r:id="rId31"/>
      <p:bold r:id="rId32"/>
      <p:italic r:id="rId33"/>
      <p:boldItalic r:id="rId34"/>
    </p:embeddedFont>
    <p:embeddedFont>
      <p:font typeface="IBM Plex Sans Light"/>
      <p:regular r:id="rId35"/>
      <p:bold r:id="rId36"/>
      <p:italic r:id="rId37"/>
      <p:boldItalic r:id="rId38"/>
    </p:embeddedFont>
    <p:embeddedFont>
      <p:font typeface="Old Standard TT"/>
      <p:regular r:id="rId39"/>
      <p:bold r:id="rId40"/>
      <p:italic r:id="rId41"/>
    </p:embeddedFont>
    <p:embeddedFont>
      <p:font typeface="Comfortaa"/>
      <p:regular r:id="rId42"/>
      <p:bold r:id="rId43"/>
    </p:embeddedFont>
    <p:embeddedFont>
      <p:font typeface="IBM Plex Sans SemiBold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521">
          <p15:clr>
            <a:srgbClr val="A4A3A4"/>
          </p15:clr>
        </p15:guide>
        <p15:guide id="2" orient="horz" pos="4133">
          <p15:clr>
            <a:srgbClr val="A4A3A4"/>
          </p15:clr>
        </p15:guide>
        <p15:guide id="3" pos="597">
          <p15:clr>
            <a:srgbClr val="A4A3A4"/>
          </p15:clr>
        </p15:guide>
        <p15:guide id="4" pos="6312">
          <p15:clr>
            <a:srgbClr val="A4A3A4"/>
          </p15:clr>
        </p15:guide>
        <p15:guide id="5" pos="7265">
          <p15:clr>
            <a:srgbClr val="A4A3A4"/>
          </p15:clr>
        </p15:guide>
        <p15:guide id="6" pos="1958">
          <p15:clr>
            <a:srgbClr val="A4A3A4"/>
          </p15:clr>
        </p15:guide>
        <p15:guide id="7" orient="horz" pos="6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521" orient="horz"/>
        <p:guide pos="4133" orient="horz"/>
        <p:guide pos="597"/>
        <p:guide pos="6312"/>
        <p:guide pos="7265"/>
        <p:guide pos="1958"/>
        <p:guide pos="686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ldStandardTT-bold.fntdata"/><Relationship Id="rId20" Type="http://schemas.openxmlformats.org/officeDocument/2006/relationships/slide" Target="slides/slide14.xml"/><Relationship Id="rId42" Type="http://schemas.openxmlformats.org/officeDocument/2006/relationships/font" Target="fonts/Comfortaa-regular.fntdata"/><Relationship Id="rId41" Type="http://schemas.openxmlformats.org/officeDocument/2006/relationships/font" Target="fonts/OldStandardTT-italic.fntdata"/><Relationship Id="rId22" Type="http://schemas.openxmlformats.org/officeDocument/2006/relationships/slide" Target="slides/slide16.xml"/><Relationship Id="rId44" Type="http://schemas.openxmlformats.org/officeDocument/2006/relationships/font" Target="fonts/IBMPlexSansSemiBold-regular.fntdata"/><Relationship Id="rId21" Type="http://schemas.openxmlformats.org/officeDocument/2006/relationships/slide" Target="slides/slide15.xml"/><Relationship Id="rId43" Type="http://schemas.openxmlformats.org/officeDocument/2006/relationships/font" Target="fonts/Comfortaa-bold.fntdata"/><Relationship Id="rId24" Type="http://schemas.openxmlformats.org/officeDocument/2006/relationships/slide" Target="slides/slide18.xml"/><Relationship Id="rId46" Type="http://schemas.openxmlformats.org/officeDocument/2006/relationships/font" Target="fonts/IBMPlexSansSemiBold-italic.fntdata"/><Relationship Id="rId23" Type="http://schemas.openxmlformats.org/officeDocument/2006/relationships/slide" Target="slides/slide17.xml"/><Relationship Id="rId45" Type="http://schemas.openxmlformats.org/officeDocument/2006/relationships/font" Target="fonts/IBMPlexSansSemiBold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47" Type="http://schemas.openxmlformats.org/officeDocument/2006/relationships/font" Target="fonts/IBMPlexSansSemiBold-boldItalic.fntdata"/><Relationship Id="rId28" Type="http://schemas.openxmlformats.org/officeDocument/2006/relationships/font" Target="fonts/IBMPlexSans-bold.fntdata"/><Relationship Id="rId27" Type="http://schemas.openxmlformats.org/officeDocument/2006/relationships/font" Target="fonts/IBMPlexSans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BMPlexSans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-regular.fntdata"/><Relationship Id="rId30" Type="http://schemas.openxmlformats.org/officeDocument/2006/relationships/font" Target="fonts/IBMPlexSans-boldItalic.fntdata"/><Relationship Id="rId11" Type="http://schemas.openxmlformats.org/officeDocument/2006/relationships/slide" Target="slides/slide5.xml"/><Relationship Id="rId33" Type="http://schemas.openxmlformats.org/officeDocument/2006/relationships/font" Target="fonts/Roboto-italic.fntdata"/><Relationship Id="rId10" Type="http://schemas.openxmlformats.org/officeDocument/2006/relationships/slide" Target="slides/slide4.xml"/><Relationship Id="rId32" Type="http://schemas.openxmlformats.org/officeDocument/2006/relationships/font" Target="fonts/Roboto-bold.fntdata"/><Relationship Id="rId13" Type="http://schemas.openxmlformats.org/officeDocument/2006/relationships/slide" Target="slides/slide7.xml"/><Relationship Id="rId35" Type="http://schemas.openxmlformats.org/officeDocument/2006/relationships/font" Target="fonts/IBMPlexSansLight-regular.fntdata"/><Relationship Id="rId12" Type="http://schemas.openxmlformats.org/officeDocument/2006/relationships/slide" Target="slides/slide6.xml"/><Relationship Id="rId34" Type="http://schemas.openxmlformats.org/officeDocument/2006/relationships/font" Target="fonts/Roboto-boldItalic.fntdata"/><Relationship Id="rId15" Type="http://schemas.openxmlformats.org/officeDocument/2006/relationships/slide" Target="slides/slide9.xml"/><Relationship Id="rId37" Type="http://schemas.openxmlformats.org/officeDocument/2006/relationships/font" Target="fonts/IBMPlexSansLight-italic.fntdata"/><Relationship Id="rId14" Type="http://schemas.openxmlformats.org/officeDocument/2006/relationships/slide" Target="slides/slide8.xml"/><Relationship Id="rId36" Type="http://schemas.openxmlformats.org/officeDocument/2006/relationships/font" Target="fonts/IBMPlexSansLight-bold.fntdata"/><Relationship Id="rId17" Type="http://schemas.openxmlformats.org/officeDocument/2006/relationships/slide" Target="slides/slide11.xml"/><Relationship Id="rId39" Type="http://schemas.openxmlformats.org/officeDocument/2006/relationships/font" Target="fonts/OldStandardTT-regular.fntdata"/><Relationship Id="rId16" Type="http://schemas.openxmlformats.org/officeDocument/2006/relationships/slide" Target="slides/slide10.xml"/><Relationship Id="rId38" Type="http://schemas.openxmlformats.org/officeDocument/2006/relationships/font" Target="fonts/IBMPlexSansLight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020c03d8ee_0_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1020c03d8ee_0_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020c03d8ee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1020c03d8ee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fbad3760af_1_1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3" name="Google Shape;463;gfbad3760af_1_1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fbad3760af_1_1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fbad3760af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fbad3760af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fbad3760af_1_4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fbad3760af_1_4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fbad3760af_1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Эрлих</a:t>
            </a:r>
            <a:endParaRPr/>
          </a:p>
        </p:txBody>
      </p:sp>
      <p:sp>
        <p:nvSpPr>
          <p:cNvPr id="528" name="Google Shape;528;gfbad3760af_1_1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020c03d8ee_2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1020c03d8ee_2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020c03d8ee_2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1020c03d8ee_2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fbad3760af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Эрлих</a:t>
            </a:r>
            <a:endParaRPr/>
          </a:p>
        </p:txBody>
      </p:sp>
      <p:sp>
        <p:nvSpPr>
          <p:cNvPr id="273" name="Google Shape;273;gfbad3760af_1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020c03d8ee_2_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g1020c03d8ee_2_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-876659" y="55497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indent="0" lvl="1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indent="0" lvl="2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indent="0" lvl="3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indent="0" lvl="4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indent="0" lvl="5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indent="0" lvl="6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indent="0" lvl="7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indent="0" lvl="8" marL="0" algn="r">
              <a:spcBef>
                <a:spcPts val="0"/>
              </a:spcBef>
              <a:buNone/>
              <a:defRPr b="1" i="0" sz="2800" u="none" cap="none" strike="noStrik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415600" y="1536633"/>
            <a:ext cx="11360700" cy="5788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>
              <a:spcBef>
                <a:spcPts val="1000"/>
              </a:spcBef>
              <a:spcAft>
                <a:spcPts val="0"/>
              </a:spcAft>
              <a:buSzPts val="2800"/>
              <a:buAutoNum type="arabicPeriod"/>
              <a:defRPr/>
            </a:lvl1pPr>
            <a:lvl2pPr indent="-381000" lvl="1" marL="914400" rtl="0">
              <a:spcBef>
                <a:spcPts val="500"/>
              </a:spcBef>
              <a:spcAft>
                <a:spcPts val="0"/>
              </a:spcAft>
              <a:buSzPts val="2400"/>
              <a:buAutoNum type="alphaLcPeriod"/>
              <a:defRPr/>
            </a:lvl2pPr>
            <a:lvl3pPr indent="-355600" lvl="2" marL="1371600" rtl="0">
              <a:spcBef>
                <a:spcPts val="500"/>
              </a:spcBef>
              <a:spcAft>
                <a:spcPts val="0"/>
              </a:spcAft>
              <a:buSzPts val="2000"/>
              <a:buAutoNum type="romanLcPeriod"/>
              <a:defRPr/>
            </a:lvl3pPr>
            <a:lvl4pPr indent="-342900" lvl="3" marL="1828800" rtl="0">
              <a:spcBef>
                <a:spcPts val="500"/>
              </a:spcBef>
              <a:spcAft>
                <a:spcPts val="0"/>
              </a:spcAft>
              <a:buSzPts val="1800"/>
              <a:buAutoNum type="arabicPeriod"/>
              <a:defRPr/>
            </a:lvl4pPr>
            <a:lvl5pPr indent="-342900" lvl="4" marL="2286000" rtl="0">
              <a:spcBef>
                <a:spcPts val="500"/>
              </a:spcBef>
              <a:spcAft>
                <a:spcPts val="0"/>
              </a:spcAft>
              <a:buSzPts val="1800"/>
              <a:buAutoNum type="alphaLcPeriod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AutoNum type="romanLcPeriod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AutoNum type="arabicPeriod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AutoNum type="alphaLcPeriod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AutoNum type="romanLcPeriod"/>
              <a:defRPr/>
            </a:lvl9pPr>
          </a:lstStyle>
          <a:p/>
        </p:txBody>
      </p:sp>
      <p:sp>
        <p:nvSpPr>
          <p:cNvPr id="88" name="Google Shape;88;p1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лайд для формул/иллюстраций">
  <p:cSld name="CUSTOM_1">
    <p:bg>
      <p:bgPr>
        <a:noFill/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type="title"/>
          </p:nvPr>
        </p:nvSpPr>
        <p:spPr>
          <a:xfrm>
            <a:off x="415600" y="440267"/>
            <a:ext cx="11360700" cy="76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 sz="400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" type="body"/>
          </p:nvPr>
        </p:nvSpPr>
        <p:spPr>
          <a:xfrm>
            <a:off x="415600" y="1383500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Old Standard TT"/>
              <a:buChar char="●"/>
              <a:defRPr i="0" sz="24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○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■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●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○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■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●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Old Standard TT"/>
              <a:buChar char="○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rgbClr val="000000"/>
              </a:buClr>
              <a:buSzPts val="1900"/>
              <a:buFont typeface="Old Standard TT"/>
              <a:buChar char="■"/>
              <a:defRPr i="0" sz="1900" u="none" cap="none" strike="noStrike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98" name="Google Shape;98;p16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99" name="Google Shape;99;p1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2" name="Google Shape;102;p1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05" name="Google Shape;105;p18"/>
          <p:cNvSpPr txBox="1"/>
          <p:nvPr>
            <p:ph idx="1" type="body"/>
          </p:nvPr>
        </p:nvSpPr>
        <p:spPr>
          <a:xfrm>
            <a:off x="415600" y="1536633"/>
            <a:ext cx="11360700" cy="57888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  <a:defRPr/>
            </a:lvl1pPr>
            <a:lvl2pPr indent="-349250" lvl="1" marL="914400" rtl="0">
              <a:spcBef>
                <a:spcPts val="2100"/>
              </a:spcBef>
              <a:spcAft>
                <a:spcPts val="0"/>
              </a:spcAft>
              <a:buSzPts val="1900"/>
              <a:buAutoNum type="alphaLcPeriod"/>
              <a:defRPr/>
            </a:lvl2pPr>
            <a:lvl3pPr indent="-349250" lvl="2" marL="1371600" rtl="0">
              <a:spcBef>
                <a:spcPts val="2100"/>
              </a:spcBef>
              <a:spcAft>
                <a:spcPts val="0"/>
              </a:spcAft>
              <a:buSzPts val="1900"/>
              <a:buAutoNum type="romanLcPeriod"/>
              <a:defRPr/>
            </a:lvl3pPr>
            <a:lvl4pPr indent="-349250" lvl="3" marL="1828800" rtl="0">
              <a:spcBef>
                <a:spcPts val="2100"/>
              </a:spcBef>
              <a:spcAft>
                <a:spcPts val="0"/>
              </a:spcAft>
              <a:buSzPts val="1900"/>
              <a:buAutoNum type="arabicPeriod"/>
              <a:defRPr/>
            </a:lvl4pPr>
            <a:lvl5pPr indent="-349250" lvl="4" marL="2286000" rtl="0">
              <a:spcBef>
                <a:spcPts val="2100"/>
              </a:spcBef>
              <a:spcAft>
                <a:spcPts val="0"/>
              </a:spcAft>
              <a:buSzPts val="1900"/>
              <a:buAutoNum type="alphaLcPeriod"/>
              <a:defRPr/>
            </a:lvl5pPr>
            <a:lvl6pPr indent="-349250" lvl="5" marL="2743200" rtl="0">
              <a:spcBef>
                <a:spcPts val="2100"/>
              </a:spcBef>
              <a:spcAft>
                <a:spcPts val="0"/>
              </a:spcAft>
              <a:buSzPts val="1900"/>
              <a:buAutoNum type="romanLcPeriod"/>
              <a:defRPr/>
            </a:lvl6pPr>
            <a:lvl7pPr indent="-349250" lvl="6" marL="3200400" rtl="0">
              <a:spcBef>
                <a:spcPts val="2100"/>
              </a:spcBef>
              <a:spcAft>
                <a:spcPts val="0"/>
              </a:spcAft>
              <a:buSzPts val="1900"/>
              <a:buAutoNum type="arabicPeriod"/>
              <a:defRPr/>
            </a:lvl7pPr>
            <a:lvl8pPr indent="-349250" lvl="7" marL="3657600" rtl="0">
              <a:spcBef>
                <a:spcPts val="2100"/>
              </a:spcBef>
              <a:spcAft>
                <a:spcPts val="0"/>
              </a:spcAft>
              <a:buSzPts val="1900"/>
              <a:buAutoNum type="alphaLcPeriod"/>
              <a:defRPr/>
            </a:lvl8pPr>
            <a:lvl9pPr indent="-349250" lvl="8" marL="4114800" rtl="0">
              <a:spcBef>
                <a:spcPts val="2100"/>
              </a:spcBef>
              <a:spcAft>
                <a:spcPts val="2100"/>
              </a:spcAft>
              <a:buSzPts val="1900"/>
              <a:buAutoNum type="romanLcPeriod"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10" name="Google Shape;110;p19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11" name="Google Shape;111;p1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4" name="Google Shape;114;p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18" name="Google Shape;118;p2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" name="Google Shape;25;p3"/>
          <p:cNvSpPr txBox="1"/>
          <p:nvPr/>
        </p:nvSpPr>
        <p:spPr>
          <a:xfrm>
            <a:off x="-876659" y="55497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ru-RU" sz="28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‹#›</a:t>
            </a:fld>
            <a:endParaRPr b="1" sz="28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21" name="Google Shape;121;p2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3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25" name="Google Shape;125;p23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6" name="Google Shape;126;p23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27" name="Google Shape;127;p2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30" name="Google Shape;130;p2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4" name="Google Shape;134;p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925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  <a:defRPr/>
            </a:lvl1pPr>
            <a:lvl2pPr indent="-349250" lvl="1" marL="9144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○"/>
              <a:defRPr/>
            </a:lvl2pPr>
            <a:lvl3pPr indent="-349250" lvl="2" marL="13716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■"/>
              <a:defRPr/>
            </a:lvl3pPr>
            <a:lvl4pPr indent="-349250" lvl="3" marL="18288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  <a:defRPr/>
            </a:lvl4pPr>
            <a:lvl5pPr indent="-349250" lvl="4" marL="22860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○"/>
              <a:defRPr/>
            </a:lvl5pPr>
            <a:lvl6pPr indent="-349250" lvl="5" marL="27432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■"/>
              <a:defRPr/>
            </a:lvl6pPr>
            <a:lvl7pPr indent="-349250" lvl="6" marL="32004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  <a:defRPr/>
            </a:lvl7pPr>
            <a:lvl8pPr indent="-349250" lvl="7" marL="3657600" rtl="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○"/>
              <a:defRPr/>
            </a:lvl8pPr>
            <a:lvl9pPr indent="-349250" lvl="8" marL="4114800" rtl="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Char char="■"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/>
        </p:txBody>
      </p:sp>
      <p:sp>
        <p:nvSpPr>
          <p:cNvPr id="141" name="Google Shape;141;p2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1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r">
              <a:buNone/>
              <a:defRPr sz="1300">
                <a:solidFill>
                  <a:schemeClr val="dk2"/>
                </a:solidFill>
              </a:defRPr>
            </a:lvl1pPr>
            <a:lvl2pPr lvl="1" rtl="0" algn="r">
              <a:buNone/>
              <a:defRPr sz="1300">
                <a:solidFill>
                  <a:schemeClr val="dk2"/>
                </a:solidFill>
              </a:defRPr>
            </a:lvl2pPr>
            <a:lvl3pPr lvl="2" rtl="0" algn="r">
              <a:buNone/>
              <a:defRPr sz="1300">
                <a:solidFill>
                  <a:schemeClr val="dk2"/>
                </a:solidFill>
              </a:defRPr>
            </a:lvl3pPr>
            <a:lvl4pPr lvl="3" rtl="0" algn="r">
              <a:buNone/>
              <a:defRPr sz="1300">
                <a:solidFill>
                  <a:schemeClr val="dk2"/>
                </a:solidFill>
              </a:defRPr>
            </a:lvl4pPr>
            <a:lvl5pPr lvl="4" rtl="0" algn="r">
              <a:buNone/>
              <a:defRPr sz="1300">
                <a:solidFill>
                  <a:schemeClr val="dk2"/>
                </a:solidFill>
              </a:defRPr>
            </a:lvl5pPr>
            <a:lvl6pPr lvl="5" rtl="0" algn="r">
              <a:buNone/>
              <a:defRPr sz="1300">
                <a:solidFill>
                  <a:schemeClr val="dk2"/>
                </a:solidFill>
              </a:defRPr>
            </a:lvl6pPr>
            <a:lvl7pPr lvl="6" rtl="0" algn="r">
              <a:buNone/>
              <a:defRPr sz="1300">
                <a:solidFill>
                  <a:schemeClr val="dk2"/>
                </a:solidFill>
              </a:defRPr>
            </a:lvl7pPr>
            <a:lvl8pPr lvl="7" rtl="0" algn="r">
              <a:buNone/>
              <a:defRPr sz="1300">
                <a:solidFill>
                  <a:schemeClr val="dk2"/>
                </a:solidFill>
              </a:defRPr>
            </a:lvl8pPr>
            <a:lvl9pPr lvl="8" rtl="0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5.png"/><Relationship Id="rId4" Type="http://schemas.openxmlformats.org/officeDocument/2006/relationships/image" Target="../media/image23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coursera.org/specializations/machine-learning-data-analysis" TargetMode="External"/><Relationship Id="rId10" Type="http://schemas.openxmlformats.org/officeDocument/2006/relationships/hyperlink" Target="https://www.coursera.org/specializations/c-plus-plus-modern-development" TargetMode="External"/><Relationship Id="rId13" Type="http://schemas.openxmlformats.org/officeDocument/2006/relationships/hyperlink" Target="https://openedu.ru/course/mipt/COMB/" TargetMode="External"/><Relationship Id="rId12" Type="http://schemas.openxmlformats.org/officeDocument/2006/relationships/hyperlink" Target="https://openedu.ru/course/mipt/GRAPHTH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8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Relationship Id="rId14" Type="http://schemas.openxmlformats.org/officeDocument/2006/relationships/hyperlink" Target="https://openedu.ru/course/mipt/GAMETH/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33.png"/><Relationship Id="rId7" Type="http://schemas.openxmlformats.org/officeDocument/2006/relationships/image" Target="../media/image36.png"/><Relationship Id="rId8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png"/><Relationship Id="rId4" Type="http://schemas.openxmlformats.org/officeDocument/2006/relationships/image" Target="../media/image48.png"/><Relationship Id="rId5" Type="http://schemas.openxmlformats.org/officeDocument/2006/relationships/image" Target="../media/image3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jpg"/><Relationship Id="rId4" Type="http://schemas.openxmlformats.org/officeDocument/2006/relationships/image" Target="../media/image48.png"/><Relationship Id="rId5" Type="http://schemas.openxmlformats.org/officeDocument/2006/relationships/image" Target="../media/image40.png"/><Relationship Id="rId6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8.png"/><Relationship Id="rId4" Type="http://schemas.openxmlformats.org/officeDocument/2006/relationships/image" Target="../media/image40.png"/><Relationship Id="rId5" Type="http://schemas.openxmlformats.org/officeDocument/2006/relationships/hyperlink" Target="http://combalg.ru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1.png"/><Relationship Id="rId4" Type="http://schemas.openxmlformats.org/officeDocument/2006/relationships/image" Target="../media/image44.png"/><Relationship Id="rId5" Type="http://schemas.openxmlformats.org/officeDocument/2006/relationships/image" Target="../media/image43.jpg"/><Relationship Id="rId6" Type="http://schemas.openxmlformats.org/officeDocument/2006/relationships/image" Target="../media/image46.png"/><Relationship Id="rId7" Type="http://schemas.openxmlformats.org/officeDocument/2006/relationships/image" Target="../media/image4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9.jpg"/><Relationship Id="rId4" Type="http://schemas.openxmlformats.org/officeDocument/2006/relationships/hyperlink" Target="http://combalg.ru/" TargetMode="External"/><Relationship Id="rId9" Type="http://schemas.openxmlformats.org/officeDocument/2006/relationships/image" Target="../media/image55.png"/><Relationship Id="rId5" Type="http://schemas.openxmlformats.org/officeDocument/2006/relationships/image" Target="../media/image48.png"/><Relationship Id="rId6" Type="http://schemas.openxmlformats.org/officeDocument/2006/relationships/image" Target="../media/image50.png"/><Relationship Id="rId7" Type="http://schemas.openxmlformats.org/officeDocument/2006/relationships/image" Target="../media/image53.png"/><Relationship Id="rId8" Type="http://schemas.openxmlformats.org/officeDocument/2006/relationships/image" Target="../media/image6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png"/><Relationship Id="rId4" Type="http://schemas.openxmlformats.org/officeDocument/2006/relationships/image" Target="../media/image56.png"/><Relationship Id="rId5" Type="http://schemas.openxmlformats.org/officeDocument/2006/relationships/image" Target="../media/image54.png"/><Relationship Id="rId6" Type="http://schemas.openxmlformats.org/officeDocument/2006/relationships/image" Target="../media/image58.png"/><Relationship Id="rId7" Type="http://schemas.openxmlformats.org/officeDocument/2006/relationships/image" Target="../media/image6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2.jpg"/><Relationship Id="rId4" Type="http://schemas.openxmlformats.org/officeDocument/2006/relationships/image" Target="../media/image57.png"/><Relationship Id="rId5" Type="http://schemas.openxmlformats.org/officeDocument/2006/relationships/image" Target="../media/image4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9.png"/><Relationship Id="rId4" Type="http://schemas.openxmlformats.org/officeDocument/2006/relationships/image" Target="../media/image64.png"/><Relationship Id="rId5" Type="http://schemas.openxmlformats.org/officeDocument/2006/relationships/image" Target="../media/image4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hyperlink" Target="mailto:yu-rovikov@yandex.ru" TargetMode="External"/><Relationship Id="rId4" Type="http://schemas.openxmlformats.org/officeDocument/2006/relationships/hyperlink" Target="mailto:mraigor@yandex.ru" TargetMode="External"/><Relationship Id="rId5" Type="http://schemas.openxmlformats.org/officeDocument/2006/relationships/image" Target="../media/image48.png"/><Relationship Id="rId6" Type="http://schemas.openxmlformats.org/officeDocument/2006/relationships/image" Target="../media/image65.png"/><Relationship Id="rId7" Type="http://schemas.openxmlformats.org/officeDocument/2006/relationships/image" Target="../media/image6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8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7.jpg"/><Relationship Id="rId7" Type="http://schemas.openxmlformats.org/officeDocument/2006/relationships/image" Target="../media/image6.jpg"/><Relationship Id="rId8" Type="http://schemas.openxmlformats.org/officeDocument/2006/relationships/image" Target="../media/image23.pn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71.png"/><Relationship Id="rId1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3.png"/><Relationship Id="rId4" Type="http://schemas.openxmlformats.org/officeDocument/2006/relationships/image" Target="../media/image72.png"/><Relationship Id="rId9" Type="http://schemas.openxmlformats.org/officeDocument/2006/relationships/image" Target="../media/image70.png"/><Relationship Id="rId5" Type="http://schemas.openxmlformats.org/officeDocument/2006/relationships/image" Target="../media/image66.png"/><Relationship Id="rId6" Type="http://schemas.openxmlformats.org/officeDocument/2006/relationships/image" Target="../media/image62.png"/><Relationship Id="rId7" Type="http://schemas.openxmlformats.org/officeDocument/2006/relationships/image" Target="../media/image68.png"/><Relationship Id="rId8" Type="http://schemas.openxmlformats.org/officeDocument/2006/relationships/image" Target="../media/image67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8.png"/><Relationship Id="rId4" Type="http://schemas.openxmlformats.org/officeDocument/2006/relationships/image" Target="../media/image1.png"/><Relationship Id="rId9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8.png"/><Relationship Id="rId7" Type="http://schemas.openxmlformats.org/officeDocument/2006/relationships/image" Target="../media/image2.png"/><Relationship Id="rId8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38.jpg"/><Relationship Id="rId10" Type="http://schemas.openxmlformats.org/officeDocument/2006/relationships/image" Target="../media/image22.png"/><Relationship Id="rId1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jpg"/><Relationship Id="rId9" Type="http://schemas.openxmlformats.org/officeDocument/2006/relationships/image" Target="../media/image17.png"/><Relationship Id="rId5" Type="http://schemas.openxmlformats.org/officeDocument/2006/relationships/image" Target="../media/image11.png"/><Relationship Id="rId6" Type="http://schemas.openxmlformats.org/officeDocument/2006/relationships/image" Target="../media/image18.png"/><Relationship Id="rId7" Type="http://schemas.openxmlformats.org/officeDocument/2006/relationships/image" Target="../media/image14.png"/><Relationship Id="rId8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4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9" Type="http://schemas.openxmlformats.org/officeDocument/2006/relationships/image" Target="../media/image51.png"/><Relationship Id="rId5" Type="http://schemas.openxmlformats.org/officeDocument/2006/relationships/image" Target="../media/image30.jpg"/><Relationship Id="rId6" Type="http://schemas.openxmlformats.org/officeDocument/2006/relationships/image" Target="../media/image27.png"/><Relationship Id="rId7" Type="http://schemas.openxmlformats.org/officeDocument/2006/relationships/image" Target="../media/image29.png"/><Relationship Id="rId8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jpg"/><Relationship Id="rId4" Type="http://schemas.openxmlformats.org/officeDocument/2006/relationships/image" Target="../media/image28.png"/><Relationship Id="rId5" Type="http://schemas.openxmlformats.org/officeDocument/2006/relationships/image" Target="../media/image48.png"/><Relationship Id="rId6" Type="http://schemas.openxmlformats.org/officeDocument/2006/relationships/hyperlink" Target="https://sochisirius.ru/obuchenie/konkurs/smena1008/4862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/>
          <p:nvPr/>
        </p:nvSpPr>
        <p:spPr>
          <a:xfrm>
            <a:off x="3694225" y="1447198"/>
            <a:ext cx="9962700" cy="39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>
                <a:solidFill>
                  <a:srgbClr val="FDE3D3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Ф</a:t>
            </a:r>
            <a:r>
              <a:rPr lang="ru-RU" sz="5000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изтех-Школа </a:t>
            </a:r>
            <a:endParaRPr sz="5000">
              <a:solidFill>
                <a:schemeClr val="lt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>
                <a:solidFill>
                  <a:srgbClr val="FDE3D3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П</a:t>
            </a:r>
            <a:r>
              <a:rPr lang="ru-RU" sz="5000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рикладной </a:t>
            </a:r>
            <a:endParaRPr sz="5000">
              <a:solidFill>
                <a:schemeClr val="lt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>
                <a:solidFill>
                  <a:srgbClr val="FDE3D3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М</a:t>
            </a:r>
            <a:r>
              <a:rPr lang="ru-RU" sz="5000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атематики и </a:t>
            </a:r>
            <a:endParaRPr sz="5000">
              <a:solidFill>
                <a:schemeClr val="lt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5000">
                <a:solidFill>
                  <a:srgbClr val="FDE3D3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И</a:t>
            </a:r>
            <a:r>
              <a:rPr lang="ru-RU" sz="5000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нформатики </a:t>
            </a:r>
            <a:endParaRPr sz="23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48" name="Google Shape;148;p28"/>
          <p:cNvSpPr/>
          <p:nvPr/>
        </p:nvSpPr>
        <p:spPr>
          <a:xfrm>
            <a:off x="3694225" y="3896700"/>
            <a:ext cx="5194200" cy="16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о</a:t>
            </a: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бразовательные проекты и программы </a:t>
            </a:r>
            <a:endParaRPr sz="2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ФПМИ МФТИ для школьников и учителей</a:t>
            </a:r>
            <a:endParaRPr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49" name="Google Shape;149;p28"/>
          <p:cNvSpPr txBox="1"/>
          <p:nvPr>
            <p:ph idx="12" type="sldNum"/>
          </p:nvPr>
        </p:nvSpPr>
        <p:spPr>
          <a:xfrm>
            <a:off x="-3106857" y="22542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50" name="Google Shape;150;p28"/>
          <p:cNvPicPr preferRelativeResize="0"/>
          <p:nvPr/>
        </p:nvPicPr>
        <p:blipFill rotWithShape="1">
          <a:blip r:embed="rId4">
            <a:alphaModFix/>
          </a:blip>
          <a:srcRect b="0" l="0" r="80888" t="0"/>
          <a:stretch/>
        </p:blipFill>
        <p:spPr>
          <a:xfrm>
            <a:off x="1558000" y="1447200"/>
            <a:ext cx="2136224" cy="176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7"/>
          <p:cNvSpPr txBox="1"/>
          <p:nvPr/>
        </p:nvSpPr>
        <p:spPr>
          <a:xfrm flipH="1">
            <a:off x="1345375" y="1597339"/>
            <a:ext cx="345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4025">
            <a:noAutofit/>
          </a:bodyPr>
          <a:lstStyle/>
          <a:p>
            <a:pPr indent="0" lvl="6" marL="2760133" marR="0" rtl="0" algn="l">
              <a:spcBef>
                <a:spcPts val="1760"/>
              </a:spcBef>
              <a:spcAft>
                <a:spcPts val="0"/>
              </a:spcAft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42" name="Google Shape;342;p37"/>
          <p:cNvSpPr txBox="1"/>
          <p:nvPr>
            <p:ph idx="12" type="sldNum"/>
          </p:nvPr>
        </p:nvSpPr>
        <p:spPr>
          <a:xfrm>
            <a:off x="8645769" y="7282473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343" name="Google Shape;343;p37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9598610" y="-2392015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7"/>
          <p:cNvSpPr txBox="1"/>
          <p:nvPr>
            <p:ph type="title"/>
          </p:nvPr>
        </p:nvSpPr>
        <p:spPr>
          <a:xfrm>
            <a:off x="446218" y="0"/>
            <a:ext cx="4175100" cy="23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Бесплатные курсы ФПМИ на открытых площадках: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2" marR="677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45" name="Google Shape;345;p37"/>
          <p:cNvSpPr/>
          <p:nvPr/>
        </p:nvSpPr>
        <p:spPr>
          <a:xfrm>
            <a:off x="3039894" y="1773850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37"/>
          <p:cNvSpPr/>
          <p:nvPr/>
        </p:nvSpPr>
        <p:spPr>
          <a:xfrm>
            <a:off x="5750605" y="1773850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37"/>
          <p:cNvSpPr/>
          <p:nvPr/>
        </p:nvSpPr>
        <p:spPr>
          <a:xfrm>
            <a:off x="8443461" y="1821135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8" name="Google Shape;34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1550" y="2118601"/>
            <a:ext cx="1378572" cy="1320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11432" y="1981993"/>
            <a:ext cx="1664516" cy="1594024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7"/>
          <p:cNvSpPr/>
          <p:nvPr/>
        </p:nvSpPr>
        <p:spPr>
          <a:xfrm>
            <a:off x="3039904" y="4332716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1" name="Google Shape;351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91867" y="4622616"/>
            <a:ext cx="1421403" cy="1387903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37"/>
          <p:cNvSpPr/>
          <p:nvPr/>
        </p:nvSpPr>
        <p:spPr>
          <a:xfrm>
            <a:off x="8423015" y="4332705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37"/>
          <p:cNvSpPr/>
          <p:nvPr/>
        </p:nvSpPr>
        <p:spPr>
          <a:xfrm>
            <a:off x="5732759" y="4332716"/>
            <a:ext cx="2000400" cy="1915500"/>
          </a:xfrm>
          <a:prstGeom prst="ellipse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4" name="Google Shape;354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29897" y="4570621"/>
            <a:ext cx="1503566" cy="1439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52629" y="4570630"/>
            <a:ext cx="1503566" cy="1439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17249" y="2180004"/>
            <a:ext cx="1144788" cy="1117828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7"/>
          <p:cNvSpPr txBox="1"/>
          <p:nvPr/>
        </p:nvSpPr>
        <p:spPr>
          <a:xfrm>
            <a:off x="4215088" y="2292727"/>
            <a:ext cx="13785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500">
                <a:latin typeface="Comfortaa"/>
                <a:ea typeface="Comfortaa"/>
                <a:cs typeface="Comfortaa"/>
                <a:sym typeface="Comfortaa"/>
              </a:rPr>
              <a:t>++</a:t>
            </a:r>
            <a:endParaRPr b="1" sz="55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8" name="Google Shape;358;p37"/>
          <p:cNvSpPr txBox="1"/>
          <p:nvPr/>
        </p:nvSpPr>
        <p:spPr>
          <a:xfrm>
            <a:off x="2841000" y="3568968"/>
            <a:ext cx="2909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Разработка на С++</a:t>
            </a:r>
            <a:endParaRPr b="1"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59" name="Google Shape;359;p37"/>
          <p:cNvSpPr txBox="1"/>
          <p:nvPr/>
        </p:nvSpPr>
        <p:spPr>
          <a:xfrm>
            <a:off x="5590596" y="3568968"/>
            <a:ext cx="7396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Машинное обучение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37"/>
          <p:cNvSpPr txBox="1"/>
          <p:nvPr/>
        </p:nvSpPr>
        <p:spPr>
          <a:xfrm>
            <a:off x="5222000" y="0"/>
            <a:ext cx="32358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6932" marR="6772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Coursera.org </a:t>
            </a:r>
            <a:endParaRPr b="1" sz="3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2" marR="677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3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OpenEdu.ru</a:t>
            </a:r>
            <a:endParaRPr b="1" sz="3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2" marR="677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3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Stepik.org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37"/>
          <p:cNvSpPr txBox="1"/>
          <p:nvPr/>
        </p:nvSpPr>
        <p:spPr>
          <a:xfrm>
            <a:off x="3108325" y="6240388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Теория графов</a:t>
            </a:r>
            <a:endParaRPr b="1"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62" name="Google Shape;362;p37"/>
          <p:cNvSpPr txBox="1"/>
          <p:nvPr/>
        </p:nvSpPr>
        <p:spPr>
          <a:xfrm>
            <a:off x="8423025" y="3568975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Комбинаторика</a:t>
            </a:r>
            <a:endParaRPr b="1"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63" name="Google Shape;363;p37"/>
          <p:cNvSpPr txBox="1"/>
          <p:nvPr/>
        </p:nvSpPr>
        <p:spPr>
          <a:xfrm>
            <a:off x="6014688" y="6240400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Теория игр</a:t>
            </a:r>
            <a:endParaRPr b="1"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64" name="Google Shape;364;p37"/>
          <p:cNvSpPr txBox="1"/>
          <p:nvPr/>
        </p:nvSpPr>
        <p:spPr>
          <a:xfrm>
            <a:off x="8423025" y="6248200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 u="sng">
                <a:latin typeface="IBM Plex Sans"/>
                <a:ea typeface="IBM Plex Sans"/>
                <a:cs typeface="IBM Plex Sans"/>
                <a:sym typeface="IBM Plex Sans"/>
              </a:rPr>
              <a:t>Многое другое</a:t>
            </a:r>
            <a:endParaRPr b="1" sz="2000" u="sng"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8"/>
          <p:cNvSpPr txBox="1"/>
          <p:nvPr>
            <p:ph type="title"/>
          </p:nvPr>
        </p:nvSpPr>
        <p:spPr>
          <a:xfrm flipH="1">
            <a:off x="7524800" y="400150"/>
            <a:ext cx="4488600" cy="55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70" name="Google Shape;370;p38"/>
          <p:cNvSpPr txBox="1"/>
          <p:nvPr/>
        </p:nvSpPr>
        <p:spPr>
          <a:xfrm>
            <a:off x="524933" y="508001"/>
            <a:ext cx="1796700" cy="5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38"/>
          <p:cNvSpPr/>
          <p:nvPr/>
        </p:nvSpPr>
        <p:spPr>
          <a:xfrm>
            <a:off x="0" y="6858000"/>
            <a:ext cx="3895800" cy="3252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8"/>
          <p:cNvSpPr txBox="1"/>
          <p:nvPr>
            <p:ph idx="12" type="sldNum"/>
          </p:nvPr>
        </p:nvSpPr>
        <p:spPr>
          <a:xfrm>
            <a:off x="8645769" y="7282473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373" name="Google Shape;37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91500" y="-1421600"/>
            <a:ext cx="13678951" cy="82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38"/>
          <p:cNvPicPr preferRelativeResize="0"/>
          <p:nvPr/>
        </p:nvPicPr>
        <p:blipFill>
          <a:blip r:embed="rId4">
            <a:alphaModFix amt="93000"/>
          </a:blip>
          <a:stretch>
            <a:fillRect/>
          </a:stretch>
        </p:blipFill>
        <p:spPr>
          <a:xfrm rot="-10082302">
            <a:off x="-8550860" y="-228489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38"/>
          <p:cNvSpPr txBox="1"/>
          <p:nvPr/>
        </p:nvSpPr>
        <p:spPr>
          <a:xfrm>
            <a:off x="1809025" y="-59525"/>
            <a:ext cx="4305300" cy="29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4025">
            <a:noAutofit/>
          </a:bodyPr>
          <a:lstStyle/>
          <a:p>
            <a:pPr indent="0" lvl="6" marL="0" marR="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Лекторий </a:t>
            </a: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ФПМИ - </a:t>
            </a: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инициатива по записи всех лекций и семинаров</a:t>
            </a:r>
            <a:endParaRPr b="1" i="0" sz="3200" u="none" cap="none" strike="noStrike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376" name="Google Shape;376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225" y="250825"/>
            <a:ext cx="1676400" cy="16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9"/>
          <p:cNvSpPr/>
          <p:nvPr/>
        </p:nvSpPr>
        <p:spPr>
          <a:xfrm>
            <a:off x="76200" y="-374100"/>
            <a:ext cx="13166700" cy="7232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3" name="Google Shape;383;p39"/>
          <p:cNvPicPr preferRelativeResize="0"/>
          <p:nvPr/>
        </p:nvPicPr>
        <p:blipFill>
          <a:blip r:embed="rId4">
            <a:alphaModFix amt="93000"/>
          </a:blip>
          <a:stretch>
            <a:fillRect/>
          </a:stretch>
        </p:blipFill>
        <p:spPr>
          <a:xfrm rot="-10082302">
            <a:off x="-9596025" y="-2416578"/>
            <a:ext cx="13988828" cy="8851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9"/>
          <p:cNvPicPr preferRelativeResize="0"/>
          <p:nvPr/>
        </p:nvPicPr>
        <p:blipFill rotWithShape="1">
          <a:blip r:embed="rId5">
            <a:alphaModFix/>
          </a:blip>
          <a:srcRect b="0" l="6509" r="78154" t="0"/>
          <a:stretch/>
        </p:blipFill>
        <p:spPr>
          <a:xfrm>
            <a:off x="228425" y="4908150"/>
            <a:ext cx="1821876" cy="2009375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39"/>
          <p:cNvSpPr txBox="1"/>
          <p:nvPr/>
        </p:nvSpPr>
        <p:spPr>
          <a:xfrm>
            <a:off x="276075" y="2012600"/>
            <a:ext cx="379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39"/>
          <p:cNvSpPr/>
          <p:nvPr/>
        </p:nvSpPr>
        <p:spPr>
          <a:xfrm>
            <a:off x="-1688450" y="59496"/>
            <a:ext cx="6030300" cy="25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2" rtl="0" algn="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Комбинаторика и 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931310" lvl="0" marL="948243" marR="6772" rtl="0" algn="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алгоритмы:</a:t>
            </a:r>
            <a:endParaRPr sz="30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931310" lvl="0" marL="948243" marR="6772" rtl="0" algn="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летние и зимние 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931310" lvl="0" marL="948243" marR="6772" rtl="0" algn="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школы</a:t>
            </a:r>
            <a:endParaRPr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387" name="Google Shape;387;p39"/>
          <p:cNvPicPr preferRelativeResize="0"/>
          <p:nvPr/>
        </p:nvPicPr>
        <p:blipFill rotWithShape="1">
          <a:blip r:embed="rId6">
            <a:alphaModFix/>
          </a:blip>
          <a:srcRect b="0" l="0" r="80888" t="0"/>
          <a:stretch/>
        </p:blipFill>
        <p:spPr>
          <a:xfrm>
            <a:off x="2050300" y="5475800"/>
            <a:ext cx="1312500" cy="1085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0"/>
          <p:cNvSpPr txBox="1"/>
          <p:nvPr/>
        </p:nvSpPr>
        <p:spPr>
          <a:xfrm>
            <a:off x="524933" y="508001"/>
            <a:ext cx="1796627" cy="550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66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КомбАлг</a:t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0"/>
          <p:cNvSpPr/>
          <p:nvPr/>
        </p:nvSpPr>
        <p:spPr>
          <a:xfrm>
            <a:off x="-71173" y="6043978"/>
            <a:ext cx="2096241" cy="6556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3" rtl="0" algn="ct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Комбинаторика </a:t>
            </a:r>
            <a:endParaRPr/>
          </a:p>
          <a:p>
            <a:pPr indent="-931310" lvl="0" marL="948243" marR="6773" rtl="0" algn="ct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алгоритмы</a:t>
            </a:r>
            <a:endParaRPr/>
          </a:p>
        </p:txBody>
      </p:sp>
      <p:sp>
        <p:nvSpPr>
          <p:cNvPr id="394" name="Google Shape;394;p40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40"/>
          <p:cNvSpPr txBox="1"/>
          <p:nvPr>
            <p:ph idx="12" type="sldNum"/>
          </p:nvPr>
        </p:nvSpPr>
        <p:spPr>
          <a:xfrm>
            <a:off x="8516816" y="751693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96" name="Google Shape;396;p40"/>
          <p:cNvSpPr txBox="1"/>
          <p:nvPr/>
        </p:nvSpPr>
        <p:spPr>
          <a:xfrm>
            <a:off x="-876659" y="55497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97" name="Google Shape;397;p40"/>
          <p:cNvSpPr txBox="1"/>
          <p:nvPr/>
        </p:nvSpPr>
        <p:spPr>
          <a:xfrm>
            <a:off x="4483275" y="1730775"/>
            <a:ext cx="7535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«Комбинаторика и Алгоритмы» 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– это выездные школы.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40"/>
          <p:cNvSpPr txBox="1"/>
          <p:nvPr/>
        </p:nvSpPr>
        <p:spPr>
          <a:xfrm>
            <a:off x="3902350" y="4601350"/>
            <a:ext cx="7349100" cy="12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0" marR="6772" rtl="0" algn="l">
              <a:lnSpc>
                <a:spcPct val="111100"/>
              </a:lnSpc>
              <a:spcBef>
                <a:spcPts val="2133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Комбинаторная математика 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– это замечательная наука,  богатая как теоретическими, так и прикладными  задачами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9" name="Google Shape;399;p40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0"/>
          <p:cNvSpPr txBox="1"/>
          <p:nvPr>
            <p:ph type="title"/>
          </p:nvPr>
        </p:nvSpPr>
        <p:spPr>
          <a:xfrm>
            <a:off x="-4289625" y="223375"/>
            <a:ext cx="81855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1693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О школах 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комбинаторика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 и алгоритмы</a:t>
            </a:r>
            <a:endParaRPr sz="46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01" name="Google Shape;401;p40"/>
          <p:cNvSpPr/>
          <p:nvPr/>
        </p:nvSpPr>
        <p:spPr>
          <a:xfrm>
            <a:off x="1580800" y="1504488"/>
            <a:ext cx="2228400" cy="8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402" name="Google Shape;402;p40"/>
          <p:cNvCxnSpPr/>
          <p:nvPr/>
        </p:nvCxnSpPr>
        <p:spPr>
          <a:xfrm flipH="1">
            <a:off x="2989400" y="-157150"/>
            <a:ext cx="1708800" cy="7769400"/>
          </a:xfrm>
          <a:prstGeom prst="straightConnector1">
            <a:avLst/>
          </a:prstGeom>
          <a:noFill/>
          <a:ln cap="flat" cmpd="sng" w="28575">
            <a:solidFill>
              <a:srgbClr val="40418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3" name="Google Shape;403;p40"/>
          <p:cNvSpPr/>
          <p:nvPr/>
        </p:nvSpPr>
        <p:spPr>
          <a:xfrm>
            <a:off x="3809200" y="273202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40"/>
          <p:cNvSpPr/>
          <p:nvPr/>
        </p:nvSpPr>
        <p:spPr>
          <a:xfrm>
            <a:off x="3619475" y="358317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40"/>
          <p:cNvSpPr/>
          <p:nvPr/>
        </p:nvSpPr>
        <p:spPr>
          <a:xfrm>
            <a:off x="3328800" y="4908700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40"/>
          <p:cNvSpPr/>
          <p:nvPr/>
        </p:nvSpPr>
        <p:spPr>
          <a:xfrm>
            <a:off x="3099725" y="592317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40"/>
          <p:cNvSpPr txBox="1"/>
          <p:nvPr/>
        </p:nvSpPr>
        <p:spPr>
          <a:xfrm>
            <a:off x="4041850" y="3583175"/>
            <a:ext cx="7070100" cy="11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6932" marR="134617" rtl="0" algn="l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Наша цель 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– увлечь вас, талантливых школьников, той  наукой, которую мы любим и которой постоянно  занимаемся.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0"/>
          <p:cNvSpPr txBox="1"/>
          <p:nvPr/>
        </p:nvSpPr>
        <p:spPr>
          <a:xfrm>
            <a:off x="3619475" y="5900700"/>
            <a:ext cx="7632000" cy="8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6932" marR="6772" rtl="0" algn="l">
              <a:lnSpc>
                <a:spcPct val="1111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Комбинаторика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– это один из самых красивых и важных  разделов современной математики.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" name="Google Shape;409;p40"/>
          <p:cNvPicPr preferRelativeResize="0"/>
          <p:nvPr/>
        </p:nvPicPr>
        <p:blipFill rotWithShape="1">
          <a:blip r:embed="rId4">
            <a:alphaModFix/>
          </a:blip>
          <a:srcRect b="0" l="6509" r="78154" t="0"/>
          <a:stretch/>
        </p:blipFill>
        <p:spPr>
          <a:xfrm>
            <a:off x="4457450" y="-115575"/>
            <a:ext cx="1630076" cy="1797825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40"/>
          <p:cNvSpPr txBox="1"/>
          <p:nvPr/>
        </p:nvSpPr>
        <p:spPr>
          <a:xfrm>
            <a:off x="6002750" y="1035750"/>
            <a:ext cx="2228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ru-RU" sz="3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combalg.ru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40"/>
          <p:cNvSpPr/>
          <p:nvPr/>
        </p:nvSpPr>
        <p:spPr>
          <a:xfrm>
            <a:off x="4043775" y="177802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40"/>
          <p:cNvSpPr txBox="1"/>
          <p:nvPr/>
        </p:nvSpPr>
        <p:spPr>
          <a:xfrm>
            <a:off x="4370775" y="2567375"/>
            <a:ext cx="6858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latin typeface="IBM Plex Sans"/>
                <a:ea typeface="IBM Plex Sans"/>
                <a:cs typeface="IBM Plex Sans"/>
                <a:sym typeface="IBM Plex Sans"/>
              </a:rPr>
              <a:t>Школы </a:t>
            </a: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проводятся в феврале и августе на базе отдыха </a:t>
            </a: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«Берендеевы поляны»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, </a:t>
            </a: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г. Судиславль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1"/>
          <p:cNvSpPr txBox="1"/>
          <p:nvPr/>
        </p:nvSpPr>
        <p:spPr>
          <a:xfrm>
            <a:off x="730538" y="3211996"/>
            <a:ext cx="1120488" cy="1115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4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ы</a:t>
            </a:r>
            <a:endParaRPr sz="26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41"/>
          <p:cNvSpPr txBox="1"/>
          <p:nvPr/>
        </p:nvSpPr>
        <p:spPr>
          <a:xfrm>
            <a:off x="524933" y="508001"/>
            <a:ext cx="1796627" cy="550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66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КомбАлг</a:t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41"/>
          <p:cNvSpPr/>
          <p:nvPr/>
        </p:nvSpPr>
        <p:spPr>
          <a:xfrm>
            <a:off x="-71173" y="6043978"/>
            <a:ext cx="2096241" cy="6556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3" rtl="0" algn="ct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Комбинаторика </a:t>
            </a:r>
            <a:endParaRPr/>
          </a:p>
          <a:p>
            <a:pPr indent="-931310" lvl="0" marL="948243" marR="6773" rtl="0" algn="ct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алгоритмы</a:t>
            </a:r>
            <a:endParaRPr/>
          </a:p>
        </p:txBody>
      </p:sp>
      <p:sp>
        <p:nvSpPr>
          <p:cNvPr id="420" name="Google Shape;420;p41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1" name="Google Shape;421;p41"/>
          <p:cNvGrpSpPr/>
          <p:nvPr/>
        </p:nvGrpSpPr>
        <p:grpSpPr>
          <a:xfrm>
            <a:off x="764718" y="1119312"/>
            <a:ext cx="4687214" cy="1846471"/>
            <a:chOff x="3695154" y="414557"/>
            <a:chExt cx="5071096" cy="1360200"/>
          </a:xfrm>
        </p:grpSpPr>
        <p:sp>
          <p:nvSpPr>
            <p:cNvPr id="422" name="Google Shape;422;p41"/>
            <p:cNvSpPr txBox="1"/>
            <p:nvPr/>
          </p:nvSpPr>
          <p:spPr>
            <a:xfrm>
              <a:off x="3695154" y="1057053"/>
              <a:ext cx="5022000" cy="33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16925">
              <a:noAutofit/>
            </a:bodyPr>
            <a:lstStyle/>
            <a:p>
              <a:pPr indent="0" lvl="0" marL="1693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41"/>
            <p:cNvSpPr txBox="1"/>
            <p:nvPr/>
          </p:nvSpPr>
          <p:spPr>
            <a:xfrm>
              <a:off x="4712351" y="414557"/>
              <a:ext cx="4053900" cy="136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69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endParaRPr>
            </a:p>
          </p:txBody>
        </p:sp>
      </p:grpSp>
      <p:sp>
        <p:nvSpPr>
          <p:cNvPr id="424" name="Google Shape;424;p41"/>
          <p:cNvSpPr txBox="1"/>
          <p:nvPr>
            <p:ph idx="12" type="sldNum"/>
          </p:nvPr>
        </p:nvSpPr>
        <p:spPr>
          <a:xfrm>
            <a:off x="-1519609" y="50800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41"/>
          <p:cNvSpPr/>
          <p:nvPr/>
        </p:nvSpPr>
        <p:spPr>
          <a:xfrm>
            <a:off x="7378262" y="1"/>
            <a:ext cx="4665506" cy="8452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6" name="Google Shape;426;p41"/>
          <p:cNvGrpSpPr/>
          <p:nvPr/>
        </p:nvGrpSpPr>
        <p:grpSpPr>
          <a:xfrm>
            <a:off x="3307200" y="128836"/>
            <a:ext cx="8319857" cy="6753863"/>
            <a:chOff x="-486099" y="370084"/>
            <a:chExt cx="7195863" cy="5612784"/>
          </a:xfrm>
        </p:grpSpPr>
        <p:pic>
          <p:nvPicPr>
            <p:cNvPr id="427" name="Google Shape;427;p41"/>
            <p:cNvPicPr preferRelativeResize="0"/>
            <p:nvPr/>
          </p:nvPicPr>
          <p:blipFill rotWithShape="1">
            <a:blip r:embed="rId3">
              <a:alphaModFix/>
            </a:blip>
            <a:srcRect b="0" l="80476" r="0" t="67572"/>
            <a:stretch/>
          </p:blipFill>
          <p:spPr>
            <a:xfrm>
              <a:off x="4394935" y="370084"/>
              <a:ext cx="2303362" cy="21519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8" name="Google Shape;428;p41"/>
            <p:cNvPicPr preferRelativeResize="0"/>
            <p:nvPr/>
          </p:nvPicPr>
          <p:blipFill rotWithShape="1">
            <a:blip r:embed="rId4">
              <a:alphaModFix/>
            </a:blip>
            <a:srcRect b="67835" l="80476" r="0" t="0"/>
            <a:stretch/>
          </p:blipFill>
          <p:spPr>
            <a:xfrm>
              <a:off x="1953235" y="378759"/>
              <a:ext cx="2303362" cy="21345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p41"/>
            <p:cNvPicPr preferRelativeResize="0"/>
            <p:nvPr/>
          </p:nvPicPr>
          <p:blipFill rotWithShape="1">
            <a:blip r:embed="rId3">
              <a:alphaModFix/>
            </a:blip>
            <a:srcRect b="50567" l="60362" r="20210" t="2124"/>
            <a:stretch/>
          </p:blipFill>
          <p:spPr>
            <a:xfrm>
              <a:off x="4417975" y="2670876"/>
              <a:ext cx="2291789" cy="32914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41"/>
            <p:cNvPicPr preferRelativeResize="0"/>
            <p:nvPr/>
          </p:nvPicPr>
          <p:blipFill rotWithShape="1">
            <a:blip r:embed="rId5">
              <a:alphaModFix/>
            </a:blip>
            <a:srcRect b="33125" l="80181" r="0" t="32688"/>
            <a:stretch/>
          </p:blipFill>
          <p:spPr>
            <a:xfrm>
              <a:off x="-486099" y="3693706"/>
              <a:ext cx="2291774" cy="22686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p41"/>
            <p:cNvPicPr preferRelativeResize="0"/>
            <p:nvPr/>
          </p:nvPicPr>
          <p:blipFill rotWithShape="1">
            <a:blip r:embed="rId5">
              <a:alphaModFix/>
            </a:blip>
            <a:srcRect b="0" l="60069" r="19719" t="49781"/>
            <a:stretch/>
          </p:blipFill>
          <p:spPr>
            <a:xfrm>
              <a:off x="1912729" y="2650356"/>
              <a:ext cx="2384362" cy="33325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2" name="Google Shape;432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78625" y="1465650"/>
            <a:ext cx="2588999" cy="2588999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41"/>
          <p:cNvSpPr/>
          <p:nvPr/>
        </p:nvSpPr>
        <p:spPr>
          <a:xfrm rot="731561">
            <a:off x="2656392" y="575851"/>
            <a:ext cx="1225852" cy="6167497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34" name="Google Shape;434;p41"/>
          <p:cNvPicPr preferRelativeResize="0"/>
          <p:nvPr/>
        </p:nvPicPr>
        <p:blipFill>
          <a:blip r:embed="rId7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1"/>
          <p:cNvSpPr txBox="1"/>
          <p:nvPr/>
        </p:nvSpPr>
        <p:spPr>
          <a:xfrm>
            <a:off x="730550" y="274963"/>
            <a:ext cx="6858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Преподаватели: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36" name="Google Shape;436;p41"/>
          <p:cNvSpPr txBox="1"/>
          <p:nvPr/>
        </p:nvSpPr>
        <p:spPr>
          <a:xfrm>
            <a:off x="1151675" y="1983050"/>
            <a:ext cx="599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41"/>
          <p:cNvSpPr txBox="1"/>
          <p:nvPr/>
        </p:nvSpPr>
        <p:spPr>
          <a:xfrm>
            <a:off x="449525" y="873100"/>
            <a:ext cx="3251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Действующие ученые, преподаватели ведущих вузов страны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42"/>
          <p:cNvSpPr/>
          <p:nvPr/>
        </p:nvSpPr>
        <p:spPr>
          <a:xfrm>
            <a:off x="4422597" y="2304150"/>
            <a:ext cx="3346800" cy="8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Перейти на сайт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0" rtl="0" algn="ctr">
              <a:spcBef>
                <a:spcPts val="133"/>
              </a:spcBef>
              <a:spcAft>
                <a:spcPts val="0"/>
              </a:spcAft>
              <a:buNone/>
            </a:pPr>
            <a:r>
              <a:rPr lang="ru-RU" sz="2000" u="sng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combalg.ru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44" name="Google Shape;444;p42"/>
          <p:cNvSpPr/>
          <p:nvPr/>
        </p:nvSpPr>
        <p:spPr>
          <a:xfrm>
            <a:off x="3108326" y="1663225"/>
            <a:ext cx="2626500" cy="8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6932" marR="6773" rtl="0" algn="l">
              <a:lnSpc>
                <a:spcPct val="104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45" name="Google Shape;445;p42"/>
          <p:cNvSpPr txBox="1"/>
          <p:nvPr/>
        </p:nvSpPr>
        <p:spPr>
          <a:xfrm>
            <a:off x="8740030" y="168538"/>
            <a:ext cx="2964300" cy="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46" name="Google Shape;446;p42"/>
          <p:cNvSpPr txBox="1"/>
          <p:nvPr/>
        </p:nvSpPr>
        <p:spPr>
          <a:xfrm>
            <a:off x="524933" y="508001"/>
            <a:ext cx="1796627" cy="550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66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КомбАлг</a:t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42"/>
          <p:cNvSpPr/>
          <p:nvPr/>
        </p:nvSpPr>
        <p:spPr>
          <a:xfrm>
            <a:off x="-71173" y="6043978"/>
            <a:ext cx="2096241" cy="6556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3" rtl="0" algn="ct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Комбинаторика </a:t>
            </a:r>
            <a:endParaRPr/>
          </a:p>
          <a:p>
            <a:pPr indent="-931310" lvl="0" marL="948243" marR="6773" rtl="0" algn="ct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алгоритмы</a:t>
            </a:r>
            <a:endParaRPr/>
          </a:p>
        </p:txBody>
      </p:sp>
      <p:sp>
        <p:nvSpPr>
          <p:cNvPr id="448" name="Google Shape;448;p42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42"/>
          <p:cNvSpPr txBox="1"/>
          <p:nvPr>
            <p:ph idx="12" type="sldNum"/>
          </p:nvPr>
        </p:nvSpPr>
        <p:spPr>
          <a:xfrm>
            <a:off x="-876658" y="554970"/>
            <a:ext cx="346500" cy="84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0" name="Google Shape;450;p42"/>
          <p:cNvPicPr preferRelativeResize="0"/>
          <p:nvPr/>
        </p:nvPicPr>
        <p:blipFill>
          <a:blip r:embed="rId5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42"/>
          <p:cNvSpPr txBox="1"/>
          <p:nvPr/>
        </p:nvSpPr>
        <p:spPr>
          <a:xfrm>
            <a:off x="1121496" y="507991"/>
            <a:ext cx="42585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1693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Как попасть?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52" name="Google Shape;452;p42"/>
          <p:cNvSpPr txBox="1"/>
          <p:nvPr/>
        </p:nvSpPr>
        <p:spPr>
          <a:xfrm>
            <a:off x="5590125" y="1398875"/>
            <a:ext cx="2096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453" name="Google Shape;453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31948" y="4080375"/>
            <a:ext cx="2096250" cy="2096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323863" y="799673"/>
            <a:ext cx="1796625" cy="1796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60312" y="4011225"/>
            <a:ext cx="1871375" cy="18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74450" y="661050"/>
            <a:ext cx="1643100" cy="16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42"/>
          <p:cNvSpPr txBox="1"/>
          <p:nvPr/>
        </p:nvSpPr>
        <p:spPr>
          <a:xfrm>
            <a:off x="8862725" y="2596325"/>
            <a:ext cx="255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Заполнить заявку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58" name="Google Shape;458;p42"/>
          <p:cNvSpPr txBox="1"/>
          <p:nvPr/>
        </p:nvSpPr>
        <p:spPr>
          <a:xfrm>
            <a:off x="4422600" y="5760750"/>
            <a:ext cx="334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Написать вступительное 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испытание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59" name="Google Shape;459;p42"/>
          <p:cNvSpPr txBox="1"/>
          <p:nvPr/>
        </p:nvSpPr>
        <p:spPr>
          <a:xfrm>
            <a:off x="8494575" y="5995325"/>
            <a:ext cx="3171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Добро пожаловать!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60" name="Google Shape;460;p42"/>
          <p:cNvSpPr txBox="1"/>
          <p:nvPr/>
        </p:nvSpPr>
        <p:spPr>
          <a:xfrm>
            <a:off x="668525" y="955900"/>
            <a:ext cx="31149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(Информация появится</a:t>
            </a:r>
            <a:endParaRPr sz="2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 на сайте позже)</a:t>
            </a:r>
            <a:endParaRPr sz="2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43"/>
          <p:cNvSpPr txBox="1"/>
          <p:nvPr>
            <p:ph idx="12" type="sldNum"/>
          </p:nvPr>
        </p:nvSpPr>
        <p:spPr>
          <a:xfrm>
            <a:off x="-3309272" y="71344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467" name="Google Shape;467;p43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43"/>
          <p:cNvSpPr/>
          <p:nvPr/>
        </p:nvSpPr>
        <p:spPr>
          <a:xfrm>
            <a:off x="-833650" y="432350"/>
            <a:ext cx="45420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Региональные 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центры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69" name="Google Shape;469;p43"/>
          <p:cNvSpPr txBox="1"/>
          <p:nvPr/>
        </p:nvSpPr>
        <p:spPr>
          <a:xfrm>
            <a:off x="0" y="1298725"/>
            <a:ext cx="3708300" cy="11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Содействие развитию региональных вузов и образовательных центров</a:t>
            </a:r>
            <a:endParaRPr sz="18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70" name="Google Shape;470;p43"/>
          <p:cNvSpPr/>
          <p:nvPr/>
        </p:nvSpPr>
        <p:spPr>
          <a:xfrm>
            <a:off x="4161600" y="329450"/>
            <a:ext cx="1381800" cy="13818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43"/>
          <p:cNvSpPr/>
          <p:nvPr/>
        </p:nvSpPr>
        <p:spPr>
          <a:xfrm>
            <a:off x="3967238" y="2008450"/>
            <a:ext cx="1381800" cy="13818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43"/>
          <p:cNvSpPr/>
          <p:nvPr/>
        </p:nvSpPr>
        <p:spPr>
          <a:xfrm>
            <a:off x="3600950" y="3687450"/>
            <a:ext cx="1381800" cy="13818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43"/>
          <p:cNvSpPr txBox="1"/>
          <p:nvPr/>
        </p:nvSpPr>
        <p:spPr>
          <a:xfrm>
            <a:off x="5608000" y="134725"/>
            <a:ext cx="65265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В 2018 году с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оздан Кавказский математический центр (КМЦ) в Адыгее, возникло новое взаимодействие с опорными школами региона. Значимо усилены программы бакалавриата и магистратуры.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474" name="Google Shape;474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5351" y="423201"/>
            <a:ext cx="1194300" cy="119430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43"/>
          <p:cNvSpPr txBox="1"/>
          <p:nvPr/>
        </p:nvSpPr>
        <p:spPr>
          <a:xfrm>
            <a:off x="5139600" y="3881450"/>
            <a:ext cx="63936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Расширение сотрудничества с региональными ВУЗами и школами в городах России, открытие в 2021 математического центра в Пскове.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43"/>
          <p:cNvSpPr/>
          <p:nvPr/>
        </p:nvSpPr>
        <p:spPr>
          <a:xfrm>
            <a:off x="3301375" y="5366450"/>
            <a:ext cx="1381800" cy="13818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43"/>
          <p:cNvSpPr txBox="1"/>
          <p:nvPr/>
        </p:nvSpPr>
        <p:spPr>
          <a:xfrm>
            <a:off x="5449650" y="2373050"/>
            <a:ext cx="62328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Кружки по математике, информатике и физике в Башкирии.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43"/>
          <p:cNvSpPr txBox="1"/>
          <p:nvPr/>
        </p:nvSpPr>
        <p:spPr>
          <a:xfrm>
            <a:off x="4752900" y="5495700"/>
            <a:ext cx="7439100" cy="10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rgbClr val="333333"/>
                </a:solidFill>
                <a:highlight>
                  <a:srgbClr val="FFFFFF"/>
                </a:highlight>
                <a:latin typeface="IBM Plex Sans"/>
                <a:ea typeface="IBM Plex Sans"/>
                <a:cs typeface="IBM Plex Sans"/>
                <a:sym typeface="IBM Plex Sans"/>
              </a:rPr>
              <a:t>МФТИ, АГУ, «Сириус» и «Яндекс» открыли образовательную программу «ИИ в математическом и IT-образовании».</a:t>
            </a:r>
            <a:endParaRPr sz="2000">
              <a:solidFill>
                <a:srgbClr val="333333"/>
              </a:solidFill>
              <a:highlight>
                <a:srgbClr val="FFFFFF"/>
              </a:highlight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9" name="Google Shape;479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49550" y="2190750"/>
            <a:ext cx="1017201" cy="101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3250" y="3869750"/>
            <a:ext cx="1017199" cy="101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22950" y="5548750"/>
            <a:ext cx="938650" cy="93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Google Shape;486;p44"/>
          <p:cNvPicPr preferRelativeResize="0"/>
          <p:nvPr/>
        </p:nvPicPr>
        <p:blipFill rotWithShape="1">
          <a:blip r:embed="rId3">
            <a:alphaModFix/>
          </a:blip>
          <a:srcRect b="14416" l="23502" r="15862" t="11195"/>
          <a:stretch/>
        </p:blipFill>
        <p:spPr>
          <a:xfrm rot="718103">
            <a:off x="-4640874" y="-1063612"/>
            <a:ext cx="8194024" cy="7702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44"/>
          <p:cNvSpPr txBox="1"/>
          <p:nvPr/>
        </p:nvSpPr>
        <p:spPr>
          <a:xfrm>
            <a:off x="0" y="0"/>
            <a:ext cx="39999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/>
              <a:t>￼</a:t>
            </a:r>
            <a:endParaRPr sz="1900"/>
          </a:p>
        </p:txBody>
      </p:sp>
      <p:sp>
        <p:nvSpPr>
          <p:cNvPr id="488" name="Google Shape;488;p44"/>
          <p:cNvSpPr txBox="1"/>
          <p:nvPr/>
        </p:nvSpPr>
        <p:spPr>
          <a:xfrm>
            <a:off x="203200" y="203200"/>
            <a:ext cx="39999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/>
              <a:t>￼</a:t>
            </a:r>
            <a:endParaRPr sz="1900"/>
          </a:p>
        </p:txBody>
      </p:sp>
      <p:pic>
        <p:nvPicPr>
          <p:cNvPr id="489" name="Google Shape;48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59800" y="5390738"/>
            <a:ext cx="1345975" cy="134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44"/>
          <p:cNvPicPr preferRelativeResize="0"/>
          <p:nvPr/>
        </p:nvPicPr>
        <p:blipFill>
          <a:blip r:embed="rId5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44"/>
          <p:cNvSpPr txBox="1"/>
          <p:nvPr>
            <p:ph type="title"/>
          </p:nvPr>
        </p:nvSpPr>
        <p:spPr>
          <a:xfrm>
            <a:off x="-986995" y="325525"/>
            <a:ext cx="4986900" cy="76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Стипендия “Наставник </a:t>
            </a:r>
            <a:endParaRPr b="1" sz="25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будущих Физтехов”</a:t>
            </a:r>
            <a:endParaRPr b="1" sz="2500">
              <a:solidFill>
                <a:schemeClr val="lt1"/>
              </a:solidFill>
            </a:endParaRPr>
          </a:p>
        </p:txBody>
      </p:sp>
      <p:sp>
        <p:nvSpPr>
          <p:cNvPr id="492" name="Google Shape;492;p44"/>
          <p:cNvSpPr txBox="1"/>
          <p:nvPr/>
        </p:nvSpPr>
        <p:spPr>
          <a:xfrm>
            <a:off x="3999900" y="175050"/>
            <a:ext cx="79920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     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Студенты-наставники ездят в школы по регионам и           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  участвуют в проведении олимпиад и тренировочных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 сборов, кружков, мероприятий по математике,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программированию и computer science для школьников.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Проводится работа с образовательными центрами и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амбассадорами в городах: Курган, Казань, Набережные Челны,  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Ижевск, Тюмень, Новосибирск, Омск, Уфа и другие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93" name="Google Shape;493;p44"/>
          <p:cNvSpPr txBox="1"/>
          <p:nvPr/>
        </p:nvSpPr>
        <p:spPr>
          <a:xfrm>
            <a:off x="3504901" y="3434775"/>
            <a:ext cx="72549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   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Активно развиваются кружки в регионах: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 В Новосибирске по математике и информатике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 В Омске по информатике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    В Башкирии по математике, информатике и физике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94" name="Google Shape;494;p44"/>
          <p:cNvCxnSpPr/>
          <p:nvPr/>
        </p:nvCxnSpPr>
        <p:spPr>
          <a:xfrm flipH="1">
            <a:off x="2989400" y="-157150"/>
            <a:ext cx="1708800" cy="7769400"/>
          </a:xfrm>
          <a:prstGeom prst="straightConnector1">
            <a:avLst/>
          </a:prstGeom>
          <a:noFill/>
          <a:ln cap="flat" cmpd="sng" w="28575">
            <a:solidFill>
              <a:srgbClr val="40418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5" name="Google Shape;495;p44"/>
          <p:cNvSpPr/>
          <p:nvPr/>
        </p:nvSpPr>
        <p:spPr>
          <a:xfrm>
            <a:off x="3684500" y="338722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44"/>
          <p:cNvSpPr/>
          <p:nvPr/>
        </p:nvSpPr>
        <p:spPr>
          <a:xfrm>
            <a:off x="4326800" y="203200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44"/>
          <p:cNvSpPr/>
          <p:nvPr/>
        </p:nvSpPr>
        <p:spPr>
          <a:xfrm>
            <a:off x="3999900" y="1963150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44"/>
          <p:cNvSpPr/>
          <p:nvPr/>
        </p:nvSpPr>
        <p:spPr>
          <a:xfrm>
            <a:off x="3684500" y="3949575"/>
            <a:ext cx="195900" cy="195900"/>
          </a:xfrm>
          <a:prstGeom prst="flowChartConnector">
            <a:avLst/>
          </a:prstGeom>
          <a:solidFill>
            <a:srgbClr val="9B7FD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44"/>
          <p:cNvSpPr/>
          <p:nvPr/>
        </p:nvSpPr>
        <p:spPr>
          <a:xfrm>
            <a:off x="3615350" y="4280625"/>
            <a:ext cx="195900" cy="195900"/>
          </a:xfrm>
          <a:prstGeom prst="flowChartConnector">
            <a:avLst/>
          </a:prstGeom>
          <a:solidFill>
            <a:srgbClr val="9B7FD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44"/>
          <p:cNvSpPr/>
          <p:nvPr/>
        </p:nvSpPr>
        <p:spPr>
          <a:xfrm>
            <a:off x="3556125" y="4611675"/>
            <a:ext cx="195900" cy="195900"/>
          </a:xfrm>
          <a:prstGeom prst="flowChartConnector">
            <a:avLst/>
          </a:prstGeom>
          <a:solidFill>
            <a:srgbClr val="9B7FD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44"/>
          <p:cNvSpPr txBox="1"/>
          <p:nvPr/>
        </p:nvSpPr>
        <p:spPr>
          <a:xfrm>
            <a:off x="3684500" y="5343300"/>
            <a:ext cx="663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Подробнее о студентах-наставниках в статье </a:t>
            </a:r>
            <a:r>
              <a:rPr b="1"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Forbes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: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44"/>
          <p:cNvSpPr/>
          <p:nvPr/>
        </p:nvSpPr>
        <p:spPr>
          <a:xfrm>
            <a:off x="3243950" y="5390550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5"/>
          <p:cNvSpPr txBox="1"/>
          <p:nvPr/>
        </p:nvSpPr>
        <p:spPr>
          <a:xfrm>
            <a:off x="4158325" y="1206400"/>
            <a:ext cx="7467300" cy="28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2" marR="677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Курсы по олимпиадной математике, алгоритмам и машинному обучению. Подготовка к олимпиадам и поступлению в ВУЗ.</a:t>
            </a:r>
            <a:endParaRPr sz="25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2" marR="677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Занятия  ведутся студентами и преподавателями  ФПМИ МФТИ.</a:t>
            </a:r>
            <a:endParaRPr sz="25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6773" rtl="0" algn="l">
              <a:lnSpc>
                <a:spcPct val="111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508" name="Google Shape;508;p45"/>
          <p:cNvSpPr txBox="1"/>
          <p:nvPr/>
        </p:nvSpPr>
        <p:spPr>
          <a:xfrm>
            <a:off x="524933" y="508001"/>
            <a:ext cx="1796627" cy="550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1693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66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КомбАлг</a:t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45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ÐÐ°ÑÑÐ¸Ð½ÐºÐ¸ Ð¿Ð¾ Ð·Ð°Ð¿ÑÐ¾ÑÑ Tinkoff" id="510" name="Google Shape;510;p45"/>
          <p:cNvPicPr preferRelativeResize="0"/>
          <p:nvPr/>
        </p:nvPicPr>
        <p:blipFill rotWithShape="1">
          <a:blip r:embed="rId3">
            <a:alphaModFix/>
          </a:blip>
          <a:srcRect b="34407" l="26748" r="26712" t="0"/>
          <a:stretch/>
        </p:blipFill>
        <p:spPr>
          <a:xfrm>
            <a:off x="3951006" y="3606843"/>
            <a:ext cx="3697487" cy="3262246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45"/>
          <p:cNvSpPr txBox="1"/>
          <p:nvPr>
            <p:ph idx="12" type="sldNum"/>
          </p:nvPr>
        </p:nvSpPr>
        <p:spPr>
          <a:xfrm>
            <a:off x="9560170" y="70007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12" name="Google Shape;512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89154" y="3662025"/>
            <a:ext cx="3046825" cy="304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45"/>
          <p:cNvPicPr preferRelativeResize="0"/>
          <p:nvPr/>
        </p:nvPicPr>
        <p:blipFill>
          <a:blip r:embed="rId5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5"/>
          <p:cNvSpPr txBox="1"/>
          <p:nvPr/>
        </p:nvSpPr>
        <p:spPr>
          <a:xfrm>
            <a:off x="-1269900" y="113374"/>
            <a:ext cx="5220900" cy="103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1693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Олимпиадный кружок </a:t>
            </a:r>
            <a:endParaRPr b="1" sz="25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«</a:t>
            </a: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Тинькофф поколение</a:t>
            </a:r>
            <a:r>
              <a:rPr b="1" lang="ru-RU" sz="2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»</a:t>
            </a:r>
            <a:endParaRPr b="1" sz="25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6"/>
          <p:cNvSpPr txBox="1"/>
          <p:nvPr>
            <p:ph idx="12" type="sldNum"/>
          </p:nvPr>
        </p:nvSpPr>
        <p:spPr>
          <a:xfrm>
            <a:off x="9448800" y="745940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0" name="Google Shape;520;p46"/>
          <p:cNvSpPr txBox="1"/>
          <p:nvPr/>
        </p:nvSpPr>
        <p:spPr>
          <a:xfrm>
            <a:off x="5429900" y="910488"/>
            <a:ext cx="63162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Вскоре в рамках школы глубокого обучения DLS будет запущен курс после которого вы можете организовать кружок по искусственному интеллекту совместно с </a:t>
            </a: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нами</a:t>
            </a: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! 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Подробности у руководителя ДЛС Юрия Яровикова </a:t>
            </a:r>
            <a:r>
              <a:rPr lang="ru-RU" sz="2000" u="sng">
                <a:solidFill>
                  <a:schemeClr val="hlink"/>
                </a:solidFill>
                <a:latin typeface="IBM Plex Sans"/>
                <a:ea typeface="IBM Plex Sans"/>
                <a:cs typeface="IBM Plex Sans"/>
                <a:sym typeface="IBM Plex Sans"/>
                <a:hlinkClick r:id="rId3"/>
              </a:rPr>
              <a:t>yu-rovikov@yandex.ru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521" name="Google Shape;521;p46"/>
          <p:cNvSpPr txBox="1"/>
          <p:nvPr/>
        </p:nvSpPr>
        <p:spPr>
          <a:xfrm>
            <a:off x="4978725" y="3781925"/>
            <a:ext cx="6316200" cy="12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Вы можете открыть кружок по программированию или математике у себя в регионе! </a:t>
            </a:r>
            <a:endParaRPr sz="20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Просто напишите </a:t>
            </a:r>
            <a:r>
              <a:rPr lang="ru-RU" sz="2000" u="sng">
                <a:solidFill>
                  <a:schemeClr val="hlink"/>
                </a:solidFill>
                <a:latin typeface="IBM Plex Sans"/>
                <a:ea typeface="IBM Plex Sans"/>
                <a:cs typeface="IBM Plex Sans"/>
                <a:sym typeface="IBM Plex Sans"/>
                <a:hlinkClick r:id="rId4"/>
              </a:rPr>
              <a:t>mraigor@yandex.ru</a:t>
            </a:r>
            <a:r>
              <a:rPr lang="ru-RU" sz="20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! 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2" name="Google Shape;522;p46"/>
          <p:cNvPicPr preferRelativeResize="0"/>
          <p:nvPr/>
        </p:nvPicPr>
        <p:blipFill>
          <a:blip r:embed="rId5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6"/>
          <p:cNvSpPr txBox="1"/>
          <p:nvPr/>
        </p:nvSpPr>
        <p:spPr>
          <a:xfrm>
            <a:off x="-1292526" y="308775"/>
            <a:ext cx="51987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6925">
            <a:noAutofit/>
          </a:bodyPr>
          <a:lstStyle/>
          <a:p>
            <a:pPr indent="0" lvl="0" marL="1693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Присоединяйтесь </a:t>
            </a:r>
            <a:endParaRPr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16933" marR="0" rtl="0" algn="r">
              <a:lnSpc>
                <a:spcPct val="100000"/>
              </a:lnSpc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к нам!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524" name="Google Shape;524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82600" y="3721625"/>
            <a:ext cx="1260900" cy="126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46250" y="719400"/>
            <a:ext cx="1383651" cy="1383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/>
        </p:nvSpPr>
        <p:spPr>
          <a:xfrm>
            <a:off x="11281135" y="6099143"/>
            <a:ext cx="6729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700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02</a:t>
            </a:r>
            <a:endParaRPr sz="2700">
              <a:solidFill>
                <a:schemeClr val="lt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156" name="Google Shape;156;p29"/>
          <p:cNvSpPr txBox="1"/>
          <p:nvPr/>
        </p:nvSpPr>
        <p:spPr>
          <a:xfrm rot="10800000">
            <a:off x="530150" y="4836825"/>
            <a:ext cx="20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7" name="Google Shape;157;p29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9"/>
          <p:cNvSpPr txBox="1"/>
          <p:nvPr/>
        </p:nvSpPr>
        <p:spPr>
          <a:xfrm>
            <a:off x="530150" y="319575"/>
            <a:ext cx="326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История ФПМИ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59" name="Google Shape;159;p29"/>
          <p:cNvSpPr/>
          <p:nvPr/>
        </p:nvSpPr>
        <p:spPr>
          <a:xfrm>
            <a:off x="3639650" y="3738187"/>
            <a:ext cx="1598700" cy="101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9"/>
          <p:cNvSpPr/>
          <p:nvPr/>
        </p:nvSpPr>
        <p:spPr>
          <a:xfrm>
            <a:off x="5437014" y="2603725"/>
            <a:ext cx="1312500" cy="101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9"/>
          <p:cNvSpPr/>
          <p:nvPr/>
        </p:nvSpPr>
        <p:spPr>
          <a:xfrm>
            <a:off x="6921512" y="3666538"/>
            <a:ext cx="1312500" cy="176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9"/>
          <p:cNvSpPr/>
          <p:nvPr/>
        </p:nvSpPr>
        <p:spPr>
          <a:xfrm>
            <a:off x="5423674" y="1972075"/>
            <a:ext cx="1312500" cy="176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9"/>
          <p:cNvSpPr/>
          <p:nvPr/>
        </p:nvSpPr>
        <p:spPr>
          <a:xfrm>
            <a:off x="9969075" y="1389250"/>
            <a:ext cx="1738800" cy="227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9"/>
          <p:cNvSpPr/>
          <p:nvPr/>
        </p:nvSpPr>
        <p:spPr>
          <a:xfrm>
            <a:off x="10663800" y="1283975"/>
            <a:ext cx="1528200" cy="227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9"/>
          <p:cNvSpPr/>
          <p:nvPr/>
        </p:nvSpPr>
        <p:spPr>
          <a:xfrm>
            <a:off x="3818927" y="2937639"/>
            <a:ext cx="1879500" cy="2166600"/>
          </a:xfrm>
          <a:prstGeom prst="blockArc">
            <a:avLst>
              <a:gd fmla="val 10822010" name="adj1"/>
              <a:gd fmla="val 21521282" name="adj2"/>
              <a:gd fmla="val 15143" name="adj3"/>
            </a:avLst>
          </a:prstGeom>
          <a:gradFill>
            <a:gsLst>
              <a:gs pos="0">
                <a:srgbClr val="404184"/>
              </a:gs>
              <a:gs pos="5000">
                <a:srgbClr val="404184"/>
              </a:gs>
              <a:gs pos="51000">
                <a:srgbClr val="F47521"/>
              </a:gs>
              <a:gs pos="85000">
                <a:srgbClr val="F47521"/>
              </a:gs>
              <a:gs pos="100000">
                <a:srgbClr val="F47521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9"/>
          <p:cNvSpPr/>
          <p:nvPr/>
        </p:nvSpPr>
        <p:spPr>
          <a:xfrm rot="10800000">
            <a:off x="5417675" y="2937650"/>
            <a:ext cx="1885500" cy="2166600"/>
          </a:xfrm>
          <a:prstGeom prst="blockArc">
            <a:avLst>
              <a:gd fmla="val 10720043" name="adj1"/>
              <a:gd fmla="val 257527" name="adj2"/>
              <a:gd fmla="val 15073" name="adj3"/>
            </a:avLst>
          </a:prstGeom>
          <a:gradFill>
            <a:gsLst>
              <a:gs pos="0">
                <a:srgbClr val="404184"/>
              </a:gs>
              <a:gs pos="5000">
                <a:srgbClr val="404184"/>
              </a:gs>
              <a:gs pos="51000">
                <a:srgbClr val="F47521"/>
              </a:gs>
              <a:gs pos="85000">
                <a:srgbClr val="F47521"/>
              </a:gs>
              <a:gs pos="100000">
                <a:srgbClr val="F47521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9"/>
          <p:cNvSpPr/>
          <p:nvPr/>
        </p:nvSpPr>
        <p:spPr>
          <a:xfrm>
            <a:off x="7016411" y="2937639"/>
            <a:ext cx="1879500" cy="2166600"/>
          </a:xfrm>
          <a:prstGeom prst="blockArc">
            <a:avLst>
              <a:gd fmla="val 10822010" name="adj1"/>
              <a:gd fmla="val 21521282" name="adj2"/>
              <a:gd fmla="val 15143" name="adj3"/>
            </a:avLst>
          </a:prstGeom>
          <a:gradFill>
            <a:gsLst>
              <a:gs pos="0">
                <a:srgbClr val="404184"/>
              </a:gs>
              <a:gs pos="5000">
                <a:srgbClr val="404184"/>
              </a:gs>
              <a:gs pos="51000">
                <a:srgbClr val="F47521"/>
              </a:gs>
              <a:gs pos="85000">
                <a:srgbClr val="F47521"/>
              </a:gs>
              <a:gs pos="100000">
                <a:srgbClr val="F47521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9"/>
          <p:cNvSpPr/>
          <p:nvPr/>
        </p:nvSpPr>
        <p:spPr>
          <a:xfrm rot="10800000">
            <a:off x="8621400" y="2937650"/>
            <a:ext cx="1866000" cy="2166600"/>
          </a:xfrm>
          <a:prstGeom prst="blockArc">
            <a:avLst>
              <a:gd fmla="val 10822010" name="adj1"/>
              <a:gd fmla="val 254899" name="adj2"/>
              <a:gd fmla="val 14714" name="adj3"/>
            </a:avLst>
          </a:prstGeom>
          <a:gradFill>
            <a:gsLst>
              <a:gs pos="0">
                <a:srgbClr val="404184"/>
              </a:gs>
              <a:gs pos="5000">
                <a:srgbClr val="404184"/>
              </a:gs>
              <a:gs pos="51000">
                <a:srgbClr val="F47521"/>
              </a:gs>
              <a:gs pos="85000">
                <a:srgbClr val="F47521"/>
              </a:gs>
              <a:gs pos="100000">
                <a:srgbClr val="F47521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9"/>
          <p:cNvSpPr/>
          <p:nvPr/>
        </p:nvSpPr>
        <p:spPr>
          <a:xfrm rot="-5400000">
            <a:off x="9694125" y="3068275"/>
            <a:ext cx="1311900" cy="762000"/>
          </a:xfrm>
          <a:prstGeom prst="rightArrow">
            <a:avLst>
              <a:gd fmla="val 34604" name="adj1"/>
              <a:gd fmla="val 50000" name="adj2"/>
            </a:avLst>
          </a:prstGeom>
          <a:solidFill>
            <a:srgbClr val="F475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0" name="Google Shape;17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8924" y="1962751"/>
            <a:ext cx="2059149" cy="919751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9"/>
          <p:cNvSpPr txBox="1"/>
          <p:nvPr/>
        </p:nvSpPr>
        <p:spPr>
          <a:xfrm>
            <a:off x="8353425" y="1783550"/>
            <a:ext cx="685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9"/>
          <p:cNvSpPr txBox="1"/>
          <p:nvPr/>
        </p:nvSpPr>
        <p:spPr>
          <a:xfrm>
            <a:off x="4345800" y="3561900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1951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3" name="Google Shape;173;p29"/>
          <p:cNvSpPr txBox="1"/>
          <p:nvPr/>
        </p:nvSpPr>
        <p:spPr>
          <a:xfrm>
            <a:off x="4102425" y="3797700"/>
            <a:ext cx="1312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создание 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МФТИ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4" name="Google Shape;174;p29"/>
          <p:cNvSpPr txBox="1"/>
          <p:nvPr/>
        </p:nvSpPr>
        <p:spPr>
          <a:xfrm>
            <a:off x="5704175" y="3502375"/>
            <a:ext cx="1312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создание 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ФУПМ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5" name="Google Shape;175;p29"/>
          <p:cNvSpPr txBox="1"/>
          <p:nvPr/>
        </p:nvSpPr>
        <p:spPr>
          <a:xfrm>
            <a:off x="5974600" y="4000075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1969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6" name="Google Shape;176;p29"/>
          <p:cNvSpPr txBox="1"/>
          <p:nvPr/>
        </p:nvSpPr>
        <p:spPr>
          <a:xfrm>
            <a:off x="7542050" y="3502375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2005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7" name="Google Shape;177;p29"/>
          <p:cNvSpPr txBox="1"/>
          <p:nvPr/>
        </p:nvSpPr>
        <p:spPr>
          <a:xfrm>
            <a:off x="7305925" y="3797700"/>
            <a:ext cx="1312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создание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ФИВТ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8" name="Google Shape;178;p29"/>
          <p:cNvSpPr txBox="1"/>
          <p:nvPr/>
        </p:nvSpPr>
        <p:spPr>
          <a:xfrm>
            <a:off x="9124975" y="4000075"/>
            <a:ext cx="685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IBM Plex Sans"/>
                <a:ea typeface="IBM Plex Sans"/>
                <a:cs typeface="IBM Plex Sans"/>
                <a:sym typeface="IBM Plex Sans"/>
              </a:rPr>
              <a:t>2016</a:t>
            </a:r>
            <a:endParaRPr sz="20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79" name="Google Shape;179;p29"/>
          <p:cNvSpPr txBox="1"/>
          <p:nvPr/>
        </p:nvSpPr>
        <p:spPr>
          <a:xfrm>
            <a:off x="7482500" y="3263875"/>
            <a:ext cx="40746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объединение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ФУПМ и 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latin typeface="IBM Plex Sans"/>
                <a:ea typeface="IBM Plex Sans"/>
                <a:cs typeface="IBM Plex Sans"/>
                <a:sym typeface="IBM Plex Sans"/>
              </a:rPr>
              <a:t>ФИВТ</a:t>
            </a:r>
            <a:endParaRPr sz="1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180" name="Google Shape;180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63400" y="4497787"/>
            <a:ext cx="2684350" cy="204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98075" y="2169488"/>
            <a:ext cx="1528200" cy="506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65438" y="5285073"/>
            <a:ext cx="1738800" cy="45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9"/>
          <p:cNvPicPr preferRelativeResize="0"/>
          <p:nvPr/>
        </p:nvPicPr>
        <p:blipFill rotWithShape="1">
          <a:blip r:embed="rId8">
            <a:alphaModFix/>
          </a:blip>
          <a:srcRect b="0" l="0" r="80888" t="0"/>
          <a:stretch/>
        </p:blipFill>
        <p:spPr>
          <a:xfrm>
            <a:off x="2506425" y="886725"/>
            <a:ext cx="1312500" cy="1085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7"/>
          <p:cNvSpPr/>
          <p:nvPr/>
        </p:nvSpPr>
        <p:spPr>
          <a:xfrm>
            <a:off x="295256" y="1186000"/>
            <a:ext cx="3577200" cy="2414100"/>
          </a:xfrm>
          <a:prstGeom prst="roundRect">
            <a:avLst>
              <a:gd fmla="val 16667" name="adj"/>
            </a:avLst>
          </a:prstGeom>
          <a:solidFill>
            <a:srgbClr val="F8F8F8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solidFill>
                  <a:schemeClr val="dk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Группа ФПМИ</a:t>
            </a:r>
            <a:endParaRPr sz="17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vk.com/miptfpmi</a:t>
            </a:r>
            <a:endParaRPr sz="17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531" name="Google Shape;531;p47"/>
          <p:cNvSpPr/>
          <p:nvPr/>
        </p:nvSpPr>
        <p:spPr>
          <a:xfrm>
            <a:off x="4307383" y="1186000"/>
            <a:ext cx="3577200" cy="2414100"/>
          </a:xfrm>
          <a:prstGeom prst="roundRect">
            <a:avLst>
              <a:gd fmla="val 16667" name="adj"/>
            </a:avLst>
          </a:prstGeom>
          <a:solidFill>
            <a:srgbClr val="F8F8F8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700">
                <a:solidFill>
                  <a:schemeClr val="dk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Группа абитуриентов ФПМИ</a:t>
            </a:r>
            <a:endParaRPr sz="17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vk.com/abitu</a:t>
            </a:r>
            <a:endParaRPr sz="15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532" name="Google Shape;532;p47"/>
          <p:cNvSpPr/>
          <p:nvPr/>
        </p:nvSpPr>
        <p:spPr>
          <a:xfrm>
            <a:off x="6313464" y="4029814"/>
            <a:ext cx="3577200" cy="2414100"/>
          </a:xfrm>
          <a:prstGeom prst="roundRect">
            <a:avLst>
              <a:gd fmla="val 16667" name="adj"/>
            </a:avLst>
          </a:prstGeom>
          <a:solidFill>
            <a:srgbClr val="F8F8F8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700">
                <a:solidFill>
                  <a:schemeClr val="dk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Сайт ФПМИ</a:t>
            </a:r>
            <a:endParaRPr sz="17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mipt.ru/fpmi</a:t>
            </a:r>
            <a:endParaRPr sz="15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533" name="Google Shape;533;p47"/>
          <p:cNvSpPr/>
          <p:nvPr/>
        </p:nvSpPr>
        <p:spPr>
          <a:xfrm>
            <a:off x="2301336" y="4029814"/>
            <a:ext cx="3577200" cy="2414100"/>
          </a:xfrm>
          <a:prstGeom prst="roundRect">
            <a:avLst>
              <a:gd fmla="val 16667" name="adj"/>
            </a:avLst>
          </a:prstGeom>
          <a:solidFill>
            <a:srgbClr val="F8F8F8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700">
                <a:solidFill>
                  <a:schemeClr val="dk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Deep Learning School</a:t>
            </a:r>
            <a:endParaRPr sz="17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@mipt_fpmi</a:t>
            </a:r>
            <a:endParaRPr sz="15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534" name="Google Shape;534;p47"/>
          <p:cNvSpPr/>
          <p:nvPr/>
        </p:nvSpPr>
        <p:spPr>
          <a:xfrm>
            <a:off x="8319511" y="1186000"/>
            <a:ext cx="3577200" cy="2414100"/>
          </a:xfrm>
          <a:prstGeom prst="roundRect">
            <a:avLst>
              <a:gd fmla="val 16667" name="adj"/>
            </a:avLst>
          </a:prstGeom>
          <a:solidFill>
            <a:srgbClr val="F8F8F8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700">
                <a:solidFill>
                  <a:schemeClr val="dk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Чат абитуриентов ФПМИ</a:t>
            </a:r>
            <a:endParaRPr sz="17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vk.com/abitu</a:t>
            </a:r>
            <a:endParaRPr sz="1500">
              <a:solidFill>
                <a:schemeClr val="dk1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535" name="Google Shape;535;p47"/>
          <p:cNvSpPr txBox="1"/>
          <p:nvPr>
            <p:ph type="title"/>
          </p:nvPr>
        </p:nvSpPr>
        <p:spPr>
          <a:xfrm>
            <a:off x="2864964" y="-9427"/>
            <a:ext cx="63168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IBM Plex Sans Light"/>
              <a:buNone/>
            </a:pPr>
            <a:r>
              <a:rPr lang="ru-RU" sz="3200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Присоединяйтесь к нам!</a:t>
            </a:r>
            <a:endParaRPr sz="3200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536" name="Google Shape;53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9138" y="5085775"/>
            <a:ext cx="1080001" cy="108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55425" y="2215013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1175" y="2234075"/>
            <a:ext cx="1079999" cy="107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56525" y="2249325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0700" y="2226450"/>
            <a:ext cx="1079999" cy="107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96039" y="2249325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280775" y="2234075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4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74500" y="5085775"/>
            <a:ext cx="1079999" cy="107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47"/>
          <p:cNvPicPr preferRelativeResize="0"/>
          <p:nvPr/>
        </p:nvPicPr>
        <p:blipFill rotWithShape="1">
          <a:blip r:embed="rId10">
            <a:alphaModFix/>
          </a:blip>
          <a:srcRect b="11815" l="11547" r="12081" t="11807"/>
          <a:stretch/>
        </p:blipFill>
        <p:spPr>
          <a:xfrm>
            <a:off x="4390700" y="5049600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ÐÐ¾ÑÐ¾Ð¶ÐµÐµ Ð¸Ð·Ð¾Ð±ÑÐ°Ð¶ÐµÐ½Ð¸Ðµ" id="545" name="Google Shape;545;p47"/>
          <p:cNvPicPr preferRelativeResize="0"/>
          <p:nvPr/>
        </p:nvPicPr>
        <p:blipFill rotWithShape="1">
          <a:blip r:embed="rId11">
            <a:alphaModFix/>
          </a:blip>
          <a:srcRect b="22708" l="30296" r="29623" t="0"/>
          <a:stretch/>
        </p:blipFill>
        <p:spPr>
          <a:xfrm>
            <a:off x="2684118" y="5021524"/>
            <a:ext cx="1459957" cy="1208500"/>
          </a:xfrm>
          <a:prstGeom prst="rect">
            <a:avLst/>
          </a:prstGeom>
          <a:noFill/>
          <a:ln>
            <a:noFill/>
          </a:ln>
          <a:effectLst>
            <a:outerShdw blurRad="2032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46" name="Google Shape;546;p47"/>
          <p:cNvPicPr preferRelativeResize="0"/>
          <p:nvPr/>
        </p:nvPicPr>
        <p:blipFill>
          <a:blip r:embed="rId12">
            <a:alphaModFix amt="85000"/>
          </a:blip>
          <a:stretch>
            <a:fillRect/>
          </a:stretch>
        </p:blipFill>
        <p:spPr>
          <a:xfrm>
            <a:off x="-20275" y="-5943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47"/>
          <p:cNvSpPr txBox="1"/>
          <p:nvPr/>
        </p:nvSpPr>
        <p:spPr>
          <a:xfrm>
            <a:off x="4990775" y="109775"/>
            <a:ext cx="6639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ССЫЛКИ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30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0"/>
          <p:cNvSpPr/>
          <p:nvPr/>
        </p:nvSpPr>
        <p:spPr>
          <a:xfrm>
            <a:off x="6545510" y="1153239"/>
            <a:ext cx="64359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2" rtl="0" algn="ct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rgbClr val="FFFFFF"/>
                </a:solidFill>
                <a:latin typeface="IBM Plex Sans"/>
                <a:ea typeface="IBM Plex Sans"/>
                <a:cs typeface="IBM Plex Sans"/>
                <a:sym typeface="IBM Plex Sans"/>
              </a:rPr>
              <a:t>Лаборатория</a:t>
            </a:r>
            <a:endParaRPr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931310" lvl="0" marL="948243" marR="6772" rtl="0" algn="ctr">
              <a:lnSpc>
                <a:spcPct val="100899"/>
              </a:lnSpc>
              <a:spcBef>
                <a:spcPts val="107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rgbClr val="FFFFFF"/>
                </a:solidFill>
                <a:latin typeface="IBM Plex Sans"/>
                <a:ea typeface="IBM Plex Sans"/>
                <a:cs typeface="IBM Plex Sans"/>
                <a:sym typeface="IBM Plex Sans"/>
              </a:rPr>
              <a:t>Инноватики ФПМИ МФТИ</a:t>
            </a:r>
            <a:endParaRPr b="1" sz="2600">
              <a:solidFill>
                <a:srgbClr val="FFFFFF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descr="ÐÐ¾ÑÐ¾Ð¶ÐµÐµ Ð¸Ð·Ð¾Ð±ÑÐ°Ð¶ÐµÐ½Ð¸Ðµ" id="191" name="Google Shape;191;p30"/>
          <p:cNvPicPr preferRelativeResize="0"/>
          <p:nvPr/>
        </p:nvPicPr>
        <p:blipFill rotWithShape="1">
          <a:blip r:embed="rId4">
            <a:alphaModFix/>
          </a:blip>
          <a:srcRect b="1" l="67644" r="0" t="79356"/>
          <a:stretch/>
        </p:blipFill>
        <p:spPr>
          <a:xfrm>
            <a:off x="1956372" y="3018643"/>
            <a:ext cx="1394112" cy="53587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descr="ÐÐ¾ÑÐ¾Ð¶ÐµÐµ Ð¸Ð·Ð¾Ð±ÑÐ°Ð¶ÐµÐ½Ð¸Ðµ" id="192" name="Google Shape;192;p30"/>
          <p:cNvPicPr preferRelativeResize="0"/>
          <p:nvPr/>
        </p:nvPicPr>
        <p:blipFill rotWithShape="1">
          <a:blip r:embed="rId5">
            <a:alphaModFix/>
          </a:blip>
          <a:srcRect b="458" l="0" r="31029" t="77409"/>
          <a:stretch/>
        </p:blipFill>
        <p:spPr>
          <a:xfrm>
            <a:off x="310482" y="2483024"/>
            <a:ext cx="3135171" cy="535590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descr="ÐÐ¾ÑÐ¾Ð¶ÐµÐµ Ð¸Ð·Ð¾Ð±ÑÐ°Ð¶ÐµÐ½Ð¸Ðµ" id="193" name="Google Shape;193;p30"/>
          <p:cNvPicPr preferRelativeResize="0"/>
          <p:nvPr/>
        </p:nvPicPr>
        <p:blipFill rotWithShape="1">
          <a:blip r:embed="rId6">
            <a:alphaModFix/>
          </a:blip>
          <a:srcRect b="22708" l="30296" r="29623" t="0"/>
          <a:stretch/>
        </p:blipFill>
        <p:spPr>
          <a:xfrm>
            <a:off x="947750" y="137450"/>
            <a:ext cx="2743201" cy="2270754"/>
          </a:xfrm>
          <a:prstGeom prst="rect">
            <a:avLst/>
          </a:prstGeom>
          <a:noFill/>
          <a:ln>
            <a:noFill/>
          </a:ln>
          <a:effectLst>
            <a:outerShdw blurRad="2032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94" name="Google Shape;194;p30"/>
          <p:cNvSpPr/>
          <p:nvPr/>
        </p:nvSpPr>
        <p:spPr>
          <a:xfrm flipH="1">
            <a:off x="-1167100" y="4387488"/>
            <a:ext cx="4229700" cy="12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31310" lvl="0" marL="948243" marR="6772" rtl="0" algn="r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95" name="Google Shape;195;p30"/>
          <p:cNvSpPr txBox="1"/>
          <p:nvPr/>
        </p:nvSpPr>
        <p:spPr>
          <a:xfrm>
            <a:off x="4264500" y="137438"/>
            <a:ext cx="67992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6932" marR="6772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Школа глубокого обучения </a:t>
            </a:r>
            <a:r>
              <a:rPr lang="ru-RU" sz="24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— бесплатные курсы по искусственному интеллекту от </a:t>
            </a:r>
            <a:r>
              <a:rPr b="1" lang="ru-RU" sz="24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ФПМИ МФТИ</a:t>
            </a:r>
            <a:r>
              <a:rPr lang="ru-RU" sz="24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для школьников, интересующихся программированием и математикой.</a:t>
            </a:r>
            <a:endParaRPr sz="24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96" name="Google Shape;196;p30"/>
          <p:cNvSpPr txBox="1"/>
          <p:nvPr/>
        </p:nvSpPr>
        <p:spPr>
          <a:xfrm>
            <a:off x="5956350" y="62146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6932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0"/>
          <p:cNvSpPr txBox="1"/>
          <p:nvPr/>
        </p:nvSpPr>
        <p:spPr>
          <a:xfrm>
            <a:off x="3712600" y="59182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404184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endParaRPr sz="2000">
              <a:solidFill>
                <a:srgbClr val="404184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198" name="Google Shape;19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63650" y="3722612"/>
            <a:ext cx="720000" cy="496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88325" y="4397996"/>
            <a:ext cx="720000" cy="67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17225" y="5377209"/>
            <a:ext cx="720000" cy="4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095550" y="5994483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0"/>
          <p:cNvSpPr txBox="1"/>
          <p:nvPr/>
        </p:nvSpPr>
        <p:spPr>
          <a:xfrm>
            <a:off x="3552825" y="3681700"/>
            <a:ext cx="7700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/</a:t>
            </a:r>
            <a:r>
              <a:rPr lang="ru-RU" sz="2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DeepLearningSchool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0"/>
          <p:cNvSpPr txBox="1"/>
          <p:nvPr/>
        </p:nvSpPr>
        <p:spPr>
          <a:xfrm>
            <a:off x="3445650" y="4485563"/>
            <a:ext cx="4374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700">
                <a:latin typeface="IBM Plex Sans"/>
                <a:ea typeface="IBM Plex Sans"/>
                <a:cs typeface="IBM Plex Sans"/>
                <a:sym typeface="IBM Plex Sans"/>
              </a:rPr>
              <a:t>www.dlschool.org</a:t>
            </a:r>
            <a:endParaRPr sz="2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04" name="Google Shape;204;p30"/>
          <p:cNvSpPr txBox="1"/>
          <p:nvPr/>
        </p:nvSpPr>
        <p:spPr>
          <a:xfrm>
            <a:off x="3181675" y="5289450"/>
            <a:ext cx="7700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ru-RU" sz="2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/dlschool_mipt</a:t>
            </a:r>
            <a:endParaRPr sz="27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05" name="Google Shape;205;p30"/>
          <p:cNvSpPr txBox="1"/>
          <p:nvPr/>
        </p:nvSpPr>
        <p:spPr>
          <a:xfrm>
            <a:off x="3248525" y="6283150"/>
            <a:ext cx="770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30"/>
          <p:cNvSpPr txBox="1"/>
          <p:nvPr/>
        </p:nvSpPr>
        <p:spPr>
          <a:xfrm>
            <a:off x="3062600" y="6037975"/>
            <a:ext cx="7700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2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/</a:t>
            </a:r>
            <a:r>
              <a:rPr lang="ru-RU" sz="27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deep_learning_school_news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"/>
          <p:cNvSpPr/>
          <p:nvPr/>
        </p:nvSpPr>
        <p:spPr>
          <a:xfrm>
            <a:off x="2714950" y="2467407"/>
            <a:ext cx="8155200" cy="22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6772" rtl="0" algn="just">
              <a:lnSpc>
                <a:spcPct val="142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marR="6772" rtl="0" algn="just">
              <a:lnSpc>
                <a:spcPct val="142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457200" marR="6772" rtl="0" algn="just">
              <a:lnSpc>
                <a:spcPct val="142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2" name="Google Shape;212;p31"/>
          <p:cNvSpPr/>
          <p:nvPr/>
        </p:nvSpPr>
        <p:spPr>
          <a:xfrm>
            <a:off x="0" y="6858000"/>
            <a:ext cx="3895800" cy="3252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1"/>
          <p:cNvSpPr txBox="1"/>
          <p:nvPr/>
        </p:nvSpPr>
        <p:spPr>
          <a:xfrm>
            <a:off x="3314548" y="1624416"/>
            <a:ext cx="67737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ÐÐ¾ÑÐ¾Ð¶ÐµÐµ Ð¸Ð·Ð¾Ð±ÑÐ°Ð¶ÐµÐ½Ð¸Ðµ" id="214" name="Google Shape;214;p31"/>
          <p:cNvPicPr preferRelativeResize="0"/>
          <p:nvPr/>
        </p:nvPicPr>
        <p:blipFill rotWithShape="1">
          <a:blip r:embed="rId3">
            <a:alphaModFix/>
          </a:blip>
          <a:srcRect b="22708" l="30296" r="29623" t="0"/>
          <a:stretch/>
        </p:blipFill>
        <p:spPr>
          <a:xfrm>
            <a:off x="6794313" y="3440497"/>
            <a:ext cx="1316299" cy="1089600"/>
          </a:xfrm>
          <a:prstGeom prst="rect">
            <a:avLst/>
          </a:prstGeom>
          <a:noFill/>
          <a:ln>
            <a:noFill/>
          </a:ln>
          <a:effectLst>
            <a:outerShdw blurRad="2032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215" name="Google Shape;215;p31"/>
          <p:cNvSpPr/>
          <p:nvPr/>
        </p:nvSpPr>
        <p:spPr>
          <a:xfrm>
            <a:off x="6624983" y="3570075"/>
            <a:ext cx="1501800" cy="831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55689" y="-733037"/>
            <a:ext cx="12541076" cy="940575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1"/>
          <p:cNvSpPr txBox="1"/>
          <p:nvPr/>
        </p:nvSpPr>
        <p:spPr>
          <a:xfrm>
            <a:off x="10462250" y="3589475"/>
            <a:ext cx="8700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latin typeface="IBM Plex Sans"/>
                <a:ea typeface="IBM Plex Sans"/>
                <a:cs typeface="IBM Plex Sans"/>
                <a:sym typeface="IBM Plex Sans"/>
              </a:rPr>
              <a:t>Алгоритмы</a:t>
            </a:r>
            <a:endParaRPr sz="21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218" name="Google Shape;21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2625" y="2929325"/>
            <a:ext cx="929500" cy="92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89023" y="1371350"/>
            <a:ext cx="665517" cy="665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295746" y="1424262"/>
            <a:ext cx="612594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294125" y="3121175"/>
            <a:ext cx="769500" cy="7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371636" y="5131585"/>
            <a:ext cx="665517" cy="665821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1"/>
          <p:cNvSpPr txBox="1"/>
          <p:nvPr/>
        </p:nvSpPr>
        <p:spPr>
          <a:xfrm>
            <a:off x="2995600" y="5292900"/>
            <a:ext cx="3000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6772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Машинное </a:t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6772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обучение</a:t>
            </a:r>
            <a:endParaRPr/>
          </a:p>
        </p:txBody>
      </p:sp>
      <p:pic>
        <p:nvPicPr>
          <p:cNvPr id="224" name="Google Shape;224;p3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924615" y="5131585"/>
            <a:ext cx="665517" cy="665821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1"/>
          <p:cNvSpPr/>
          <p:nvPr/>
        </p:nvSpPr>
        <p:spPr>
          <a:xfrm rot="1829336">
            <a:off x="6997832" y="3234045"/>
            <a:ext cx="856768" cy="1471611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1"/>
          <p:cNvSpPr/>
          <p:nvPr/>
        </p:nvSpPr>
        <p:spPr>
          <a:xfrm rot="-1850500">
            <a:off x="6941572" y="3277895"/>
            <a:ext cx="917554" cy="1414815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7" name="Google Shape;227;p3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977389">
            <a:off x="-6076235" y="-1384536"/>
            <a:ext cx="8507323" cy="794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1"/>
          <p:cNvPicPr preferRelativeResize="0"/>
          <p:nvPr/>
        </p:nvPicPr>
        <p:blipFill rotWithShape="1">
          <a:blip r:embed="rId12">
            <a:alphaModFix amt="86000"/>
          </a:blip>
          <a:srcRect b="-1090" l="-380" r="380" t="1090"/>
          <a:stretch/>
        </p:blipFill>
        <p:spPr>
          <a:xfrm rot="-9818022">
            <a:off x="-7220521" y="-1856208"/>
            <a:ext cx="9763695" cy="824281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1"/>
          <p:cNvSpPr txBox="1"/>
          <p:nvPr/>
        </p:nvSpPr>
        <p:spPr>
          <a:xfrm>
            <a:off x="125975" y="253400"/>
            <a:ext cx="7439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Чему мы учим: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30" name="Google Shape;230;p31"/>
          <p:cNvSpPr txBox="1"/>
          <p:nvPr/>
        </p:nvSpPr>
        <p:spPr>
          <a:xfrm>
            <a:off x="2290525" y="3589463"/>
            <a:ext cx="8700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latin typeface="IBM Plex Sans"/>
                <a:ea typeface="IBM Plex Sans"/>
                <a:cs typeface="IBM Plex Sans"/>
                <a:sym typeface="IBM Plex Sans"/>
              </a:rPr>
              <a:t>Комбинаторика</a:t>
            </a:r>
            <a:endParaRPr sz="21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31" name="Google Shape;231;p31"/>
          <p:cNvSpPr txBox="1"/>
          <p:nvPr/>
        </p:nvSpPr>
        <p:spPr>
          <a:xfrm>
            <a:off x="2909350" y="1679025"/>
            <a:ext cx="8700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6772" rtl="0" algn="just">
              <a:lnSpc>
                <a:spcPct val="142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Python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1"/>
          <p:cNvSpPr txBox="1"/>
          <p:nvPr/>
        </p:nvSpPr>
        <p:spPr>
          <a:xfrm>
            <a:off x="10462250" y="1755225"/>
            <a:ext cx="8700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6772" rtl="0" algn="just">
              <a:lnSpc>
                <a:spcPct val="142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Математика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1"/>
          <p:cNvSpPr txBox="1"/>
          <p:nvPr/>
        </p:nvSpPr>
        <p:spPr>
          <a:xfrm>
            <a:off x="10462250" y="5292900"/>
            <a:ext cx="7439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latin typeface="IBM Plex Sans"/>
                <a:ea typeface="IBM Plex Sans"/>
                <a:cs typeface="IBM Plex Sans"/>
                <a:sym typeface="IBM Plex Sans"/>
              </a:rPr>
              <a:t>Нейронные</a:t>
            </a:r>
            <a:endParaRPr sz="21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latin typeface="IBM Plex Sans"/>
                <a:ea typeface="IBM Plex Sans"/>
                <a:cs typeface="IBM Plex Sans"/>
                <a:sym typeface="IBM Plex Sans"/>
              </a:rPr>
              <a:t>сети</a:t>
            </a:r>
            <a:endParaRPr sz="21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34" name="Google Shape;234;p31"/>
          <p:cNvSpPr/>
          <p:nvPr/>
        </p:nvSpPr>
        <p:spPr>
          <a:xfrm>
            <a:off x="6640075" y="3585100"/>
            <a:ext cx="1513200" cy="7695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ÐÐ¾ÑÐ¾Ð¶ÐµÐµ Ð¸Ð·Ð¾Ð±ÑÐ°Ð¶ÐµÐ½Ð¸Ðµ" id="235" name="Google Shape;235;p31"/>
          <p:cNvPicPr preferRelativeResize="0"/>
          <p:nvPr/>
        </p:nvPicPr>
        <p:blipFill rotWithShape="1">
          <a:blip r:embed="rId3">
            <a:alphaModFix/>
          </a:blip>
          <a:srcRect b="22708" l="30296" r="29623" t="0"/>
          <a:stretch/>
        </p:blipFill>
        <p:spPr>
          <a:xfrm>
            <a:off x="6649451" y="3364137"/>
            <a:ext cx="1501800" cy="1243179"/>
          </a:xfrm>
          <a:prstGeom prst="rect">
            <a:avLst/>
          </a:prstGeom>
          <a:noFill/>
          <a:ln>
            <a:noFill/>
          </a:ln>
          <a:effectLst>
            <a:outerShdw blurRad="203200" rotWithShape="0" algn="tl" dir="27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2"/>
          <p:cNvPicPr preferRelativeResize="0"/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2"/>
          <p:cNvSpPr txBox="1"/>
          <p:nvPr/>
        </p:nvSpPr>
        <p:spPr>
          <a:xfrm>
            <a:off x="509575" y="303800"/>
            <a:ext cx="5677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Формат обучения: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42" name="Google Shape;242;p32"/>
          <p:cNvSpPr/>
          <p:nvPr/>
        </p:nvSpPr>
        <p:spPr>
          <a:xfrm>
            <a:off x="4297850" y="1877775"/>
            <a:ext cx="6957600" cy="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Два потока: базовый и продвинутый</a:t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6772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43" name="Google Shape;243;p32"/>
          <p:cNvSpPr txBox="1"/>
          <p:nvPr/>
        </p:nvSpPr>
        <p:spPr>
          <a:xfrm>
            <a:off x="3999475" y="3013350"/>
            <a:ext cx="65769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Заочная форма обучения </a:t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(курс проходит на платформе Stepik)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2"/>
          <p:cNvSpPr txBox="1"/>
          <p:nvPr/>
        </p:nvSpPr>
        <p:spPr>
          <a:xfrm>
            <a:off x="3848100" y="4272775"/>
            <a:ext cx="7685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Еженедельные лекции, семинары</a:t>
            </a:r>
            <a:endParaRPr sz="210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и домашние задания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2"/>
          <p:cNvSpPr txBox="1"/>
          <p:nvPr/>
        </p:nvSpPr>
        <p:spPr>
          <a:xfrm>
            <a:off x="3562775" y="5532225"/>
            <a:ext cx="7685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Поддержка по учебным вопросам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6" name="Google Shape;246;p32"/>
          <p:cNvCxnSpPr/>
          <p:nvPr/>
        </p:nvCxnSpPr>
        <p:spPr>
          <a:xfrm flipH="1">
            <a:off x="2998075" y="-420600"/>
            <a:ext cx="1631400" cy="7699200"/>
          </a:xfrm>
          <a:prstGeom prst="straightConnector1">
            <a:avLst/>
          </a:prstGeom>
          <a:noFill/>
          <a:ln cap="flat" cmpd="sng" w="28575">
            <a:solidFill>
              <a:srgbClr val="40418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7" name="Google Shape;247;p32"/>
          <p:cNvSpPr/>
          <p:nvPr/>
        </p:nvSpPr>
        <p:spPr>
          <a:xfrm>
            <a:off x="3926450" y="187777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2"/>
          <p:cNvSpPr/>
          <p:nvPr/>
        </p:nvSpPr>
        <p:spPr>
          <a:xfrm>
            <a:off x="3628075" y="309592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32"/>
          <p:cNvSpPr/>
          <p:nvPr/>
        </p:nvSpPr>
        <p:spPr>
          <a:xfrm>
            <a:off x="3408825" y="4331525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32"/>
          <p:cNvSpPr/>
          <p:nvPr/>
        </p:nvSpPr>
        <p:spPr>
          <a:xfrm>
            <a:off x="3108325" y="5589600"/>
            <a:ext cx="371400" cy="398100"/>
          </a:xfrm>
          <a:prstGeom prst="ellipse">
            <a:avLst/>
          </a:prstGeom>
          <a:solidFill>
            <a:srgbClr val="4041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1" name="Google Shape;251;p32"/>
          <p:cNvGrpSpPr/>
          <p:nvPr/>
        </p:nvGrpSpPr>
        <p:grpSpPr>
          <a:xfrm>
            <a:off x="8827400" y="-1"/>
            <a:ext cx="3576416" cy="6113360"/>
            <a:chOff x="7569494" y="38440"/>
            <a:chExt cx="4900542" cy="6955695"/>
          </a:xfrm>
        </p:grpSpPr>
        <p:cxnSp>
          <p:nvCxnSpPr>
            <p:cNvPr id="252" name="Google Shape;252;p32"/>
            <p:cNvCxnSpPr/>
            <p:nvPr/>
          </p:nvCxnSpPr>
          <p:spPr>
            <a:xfrm flipH="1">
              <a:off x="10908713" y="988765"/>
              <a:ext cx="11700" cy="3706200"/>
            </a:xfrm>
            <a:prstGeom prst="straightConnector1">
              <a:avLst/>
            </a:prstGeom>
            <a:noFill/>
            <a:ln cap="flat" cmpd="sng" w="28575">
              <a:solidFill>
                <a:srgbClr val="2F30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3" name="Google Shape;253;p32"/>
            <p:cNvCxnSpPr/>
            <p:nvPr/>
          </p:nvCxnSpPr>
          <p:spPr>
            <a:xfrm flipH="1" rot="10800000">
              <a:off x="8581351" y="2894842"/>
              <a:ext cx="2327400" cy="597900"/>
            </a:xfrm>
            <a:prstGeom prst="straightConnector1">
              <a:avLst/>
            </a:prstGeom>
            <a:noFill/>
            <a:ln cap="flat" cmpd="sng" w="28575">
              <a:solidFill>
                <a:srgbClr val="2F30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4" name="Google Shape;254;p32"/>
            <p:cNvCxnSpPr/>
            <p:nvPr/>
          </p:nvCxnSpPr>
          <p:spPr>
            <a:xfrm>
              <a:off x="8789526" y="1795404"/>
              <a:ext cx="2151000" cy="1007700"/>
            </a:xfrm>
            <a:prstGeom prst="straightConnector1">
              <a:avLst/>
            </a:prstGeom>
            <a:noFill/>
            <a:ln cap="flat" cmpd="sng" w="28575">
              <a:solidFill>
                <a:srgbClr val="2F30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5" name="Google Shape;255;p32"/>
            <p:cNvCxnSpPr/>
            <p:nvPr/>
          </p:nvCxnSpPr>
          <p:spPr>
            <a:xfrm flipH="1" rot="10800000">
              <a:off x="9011758" y="3803791"/>
              <a:ext cx="1248000" cy="1970100"/>
            </a:xfrm>
            <a:prstGeom prst="straightConnector1">
              <a:avLst/>
            </a:prstGeom>
            <a:noFill/>
            <a:ln cap="flat" cmpd="sng" w="28575">
              <a:solidFill>
                <a:srgbClr val="2F308A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56" name="Google Shape;256;p32"/>
            <p:cNvSpPr/>
            <p:nvPr/>
          </p:nvSpPr>
          <p:spPr>
            <a:xfrm>
              <a:off x="9888159" y="4371614"/>
              <a:ext cx="2030100" cy="15771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2F308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32"/>
            <p:cNvSpPr/>
            <p:nvPr/>
          </p:nvSpPr>
          <p:spPr>
            <a:xfrm>
              <a:off x="9737670" y="4681814"/>
              <a:ext cx="2352900" cy="119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Школьники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650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58" name="Google Shape;258;p32"/>
            <p:cNvGrpSpPr/>
            <p:nvPr/>
          </p:nvGrpSpPr>
          <p:grpSpPr>
            <a:xfrm>
              <a:off x="9728949" y="1916970"/>
              <a:ext cx="2369812" cy="5077165"/>
              <a:chOff x="10017341" y="-437946"/>
              <a:chExt cx="1865700" cy="4130463"/>
            </a:xfrm>
          </p:grpSpPr>
          <p:cxnSp>
            <p:nvCxnSpPr>
              <p:cNvPr id="259" name="Google Shape;259;p32"/>
              <p:cNvCxnSpPr/>
              <p:nvPr/>
            </p:nvCxnSpPr>
            <p:spPr>
              <a:xfrm flipH="1" rot="10800000">
                <a:off x="11087100" y="1520817"/>
                <a:ext cx="12600" cy="2171700"/>
              </a:xfrm>
              <a:prstGeom prst="straightConnector1">
                <a:avLst/>
              </a:prstGeom>
              <a:noFill/>
              <a:ln>
                <a:noFill/>
              </a:ln>
            </p:spPr>
          </p:cxnSp>
          <p:sp>
            <p:nvSpPr>
              <p:cNvPr id="260" name="Google Shape;260;p32"/>
              <p:cNvSpPr/>
              <p:nvPr/>
            </p:nvSpPr>
            <p:spPr>
              <a:xfrm>
                <a:off x="10017341" y="-437946"/>
                <a:ext cx="1865700" cy="1592100"/>
              </a:xfrm>
              <a:prstGeom prst="hexagon">
                <a:avLst>
                  <a:gd fmla="val 25000" name="adj"/>
                  <a:gd fmla="val 115470" name="vf"/>
                </a:avLst>
              </a:prstGeom>
              <a:solidFill>
                <a:srgbClr val="F2742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1" name="Google Shape;261;p32"/>
            <p:cNvSpPr/>
            <p:nvPr/>
          </p:nvSpPr>
          <p:spPr>
            <a:xfrm>
              <a:off x="9358437" y="2445676"/>
              <a:ext cx="3111600" cy="90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4407</a:t>
              </a:r>
              <a:endParaRPr b="1"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Регистраций</a:t>
              </a:r>
              <a:endParaRPr/>
            </a:p>
          </p:txBody>
        </p:sp>
        <p:sp>
          <p:nvSpPr>
            <p:cNvPr id="262" name="Google Shape;262;p32"/>
            <p:cNvSpPr/>
            <p:nvPr/>
          </p:nvSpPr>
          <p:spPr>
            <a:xfrm>
              <a:off x="7708080" y="2939836"/>
              <a:ext cx="1752900" cy="14475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2F308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32"/>
            <p:cNvSpPr txBox="1"/>
            <p:nvPr/>
          </p:nvSpPr>
          <p:spPr>
            <a:xfrm>
              <a:off x="7569494" y="3268715"/>
              <a:ext cx="2030100" cy="11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Студ</a:t>
              </a:r>
              <a:r>
                <a:rPr lang="ru-RU" sz="1800">
                  <a:solidFill>
                    <a:srgbClr val="FFFFFF"/>
                  </a:solidFill>
                </a:rPr>
                <a:t>е</a:t>
              </a: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нты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2295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32"/>
            <p:cNvSpPr/>
            <p:nvPr/>
          </p:nvSpPr>
          <p:spPr>
            <a:xfrm>
              <a:off x="9899498" y="126534"/>
              <a:ext cx="2030100" cy="15771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2F308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32"/>
            <p:cNvSpPr txBox="1"/>
            <p:nvPr/>
          </p:nvSpPr>
          <p:spPr>
            <a:xfrm>
              <a:off x="9986870" y="38440"/>
              <a:ext cx="1832700" cy="138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Базовый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поток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2372</a:t>
              </a:r>
              <a:endParaRPr/>
            </a:p>
          </p:txBody>
        </p:sp>
        <p:grpSp>
          <p:nvGrpSpPr>
            <p:cNvPr id="266" name="Google Shape;266;p32"/>
            <p:cNvGrpSpPr/>
            <p:nvPr/>
          </p:nvGrpSpPr>
          <p:grpSpPr>
            <a:xfrm>
              <a:off x="7774021" y="1045482"/>
              <a:ext cx="2030269" cy="1577159"/>
              <a:chOff x="8208814" y="675968"/>
              <a:chExt cx="1976700" cy="1507800"/>
            </a:xfrm>
          </p:grpSpPr>
          <p:sp>
            <p:nvSpPr>
              <p:cNvPr id="267" name="Google Shape;267;p32"/>
              <p:cNvSpPr/>
              <p:nvPr/>
            </p:nvSpPr>
            <p:spPr>
              <a:xfrm>
                <a:off x="8208814" y="675968"/>
                <a:ext cx="1976700" cy="1507800"/>
              </a:xfrm>
              <a:prstGeom prst="hexagon">
                <a:avLst>
                  <a:gd fmla="val 25000" name="adj"/>
                  <a:gd fmla="val 115470" name="vf"/>
                </a:avLst>
              </a:prstGeom>
              <a:solidFill>
                <a:srgbClr val="F2742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32"/>
              <p:cNvSpPr txBox="1"/>
              <p:nvPr/>
            </p:nvSpPr>
            <p:spPr>
              <a:xfrm>
                <a:off x="8282182" y="844420"/>
                <a:ext cx="1830000" cy="117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32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2035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Продвинутый поток</a:t>
                </a:r>
                <a:endParaRPr/>
              </a:p>
            </p:txBody>
          </p:sp>
        </p:grpSp>
        <p:sp>
          <p:nvSpPr>
            <p:cNvPr id="269" name="Google Shape;269;p32"/>
            <p:cNvSpPr/>
            <p:nvPr/>
          </p:nvSpPr>
          <p:spPr>
            <a:xfrm>
              <a:off x="8190446" y="4880707"/>
              <a:ext cx="1752900" cy="1447500"/>
            </a:xfrm>
            <a:prstGeom prst="hexagon">
              <a:avLst>
                <a:gd fmla="val 25000" name="adj"/>
                <a:gd fmla="val 115470" name="vf"/>
              </a:avLst>
            </a:prstGeom>
            <a:solidFill>
              <a:srgbClr val="F2742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32"/>
            <p:cNvSpPr txBox="1"/>
            <p:nvPr/>
          </p:nvSpPr>
          <p:spPr>
            <a:xfrm>
              <a:off x="8127096" y="5138986"/>
              <a:ext cx="1879500" cy="86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1462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Другие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 txBox="1"/>
          <p:nvPr>
            <p:ph type="title"/>
          </p:nvPr>
        </p:nvSpPr>
        <p:spPr>
          <a:xfrm>
            <a:off x="394602" y="0"/>
            <a:ext cx="114027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IBM Plex Sans Light"/>
              <a:buNone/>
            </a:pPr>
            <a:r>
              <a:t/>
            </a:r>
            <a:endParaRPr sz="3200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276" name="Google Shape;27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75050"/>
            <a:ext cx="12191999" cy="648294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3"/>
          <p:cNvSpPr/>
          <p:nvPr/>
        </p:nvSpPr>
        <p:spPr>
          <a:xfrm>
            <a:off x="-6600" y="0"/>
            <a:ext cx="12205200" cy="410700"/>
          </a:xfrm>
          <a:prstGeom prst="rect">
            <a:avLst/>
          </a:prstGeom>
          <a:solidFill>
            <a:srgbClr val="1A2D5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34"/>
          <p:cNvGrpSpPr/>
          <p:nvPr/>
        </p:nvGrpSpPr>
        <p:grpSpPr>
          <a:xfrm>
            <a:off x="3194154" y="2358330"/>
            <a:ext cx="8379554" cy="3522800"/>
            <a:chOff x="2698293" y="3357861"/>
            <a:chExt cx="9117130" cy="3521040"/>
          </a:xfrm>
        </p:grpSpPr>
        <p:pic>
          <p:nvPicPr>
            <p:cNvPr id="283" name="Google Shape;283;p34"/>
            <p:cNvPicPr preferRelativeResize="0"/>
            <p:nvPr/>
          </p:nvPicPr>
          <p:blipFill rotWithShape="1">
            <a:blip r:embed="rId3">
              <a:alphaModFix/>
            </a:blip>
            <a:srcRect b="0" l="0" r="1890" t="356"/>
            <a:stretch/>
          </p:blipFill>
          <p:spPr>
            <a:xfrm>
              <a:off x="2698293" y="3357861"/>
              <a:ext cx="3155265" cy="3510589"/>
            </a:xfrm>
            <a:custGeom>
              <a:rect b="b" l="l" r="r" t="t"/>
              <a:pathLst>
                <a:path extrusionOk="0" h="2788356" w="2506133">
                  <a:moveTo>
                    <a:pt x="626533" y="0"/>
                  </a:moveTo>
                  <a:lnTo>
                    <a:pt x="2506133" y="0"/>
                  </a:lnTo>
                  <a:lnTo>
                    <a:pt x="1879600" y="2788356"/>
                  </a:lnTo>
                  <a:lnTo>
                    <a:pt x="0" y="2788356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284" name="Google Shape;284;p3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293746" y="3359304"/>
              <a:ext cx="3916272" cy="3519597"/>
            </a:xfrm>
            <a:custGeom>
              <a:rect b="b" l="l" r="r" t="t"/>
              <a:pathLst>
                <a:path extrusionOk="0" h="2804534" w="3120618">
                  <a:moveTo>
                    <a:pt x="632391" y="0"/>
                  </a:moveTo>
                  <a:lnTo>
                    <a:pt x="2529566" y="0"/>
                  </a:lnTo>
                  <a:lnTo>
                    <a:pt x="3120618" y="2621200"/>
                  </a:lnTo>
                  <a:lnTo>
                    <a:pt x="3120618" y="2804534"/>
                  </a:lnTo>
                  <a:lnTo>
                    <a:pt x="0" y="2804534"/>
                  </a:lnTo>
                  <a:close/>
                </a:path>
              </a:pathLst>
            </a:custGeom>
            <a:noFill/>
            <a:ln>
              <a:noFill/>
            </a:ln>
          </p:spPr>
        </p:pic>
        <p:pic>
          <p:nvPicPr>
            <p:cNvPr id="285" name="Google Shape;285;p34"/>
            <p:cNvPicPr preferRelativeResize="0"/>
            <p:nvPr/>
          </p:nvPicPr>
          <p:blipFill rotWithShape="1">
            <a:blip r:embed="rId5">
              <a:alphaModFix/>
            </a:blip>
            <a:srcRect b="0" l="133" r="15446" t="0"/>
            <a:stretch/>
          </p:blipFill>
          <p:spPr>
            <a:xfrm>
              <a:off x="8673016" y="3358045"/>
              <a:ext cx="3142407" cy="3499955"/>
            </a:xfrm>
            <a:custGeom>
              <a:rect b="b" l="l" r="r" t="t"/>
              <a:pathLst>
                <a:path extrusionOk="0" h="2786896" w="2502193">
                  <a:moveTo>
                    <a:pt x="0" y="0"/>
                  </a:moveTo>
                  <a:lnTo>
                    <a:pt x="1879600" y="0"/>
                  </a:lnTo>
                  <a:lnTo>
                    <a:pt x="2502193" y="2786896"/>
                  </a:lnTo>
                  <a:lnTo>
                    <a:pt x="622593" y="2786896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sp>
        <p:nvSpPr>
          <p:cNvPr id="286" name="Google Shape;286;p34"/>
          <p:cNvSpPr/>
          <p:nvPr/>
        </p:nvSpPr>
        <p:spPr>
          <a:xfrm>
            <a:off x="4477800" y="501600"/>
            <a:ext cx="70554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Занятия ведут студенты </a:t>
            </a:r>
            <a:r>
              <a:rPr b="1"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МФТИ</a:t>
            </a: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, </a:t>
            </a:r>
            <a:r>
              <a:rPr b="1"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ШАД</a:t>
            </a: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, которые  работают в крупных компаниях (</a:t>
            </a:r>
            <a:r>
              <a:rPr b="1"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Яндекс</a:t>
            </a: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, </a:t>
            </a:r>
            <a:r>
              <a:rPr b="1"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ВКонтакте</a:t>
            </a: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,  </a:t>
            </a:r>
            <a:r>
              <a:rPr b="1"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Mail.ru group</a:t>
            </a:r>
            <a:r>
              <a:rPr lang="ru-RU" sz="230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) и знакомы с новейшими технологиями</a:t>
            </a:r>
            <a:endParaRPr sz="1100"/>
          </a:p>
        </p:txBody>
      </p:sp>
      <p:sp>
        <p:nvSpPr>
          <p:cNvPr id="287" name="Google Shape;287;p34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34"/>
          <p:cNvSpPr txBox="1"/>
          <p:nvPr>
            <p:ph idx="12" type="sldNum"/>
          </p:nvPr>
        </p:nvSpPr>
        <p:spPr>
          <a:xfrm>
            <a:off x="-876659" y="55497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89" name="Google Shape;289;p34"/>
          <p:cNvPicPr preferRelativeResize="0"/>
          <p:nvPr/>
        </p:nvPicPr>
        <p:blipFill>
          <a:blip r:embed="rId6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4"/>
          <p:cNvSpPr txBox="1"/>
          <p:nvPr/>
        </p:nvSpPr>
        <p:spPr>
          <a:xfrm>
            <a:off x="464300" y="177825"/>
            <a:ext cx="7640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Преподаватели: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5"/>
          <p:cNvSpPr/>
          <p:nvPr/>
        </p:nvSpPr>
        <p:spPr>
          <a:xfrm>
            <a:off x="4474115" y="3772860"/>
            <a:ext cx="3259200" cy="2954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6" name="Google Shape;296;p35"/>
          <p:cNvCxnSpPr/>
          <p:nvPr/>
        </p:nvCxnSpPr>
        <p:spPr>
          <a:xfrm>
            <a:off x="1312567" y="3767164"/>
            <a:ext cx="28152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7" name="Google Shape;297;p35"/>
          <p:cNvCxnSpPr/>
          <p:nvPr/>
        </p:nvCxnSpPr>
        <p:spPr>
          <a:xfrm>
            <a:off x="4678526" y="3767164"/>
            <a:ext cx="28152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8" name="Google Shape;298;p35"/>
          <p:cNvCxnSpPr/>
          <p:nvPr/>
        </p:nvCxnSpPr>
        <p:spPr>
          <a:xfrm>
            <a:off x="7952683" y="3767164"/>
            <a:ext cx="28152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9" name="Google Shape;299;p35"/>
          <p:cNvCxnSpPr/>
          <p:nvPr/>
        </p:nvCxnSpPr>
        <p:spPr>
          <a:xfrm rot="5400000">
            <a:off x="3236577" y="2417013"/>
            <a:ext cx="23331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0" name="Google Shape;300;p35"/>
          <p:cNvCxnSpPr/>
          <p:nvPr/>
        </p:nvCxnSpPr>
        <p:spPr>
          <a:xfrm rot="5400000">
            <a:off x="6571938" y="2417013"/>
            <a:ext cx="23331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1" name="Google Shape;301;p35"/>
          <p:cNvCxnSpPr/>
          <p:nvPr/>
        </p:nvCxnSpPr>
        <p:spPr>
          <a:xfrm rot="5400000">
            <a:off x="3236577" y="5209375"/>
            <a:ext cx="23331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2" name="Google Shape;302;p35"/>
          <p:cNvCxnSpPr/>
          <p:nvPr/>
        </p:nvCxnSpPr>
        <p:spPr>
          <a:xfrm rot="5400000">
            <a:off x="6571938" y="5209375"/>
            <a:ext cx="2333100" cy="0"/>
          </a:xfrm>
          <a:prstGeom prst="straightConnector1">
            <a:avLst/>
          </a:prstGeom>
          <a:noFill/>
          <a:ln cap="flat" cmpd="sng" w="22225">
            <a:solidFill>
              <a:srgbClr val="F4752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3" name="Google Shape;303;p35"/>
          <p:cNvSpPr/>
          <p:nvPr/>
        </p:nvSpPr>
        <p:spPr>
          <a:xfrm>
            <a:off x="4544586" y="2238766"/>
            <a:ext cx="3318600" cy="13755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-44339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35"/>
          <p:cNvSpPr/>
          <p:nvPr/>
        </p:nvSpPr>
        <p:spPr>
          <a:xfrm>
            <a:off x="5202719" y="1089035"/>
            <a:ext cx="1746000" cy="14424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-213008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5"/>
          <p:cNvSpPr/>
          <p:nvPr/>
        </p:nvSpPr>
        <p:spPr>
          <a:xfrm>
            <a:off x="1670673" y="4814410"/>
            <a:ext cx="2559300" cy="11754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35"/>
          <p:cNvSpPr txBox="1"/>
          <p:nvPr>
            <p:ph idx="12" type="sldNum"/>
          </p:nvPr>
        </p:nvSpPr>
        <p:spPr>
          <a:xfrm>
            <a:off x="-3468921" y="171948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07" name="Google Shape;307;p35"/>
          <p:cNvSpPr txBox="1"/>
          <p:nvPr/>
        </p:nvSpPr>
        <p:spPr>
          <a:xfrm>
            <a:off x="-1996822" y="54978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14</a:t>
            </a:r>
            <a:endParaRPr b="1" sz="28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08" name="Google Shape;308;p35"/>
          <p:cNvSpPr txBox="1"/>
          <p:nvPr/>
        </p:nvSpPr>
        <p:spPr>
          <a:xfrm>
            <a:off x="1570475" y="483225"/>
            <a:ext cx="7983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309" name="Google Shape;309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70937" y="2029883"/>
            <a:ext cx="2743199" cy="774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18554" y="3826350"/>
            <a:ext cx="2683437" cy="2549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29973" y="1262964"/>
            <a:ext cx="3187100" cy="230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5"/>
          <p:cNvPicPr preferRelativeResize="0"/>
          <p:nvPr/>
        </p:nvPicPr>
        <p:blipFill>
          <a:blip r:embed="rId9">
            <a:alphaModFix amt="85000"/>
          </a:blip>
          <a:stretch>
            <a:fillRect/>
          </a:stretch>
        </p:blipFill>
        <p:spPr>
          <a:xfrm>
            <a:off x="-20275" y="-5943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5"/>
          <p:cNvSpPr txBox="1"/>
          <p:nvPr/>
        </p:nvSpPr>
        <p:spPr>
          <a:xfrm>
            <a:off x="2005975" y="144725"/>
            <a:ext cx="9006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Партнёры образовательных инициатив:</a:t>
            </a:r>
            <a:endParaRPr b="1" sz="30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709163">
            <a:off x="-10116050" y="-1581506"/>
            <a:ext cx="13650224" cy="8421309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36"/>
          <p:cNvSpPr txBox="1"/>
          <p:nvPr/>
        </p:nvSpPr>
        <p:spPr>
          <a:xfrm>
            <a:off x="524933" y="508001"/>
            <a:ext cx="1796627" cy="550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9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66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0" name="Google Shape;320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0800000">
            <a:off x="3403309" y="1104992"/>
            <a:ext cx="457121" cy="356619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6"/>
          <p:cNvSpPr/>
          <p:nvPr/>
        </p:nvSpPr>
        <p:spPr>
          <a:xfrm>
            <a:off x="0" y="6858000"/>
            <a:ext cx="3895867" cy="3252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36"/>
          <p:cNvSpPr txBox="1"/>
          <p:nvPr>
            <p:ph idx="12" type="sldNum"/>
          </p:nvPr>
        </p:nvSpPr>
        <p:spPr>
          <a:xfrm>
            <a:off x="12697317" y="645062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323" name="Google Shape;323;p36"/>
          <p:cNvPicPr preferRelativeResize="0"/>
          <p:nvPr/>
        </p:nvPicPr>
        <p:blipFill>
          <a:blip r:embed="rId5">
            <a:alphaModFix amt="93000"/>
          </a:blip>
          <a:stretch>
            <a:fillRect/>
          </a:stretch>
        </p:blipFill>
        <p:spPr>
          <a:xfrm rot="-10082302">
            <a:off x="-10531160" y="-2499140"/>
            <a:ext cx="14225843" cy="8851154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6"/>
          <p:cNvSpPr txBox="1"/>
          <p:nvPr/>
        </p:nvSpPr>
        <p:spPr>
          <a:xfrm>
            <a:off x="-188875" y="73075"/>
            <a:ext cx="41415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Летняя проектная смена в Сириусе по направлению “Большие данные”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6"/>
          <p:cNvSpPr/>
          <p:nvPr/>
        </p:nvSpPr>
        <p:spPr>
          <a:xfrm>
            <a:off x="-244953" y="2229140"/>
            <a:ext cx="4596300" cy="35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6773" rtl="0" algn="l">
              <a:lnSpc>
                <a:spcPct val="112700"/>
              </a:lnSpc>
              <a:spcBef>
                <a:spcPts val="133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36"/>
          <p:cNvSpPr/>
          <p:nvPr/>
        </p:nvSpPr>
        <p:spPr>
          <a:xfrm>
            <a:off x="4457450" y="381325"/>
            <a:ext cx="3489300" cy="7263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9B7FDA">
              <a:alpha val="878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36"/>
          <p:cNvSpPr txBox="1"/>
          <p:nvPr/>
        </p:nvSpPr>
        <p:spPr>
          <a:xfrm>
            <a:off x="4644875" y="481125"/>
            <a:ext cx="7700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Для кого?</a:t>
            </a:r>
            <a:r>
              <a:rPr lang="ru-RU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36"/>
          <p:cNvSpPr/>
          <p:nvPr/>
        </p:nvSpPr>
        <p:spPr>
          <a:xfrm>
            <a:off x="6046650" y="1461600"/>
            <a:ext cx="5828700" cy="7263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FE9F60">
              <a:alpha val="782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36"/>
          <p:cNvSpPr txBox="1"/>
          <p:nvPr/>
        </p:nvSpPr>
        <p:spPr>
          <a:xfrm>
            <a:off x="6293850" y="1570800"/>
            <a:ext cx="7700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Для школьников 9-11 класса.</a:t>
            </a:r>
            <a:endParaRPr sz="21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30" name="Google Shape;330;p36"/>
          <p:cNvSpPr/>
          <p:nvPr/>
        </p:nvSpPr>
        <p:spPr>
          <a:xfrm>
            <a:off x="4090300" y="2472188"/>
            <a:ext cx="3489300" cy="7263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9B7FDA">
              <a:alpha val="878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36"/>
          <p:cNvSpPr txBox="1"/>
          <p:nvPr/>
        </p:nvSpPr>
        <p:spPr>
          <a:xfrm>
            <a:off x="4304200" y="2581388"/>
            <a:ext cx="7700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А как попасть? </a:t>
            </a:r>
            <a:endParaRPr sz="21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32" name="Google Shape;332;p36"/>
          <p:cNvSpPr/>
          <p:nvPr/>
        </p:nvSpPr>
        <p:spPr>
          <a:xfrm>
            <a:off x="5852425" y="3482763"/>
            <a:ext cx="5828700" cy="15483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FE9F60">
              <a:alpha val="782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36"/>
          <p:cNvSpPr txBox="1"/>
          <p:nvPr/>
        </p:nvSpPr>
        <p:spPr>
          <a:xfrm>
            <a:off x="6005875" y="3592663"/>
            <a:ext cx="5521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Более точные сроки и правила вы можете найти на сайте Сириуса: </a:t>
            </a:r>
            <a:r>
              <a:rPr lang="ru-RU" sz="2100">
                <a:solidFill>
                  <a:srgbClr val="3C4043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endParaRPr sz="21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34" name="Google Shape;334;p36"/>
          <p:cNvSpPr txBox="1"/>
          <p:nvPr/>
        </p:nvSpPr>
        <p:spPr>
          <a:xfrm>
            <a:off x="6005875" y="4423963"/>
            <a:ext cx="97851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550">
                <a:solidFill>
                  <a:srgbClr val="1A73E8"/>
                </a:solidFill>
                <a:uFill>
                  <a:noFill/>
                </a:uFill>
                <a:latin typeface="IBM Plex Sans"/>
                <a:ea typeface="IBM Plex Sans"/>
                <a:cs typeface="IBM Plex Sans"/>
                <a:sym typeface="IBM Plex Sans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https://sochisirius.ru</a:t>
            </a:r>
            <a:endParaRPr sz="19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35" name="Google Shape;335;p36"/>
          <p:cNvSpPr/>
          <p:nvPr/>
        </p:nvSpPr>
        <p:spPr>
          <a:xfrm>
            <a:off x="3468850" y="5377700"/>
            <a:ext cx="3489300" cy="7263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9B7FDA">
              <a:alpha val="878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36"/>
          <p:cNvSpPr txBox="1"/>
          <p:nvPr/>
        </p:nvSpPr>
        <p:spPr>
          <a:xfrm>
            <a:off x="3788850" y="5421625"/>
            <a:ext cx="97851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Спасибо!</a:t>
            </a:r>
            <a:endParaRPr sz="21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