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embedTrueTypeFonts="1" autoCompressPictures="0">
  <p:sldMasterIdLst>
    <p:sldMasterId id="2147483677" r:id="rId1"/>
  </p:sldMasterIdLst>
  <p:notesMasterIdLst>
    <p:notesMasterId r:id="rId17"/>
  </p:notesMasterIdLst>
  <p:sldIdLst>
    <p:sldId id="256" r:id="rId2"/>
    <p:sldId id="258" r:id="rId3"/>
    <p:sldId id="260" r:id="rId4"/>
    <p:sldId id="267" r:id="rId5"/>
    <p:sldId id="262" r:id="rId6"/>
    <p:sldId id="268" r:id="rId7"/>
    <p:sldId id="263" r:id="rId8"/>
    <p:sldId id="269" r:id="rId9"/>
    <p:sldId id="265" r:id="rId10"/>
    <p:sldId id="266" r:id="rId11"/>
    <p:sldId id="270" r:id="rId12"/>
    <p:sldId id="271" r:id="rId13"/>
    <p:sldId id="272" r:id="rId14"/>
    <p:sldId id="273" r:id="rId15"/>
    <p:sldId id="257" r:id="rId16"/>
  </p:sldIdLst>
  <p:sldSz cx="12192000" cy="6858000"/>
  <p:notesSz cx="6858000" cy="9144000"/>
  <p:embeddedFontLs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IBM Plex Sans" panose="020B0503050203000203" pitchFamily="34" charset="0"/>
      <p:regular r:id="rId22"/>
      <p:bold r:id="rId23"/>
      <p:italic r:id="rId24"/>
      <p:boldItalic r:id="rId25"/>
    </p:embeddedFont>
    <p:embeddedFont>
      <p:font typeface="Myriad Pro" panose="020B0503030403020204" charset="0"/>
      <p:regular r:id="rId26"/>
      <p:bold r:id="rId27"/>
      <p:italic r:id="rId28"/>
      <p:boldItalic r:id="rId29"/>
    </p:embeddedFont>
    <p:embeddedFont>
      <p:font typeface="Navigo" panose="020B0604020202020204" charset="-52"/>
      <p:regular r:id="rId30"/>
      <p:bold r:id="rId31"/>
    </p:embeddedFont>
  </p:embeddedFontLst>
  <p:defaultTextStyle>
    <a:defPPr>
      <a:defRPr lang="en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F32BB"/>
    <a:srgbClr val="6A40BF"/>
    <a:srgbClr val="36235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652"/>
    <p:restoredTop sz="94694"/>
  </p:normalViewPr>
  <p:slideViewPr>
    <p:cSldViewPr snapToGrid="0" snapToObjects="1" showGuides="1">
      <p:cViewPr varScale="1">
        <p:scale>
          <a:sx n="63" d="100"/>
          <a:sy n="63" d="100"/>
        </p:scale>
        <p:origin x="664" y="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8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font" Target="fonts/font11.fntdata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31" Type="http://schemas.openxmlformats.org/officeDocument/2006/relationships/font" Target="fonts/font1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font" Target="fonts/font13.fntdata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33A1E5-6D40-4C49-84A5-AB7F282BEB07}" type="datetimeFigureOut">
              <a:rPr lang="en-RU" smtClean="0"/>
              <a:t>11/16/2021</a:t>
            </a:fld>
            <a:endParaRPr lang="en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R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F79575-E4CC-7547-9556-2AD3300B8F2D}" type="slidenum">
              <a:rPr lang="en-RU" smtClean="0"/>
              <a:t>‹#›</a:t>
            </a:fld>
            <a:endParaRPr lang="en-RU"/>
          </a:p>
        </p:txBody>
      </p:sp>
    </p:spTree>
    <p:extLst>
      <p:ext uri="{BB962C8B-B14F-4D97-AF65-F5344CB8AC3E}">
        <p14:creationId xmlns:p14="http://schemas.microsoft.com/office/powerpoint/2010/main" val="35187973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rgbClr val="36235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3391D5-3416-C543-A233-24B1FA8C59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/>
              <a:t>20.11.2020</a:t>
            </a:r>
            <a:endParaRPr lang="en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C9F818-6940-F14B-94ED-959B3466C9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58811" y="620713"/>
            <a:ext cx="6325213" cy="365125"/>
          </a:xfrm>
        </p:spPr>
        <p:txBody>
          <a:bodyPr anchor="t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STEM-</a:t>
            </a:r>
            <a:r>
              <a:rPr lang="ru-RU"/>
              <a:t>карьера и инновационный бизнес:
Что об этом нужно знать современному учителю</a:t>
            </a:r>
            <a:endParaRPr lang="en-RU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5F0ABD-CEDA-CF4E-A9D6-F7C4ECAF37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615599" y="5841999"/>
            <a:ext cx="1368425" cy="3587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033B5AB-57F3-E64C-A620-0DB5A8503720}" type="slidenum">
              <a:rPr lang="en-RU" smtClean="0"/>
              <a:pPr/>
              <a:t>‹#›</a:t>
            </a:fld>
            <a:endParaRPr lang="en-RU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15EFF7A-15D6-EF41-BD62-94C46C9210A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469370" y="620713"/>
            <a:ext cx="4351155" cy="5975586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63C77006-102E-DA45-B967-024DDBF4009B}"/>
              </a:ext>
            </a:extLst>
          </p:cNvPr>
          <p:cNvSpPr/>
          <p:nvPr userDrawn="1"/>
        </p:nvSpPr>
        <p:spPr>
          <a:xfrm>
            <a:off x="371475" y="368300"/>
            <a:ext cx="11449050" cy="6084888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FFB7C8D7-F98E-7843-A5C8-E3B52A2D1B4D}"/>
              </a:ext>
            </a:extLst>
          </p:cNvPr>
          <p:cNvCxnSpPr>
            <a:cxnSpLocks/>
          </p:cNvCxnSpPr>
          <p:nvPr userDrawn="1"/>
        </p:nvCxnSpPr>
        <p:spPr>
          <a:xfrm>
            <a:off x="7226710" y="368300"/>
            <a:ext cx="0" cy="6084888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3">
            <a:extLst>
              <a:ext uri="{FF2B5EF4-FFF2-40B4-BE49-F238E27FC236}">
                <a16:creationId xmlns:a16="http://schemas.microsoft.com/office/drawing/2014/main" id="{987F7AC7-4F04-8A4E-8A32-8E34129A97A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58813" y="5841999"/>
            <a:ext cx="1172677" cy="34894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EC14DCB-B865-ED46-AEA2-1B17E3657C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8813" y="2619740"/>
            <a:ext cx="6325231" cy="1107996"/>
          </a:xfrm>
        </p:spPr>
        <p:txBody>
          <a:bodyPr anchor="b">
            <a:sp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RU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C35046E-35F8-4F48-9220-9CDFCB4F84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8811" y="3980523"/>
            <a:ext cx="4068764" cy="498598"/>
          </a:xfrm>
        </p:spPr>
        <p:txBody>
          <a:bodyPr anchor="t">
            <a:spAutoFit/>
          </a:bodyPr>
          <a:lstStyle>
            <a:lvl1pPr marL="0" indent="0" algn="l">
              <a:buNone/>
              <a:defRPr sz="1800" cap="all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RU" dirty="0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4B11CDA6-275E-724D-B0B6-FCAB4CEF0D6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58812" y="4597687"/>
            <a:ext cx="4068763" cy="221599"/>
          </a:xfrm>
        </p:spPr>
        <p:txBody>
          <a:bodyPr anchor="t">
            <a:spAutoFit/>
          </a:bodyPr>
          <a:lstStyle>
            <a:lvl1pPr marL="0" indent="0">
              <a:buNone/>
              <a:defRPr sz="1600" b="1" i="0" baseline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  <a:endParaRPr lang="en-RU" dirty="0"/>
          </a:p>
        </p:txBody>
      </p:sp>
    </p:spTree>
    <p:extLst>
      <p:ext uri="{BB962C8B-B14F-4D97-AF65-F5344CB8AC3E}">
        <p14:creationId xmlns:p14="http://schemas.microsoft.com/office/powerpoint/2010/main" val="14709514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9F49F80-3619-0543-A1C8-3FB6ECEFE1C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984123" y="620713"/>
            <a:ext cx="6583989" cy="5020233"/>
          </a:xfr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Click icon to add picture</a:t>
            </a:r>
            <a:endParaRPr lang="en-RU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C937F52-3F8C-D241-A635-C26F7A2136C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8813" y="2024063"/>
            <a:ext cx="4068761" cy="3616883"/>
          </a:xfrm>
        </p:spPr>
        <p:txBody>
          <a:bodyPr/>
          <a:lstStyle>
            <a:lvl1pPr marL="0" indent="0">
              <a:lnSpc>
                <a:spcPct val="12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AFC17CD-F120-6944-A7B4-4A8349D70D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/>
              <a:t>20.11.2020</a:t>
            </a:r>
            <a:endParaRPr lang="en-R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5F29953-D6FE-6042-854A-EF61DD484A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STEM-</a:t>
            </a:r>
            <a:r>
              <a:rPr lang="ru-RU"/>
              <a:t>карьера и инновационный бизнес:
Что об этом нужно знать современному учителю</a:t>
            </a:r>
            <a:endParaRPr lang="en-R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7895693-5F97-464D-9D07-A37100406D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3B5AB-57F3-E64C-A620-0DB5A8503720}" type="slidenum">
              <a:rPr lang="en-RU" smtClean="0"/>
              <a:pPr/>
              <a:t>‹#›</a:t>
            </a:fld>
            <a:endParaRPr lang="en-RU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F195DCD3-A5A3-C044-BBE7-51453A6777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813" y="620713"/>
            <a:ext cx="4068761" cy="886397"/>
          </a:xfrm>
        </p:spPr>
        <p:txBody>
          <a:bodyPr/>
          <a:lstStyle>
            <a:lvl1pPr>
              <a:defRPr sz="3200" baseline="0"/>
            </a:lvl1pPr>
          </a:lstStyle>
          <a:p>
            <a:r>
              <a:rPr lang="en-GB" dirty="0"/>
              <a:t>Click to edit Master title style</a:t>
            </a:r>
            <a:endParaRPr lang="en-RU" dirty="0"/>
          </a:p>
        </p:txBody>
      </p:sp>
    </p:spTree>
    <p:extLst>
      <p:ext uri="{BB962C8B-B14F-4D97-AF65-F5344CB8AC3E}">
        <p14:creationId xmlns:p14="http://schemas.microsoft.com/office/powerpoint/2010/main" val="30560647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bg>
      <p:bgPr>
        <a:solidFill>
          <a:srgbClr val="36235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3391D5-3416-C543-A233-24B1FA8C59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/>
              <a:t>20.11.2020</a:t>
            </a:r>
            <a:endParaRPr lang="en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C9F818-6940-F14B-94ED-959B3466C9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58811" y="620713"/>
            <a:ext cx="5184777" cy="365125"/>
          </a:xfrm>
        </p:spPr>
        <p:txBody>
          <a:bodyPr anchor="t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STEM-</a:t>
            </a:r>
            <a:r>
              <a:rPr lang="ru-RU"/>
              <a:t>карьера и инновационный бизнес:
Что об этом нужно знать современному учителю</a:t>
            </a:r>
            <a:endParaRPr lang="en-RU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5F0ABD-CEDA-CF4E-A9D6-F7C4ECAF37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199688" y="5841999"/>
            <a:ext cx="1368425" cy="3587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033B5AB-57F3-E64C-A620-0DB5A8503720}" type="slidenum">
              <a:rPr lang="en-RU" smtClean="0"/>
              <a:pPr/>
              <a:t>‹#›</a:t>
            </a:fld>
            <a:endParaRPr lang="en-RU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3C77006-102E-DA45-B967-024DDBF4009B}"/>
              </a:ext>
            </a:extLst>
          </p:cNvPr>
          <p:cNvSpPr/>
          <p:nvPr userDrawn="1"/>
        </p:nvSpPr>
        <p:spPr>
          <a:xfrm>
            <a:off x="371475" y="368300"/>
            <a:ext cx="11449050" cy="6084888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987F7AC7-4F04-8A4E-8A32-8E34129A97A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58813" y="5841999"/>
            <a:ext cx="1172677" cy="34894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EC14DCB-B865-ED46-AEA2-1B17E3657CF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58813" y="1263780"/>
            <a:ext cx="5184775" cy="1107996"/>
          </a:xfrm>
        </p:spPr>
        <p:txBody>
          <a:bodyPr wrap="square" anchor="b">
            <a:sp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Спасибо за внимание!</a:t>
            </a:r>
            <a:endParaRPr lang="en-RU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C35046E-35F8-4F48-9220-9CDFCB4F84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8811" y="3164619"/>
            <a:ext cx="5184777" cy="249299"/>
          </a:xfrm>
        </p:spPr>
        <p:txBody>
          <a:bodyPr wrap="square" anchor="t">
            <a:spAutoFit/>
          </a:bodyPr>
          <a:lstStyle>
            <a:lvl1pPr marL="0" indent="0" algn="l">
              <a:buNone/>
              <a:defRPr sz="1800" cap="all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RU" dirty="0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4B11CDA6-275E-724D-B0B6-FCAB4CEF0D6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58813" y="3679520"/>
            <a:ext cx="2700338" cy="443198"/>
          </a:xfrm>
        </p:spPr>
        <p:txBody>
          <a:bodyPr wrap="square" anchor="t">
            <a:spAutoFit/>
          </a:bodyPr>
          <a:lstStyle>
            <a:lvl1pPr marL="0" indent="0">
              <a:buNone/>
              <a:defRPr sz="1600" b="1" i="0" baseline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  <a:endParaRPr lang="en-RU" dirty="0"/>
          </a:p>
        </p:txBody>
      </p:sp>
      <p:sp>
        <p:nvSpPr>
          <p:cNvPr id="13" name="Text Placeholder 16">
            <a:extLst>
              <a:ext uri="{FF2B5EF4-FFF2-40B4-BE49-F238E27FC236}">
                <a16:creationId xmlns:a16="http://schemas.microsoft.com/office/drawing/2014/main" id="{C8005A4E-ABCB-B445-9065-98B350F43E7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45831" y="3679520"/>
            <a:ext cx="3056386" cy="221599"/>
          </a:xfrm>
        </p:spPr>
        <p:txBody>
          <a:bodyPr wrap="square" anchor="t">
            <a:spAutoFit/>
          </a:bodyPr>
          <a:lstStyle>
            <a:lvl1pPr marL="0" indent="0">
              <a:buNone/>
              <a:defRPr sz="1600" b="0" i="0" baseline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  <a:endParaRPr lang="en-RU" dirty="0"/>
          </a:p>
        </p:txBody>
      </p:sp>
      <p:sp>
        <p:nvSpPr>
          <p:cNvPr id="11" name="Text Placeholder 16">
            <a:extLst>
              <a:ext uri="{FF2B5EF4-FFF2-40B4-BE49-F238E27FC236}">
                <a16:creationId xmlns:a16="http://schemas.microsoft.com/office/drawing/2014/main" id="{866E84B6-32CB-D24F-B5C6-03459119B54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745831" y="4047267"/>
            <a:ext cx="3056386" cy="221599"/>
          </a:xfrm>
        </p:spPr>
        <p:txBody>
          <a:bodyPr wrap="square" anchor="t">
            <a:spAutoFit/>
          </a:bodyPr>
          <a:lstStyle>
            <a:lvl1pPr marL="0" indent="0">
              <a:buNone/>
              <a:defRPr sz="1600" b="0" i="0" baseline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  <a:endParaRPr lang="en-RU" dirty="0"/>
          </a:p>
        </p:txBody>
      </p:sp>
      <p:sp>
        <p:nvSpPr>
          <p:cNvPr id="12" name="Text Placeholder 16">
            <a:extLst>
              <a:ext uri="{FF2B5EF4-FFF2-40B4-BE49-F238E27FC236}">
                <a16:creationId xmlns:a16="http://schemas.microsoft.com/office/drawing/2014/main" id="{239248DB-706E-4041-9050-29139BCC635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745831" y="4415014"/>
            <a:ext cx="3056386" cy="221599"/>
          </a:xfrm>
        </p:spPr>
        <p:txBody>
          <a:bodyPr wrap="square" anchor="t">
            <a:spAutoFit/>
          </a:bodyPr>
          <a:lstStyle>
            <a:lvl1pPr marL="0" indent="0">
              <a:buNone/>
              <a:defRPr sz="1600" b="0" i="0" baseline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  <a:endParaRPr lang="en-RU" dirty="0"/>
          </a:p>
        </p:txBody>
      </p:sp>
      <p:sp>
        <p:nvSpPr>
          <p:cNvPr id="15" name="Text Placeholder 16">
            <a:extLst>
              <a:ext uri="{FF2B5EF4-FFF2-40B4-BE49-F238E27FC236}">
                <a16:creationId xmlns:a16="http://schemas.microsoft.com/office/drawing/2014/main" id="{83E4D1C6-952D-5E4E-B5B4-381C062A330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745831" y="4782762"/>
            <a:ext cx="3056386" cy="221599"/>
          </a:xfrm>
        </p:spPr>
        <p:txBody>
          <a:bodyPr wrap="square" anchor="t">
            <a:spAutoFit/>
          </a:bodyPr>
          <a:lstStyle>
            <a:lvl1pPr marL="0" indent="0">
              <a:buNone/>
              <a:defRPr sz="1600" b="0" i="0" baseline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  <a:endParaRPr lang="en-RU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7C1805E-72F7-244B-AD5D-6B0800F9C9D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44792" y="3711669"/>
            <a:ext cx="152465" cy="15246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435A54D7-DAFA-FC43-A9C2-A142D7029DA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444792" y="4078484"/>
            <a:ext cx="155625" cy="15562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09A5C51C-34BF-3E48-939B-2FF4BDED85D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444792" y="4438965"/>
            <a:ext cx="177368" cy="17027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935F71E6-C053-904A-B8DB-C85FAAB9291D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4444792" y="4813826"/>
            <a:ext cx="151355" cy="151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56737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93FF05-6FD7-A946-BF37-15B1D6FBFE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813" y="620713"/>
            <a:ext cx="10909299" cy="553998"/>
          </a:xfrm>
        </p:spPr>
        <p:txBody>
          <a:bodyPr anchor="t">
            <a:spAutoFit/>
          </a:bodyPr>
          <a:lstStyle>
            <a:lvl1pPr>
              <a:defRPr b="1"/>
            </a:lvl1pPr>
          </a:lstStyle>
          <a:p>
            <a:r>
              <a:rPr lang="en-GB" dirty="0"/>
              <a:t>Click to edit Master title style</a:t>
            </a:r>
            <a:endParaRPr lang="en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A81EF0-C547-574C-BDD1-9D45399823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8813" y="2024063"/>
            <a:ext cx="10909300" cy="1598964"/>
          </a:xfrm>
        </p:spPr>
        <p:txBody>
          <a:bodyPr>
            <a:spAutoFit/>
          </a:bodyPr>
          <a:lstStyle>
            <a:lvl1pPr>
              <a:lnSpc>
                <a:spcPct val="110000"/>
              </a:lnSpc>
              <a:defRPr sz="2000"/>
            </a:lvl1pPr>
            <a:lvl2pPr>
              <a:lnSpc>
                <a:spcPct val="110000"/>
              </a:lnSpc>
              <a:defRPr sz="1800"/>
            </a:lvl2pPr>
            <a:lvl3pPr>
              <a:lnSpc>
                <a:spcPct val="110000"/>
              </a:lnSpc>
              <a:defRPr sz="1600"/>
            </a:lvl3pPr>
            <a:lvl4pPr>
              <a:lnSpc>
                <a:spcPct val="110000"/>
              </a:lnSpc>
              <a:defRPr sz="1400"/>
            </a:lvl4pPr>
            <a:lvl5pPr>
              <a:lnSpc>
                <a:spcPct val="110000"/>
              </a:lnSpc>
              <a:defRPr sz="1200"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RU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7445F-46BA-3043-A60D-793A19D9C7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/>
              <a:t>20.11.2020</a:t>
            </a:r>
            <a:endParaRPr lang="en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11D235-E856-324D-8196-3EC3E95CF3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STEM-</a:t>
            </a:r>
            <a:r>
              <a:rPr lang="ru-RU"/>
              <a:t>карьера и инновационный бизнес:
Что об этом нужно знать современному учителю</a:t>
            </a:r>
            <a:endParaRPr lang="en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F31850-2175-7F4A-A2AF-E4440FA182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3B5AB-57F3-E64C-A620-0DB5A8503720}" type="slidenum">
              <a:rPr lang="en-RU" smtClean="0"/>
              <a:pPr/>
              <a:t>‹#›</a:t>
            </a:fld>
            <a:endParaRPr lang="en-RU" dirty="0"/>
          </a:p>
        </p:txBody>
      </p:sp>
    </p:spTree>
    <p:extLst>
      <p:ext uri="{BB962C8B-B14F-4D97-AF65-F5344CB8AC3E}">
        <p14:creationId xmlns:p14="http://schemas.microsoft.com/office/powerpoint/2010/main" val="25354574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DAAC8E06-C5BA-A84E-A84D-8B1AF9D0285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359150" y="5842000"/>
            <a:ext cx="1368424" cy="365125"/>
          </a:xfrm>
        </p:spPr>
        <p:txBody>
          <a:bodyPr/>
          <a:lstStyle>
            <a:lvl1pPr>
              <a:defRPr>
                <a:solidFill>
                  <a:srgbClr val="36235D"/>
                </a:solidFill>
              </a:defRPr>
            </a:lvl1pPr>
          </a:lstStyle>
          <a:p>
            <a:r>
              <a:rPr lang="ru-RU"/>
              <a:t>20.11.2020</a:t>
            </a:r>
            <a:endParaRPr lang="en-R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EA795F94-7DBD-3E48-9AC3-19A80B9EF3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58811" y="620713"/>
            <a:ext cx="6325213" cy="365125"/>
          </a:xfrm>
        </p:spPr>
        <p:txBody>
          <a:bodyPr anchor="t"/>
          <a:lstStyle>
            <a:lvl1pPr>
              <a:defRPr>
                <a:solidFill>
                  <a:srgbClr val="36235D"/>
                </a:solidFill>
              </a:defRPr>
            </a:lvl1pPr>
          </a:lstStyle>
          <a:p>
            <a:r>
              <a:rPr lang="en-GB"/>
              <a:t>STEM-</a:t>
            </a:r>
            <a:r>
              <a:rPr lang="ru-RU"/>
              <a:t>карьера и инновационный бизнес:
Что об этом нужно знать современному учителю</a:t>
            </a:r>
            <a:endParaRPr lang="en-RU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990E77D2-1F1E-184D-93EC-A2730A16A8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615599" y="5841999"/>
            <a:ext cx="1368425" cy="358775"/>
          </a:xfrm>
        </p:spPr>
        <p:txBody>
          <a:bodyPr/>
          <a:lstStyle>
            <a:lvl1pPr>
              <a:defRPr>
                <a:solidFill>
                  <a:srgbClr val="36235D"/>
                </a:solidFill>
              </a:defRPr>
            </a:lvl1pPr>
          </a:lstStyle>
          <a:p>
            <a:fld id="{C033B5AB-57F3-E64C-A620-0DB5A8503720}" type="slidenum">
              <a:rPr lang="en-RU" smtClean="0"/>
              <a:pPr/>
              <a:t>‹#›</a:t>
            </a:fld>
            <a:endParaRPr lang="en-RU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DCCC440-7225-AE4C-BB1A-F2BFD1118C4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469370" y="620713"/>
            <a:ext cx="4351155" cy="5975586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46927826-2F5A-034E-B2C1-297F16D31BAD}"/>
              </a:ext>
            </a:extLst>
          </p:cNvPr>
          <p:cNvSpPr/>
          <p:nvPr userDrawn="1"/>
        </p:nvSpPr>
        <p:spPr>
          <a:xfrm>
            <a:off x="371475" y="368300"/>
            <a:ext cx="11449050" cy="6084888"/>
          </a:xfrm>
          <a:prstGeom prst="rect">
            <a:avLst/>
          </a:prstGeom>
          <a:noFill/>
          <a:ln>
            <a:solidFill>
              <a:srgbClr val="6A40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>
              <a:solidFill>
                <a:srgbClr val="36235D"/>
              </a:solidFill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C05DB847-BB20-164A-8C4C-4AAFF61A16F0}"/>
              </a:ext>
            </a:extLst>
          </p:cNvPr>
          <p:cNvCxnSpPr>
            <a:cxnSpLocks/>
          </p:cNvCxnSpPr>
          <p:nvPr userDrawn="1"/>
        </p:nvCxnSpPr>
        <p:spPr>
          <a:xfrm>
            <a:off x="7226710" y="368300"/>
            <a:ext cx="0" cy="6084888"/>
          </a:xfrm>
          <a:prstGeom prst="line">
            <a:avLst/>
          </a:prstGeom>
          <a:ln w="12700">
            <a:solidFill>
              <a:srgbClr val="6A40B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">
            <a:extLst>
              <a:ext uri="{FF2B5EF4-FFF2-40B4-BE49-F238E27FC236}">
                <a16:creationId xmlns:a16="http://schemas.microsoft.com/office/drawing/2014/main" id="{AD83F2EE-70C1-7D47-B009-4829525FFB5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8813" y="4065432"/>
            <a:ext cx="6325231" cy="1495794"/>
          </a:xfrm>
        </p:spPr>
        <p:txBody>
          <a:bodyPr anchor="b">
            <a:spAutoFit/>
          </a:bodyPr>
          <a:lstStyle>
            <a:lvl1pPr algn="l">
              <a:defRPr sz="5400">
                <a:solidFill>
                  <a:srgbClr val="6A40BF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RU" dirty="0"/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321B249A-EFA8-524A-B3B2-F62B0A4B88D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8811" y="1525465"/>
            <a:ext cx="4068764" cy="498598"/>
          </a:xfrm>
        </p:spPr>
        <p:txBody>
          <a:bodyPr anchor="t">
            <a:spAutoFit/>
          </a:bodyPr>
          <a:lstStyle>
            <a:lvl1pPr marL="0" indent="0" algn="l">
              <a:buNone/>
              <a:defRPr sz="1800" cap="all" baseline="0">
                <a:solidFill>
                  <a:srgbClr val="36235D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RU" dirty="0"/>
          </a:p>
        </p:txBody>
      </p:sp>
    </p:spTree>
    <p:extLst>
      <p:ext uri="{BB962C8B-B14F-4D97-AF65-F5344CB8AC3E}">
        <p14:creationId xmlns:p14="http://schemas.microsoft.com/office/powerpoint/2010/main" val="34511123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CD7FEF-6151-E847-BFB8-904D620EF1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813" y="620713"/>
            <a:ext cx="10909299" cy="553998"/>
          </a:xfrm>
        </p:spPr>
        <p:txBody>
          <a:bodyPr>
            <a:spAutoFit/>
          </a:bodyPr>
          <a:lstStyle/>
          <a:p>
            <a:r>
              <a:rPr lang="en-GB" dirty="0"/>
              <a:t>Click to edit Master title style</a:t>
            </a:r>
            <a:endParaRPr lang="en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DE9231-9B33-2D4B-90F8-F516605FA31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58813" y="2024063"/>
            <a:ext cx="5184775" cy="3569913"/>
          </a:xfrm>
        </p:spPr>
        <p:txBody>
          <a:bodyPr>
            <a:normAutofit/>
          </a:bodyPr>
          <a:lstStyle>
            <a:lvl1pPr>
              <a:lnSpc>
                <a:spcPct val="120000"/>
              </a:lnSpc>
              <a:defRPr sz="2000"/>
            </a:lvl1pPr>
            <a:lvl2pPr>
              <a:lnSpc>
                <a:spcPct val="120000"/>
              </a:lnSpc>
              <a:defRPr sz="1800"/>
            </a:lvl2pPr>
            <a:lvl3pPr>
              <a:lnSpc>
                <a:spcPct val="120000"/>
              </a:lnSpc>
              <a:defRPr sz="1600"/>
            </a:lvl3pPr>
            <a:lvl4pPr>
              <a:lnSpc>
                <a:spcPct val="120000"/>
              </a:lnSpc>
              <a:defRPr sz="1400"/>
            </a:lvl4pPr>
            <a:lvl5pPr>
              <a:lnSpc>
                <a:spcPct val="120000"/>
              </a:lnSpc>
              <a:defRPr sz="1200"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RU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8E983FB-A317-4446-85F9-B06C67FA74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96000" y="2024063"/>
            <a:ext cx="5472112" cy="3569913"/>
          </a:xfrm>
        </p:spPr>
        <p:txBody>
          <a:bodyPr>
            <a:normAutofit/>
          </a:bodyPr>
          <a:lstStyle>
            <a:lvl1pPr>
              <a:lnSpc>
                <a:spcPct val="120000"/>
              </a:lnSpc>
              <a:defRPr sz="2000"/>
            </a:lvl1pPr>
            <a:lvl2pPr>
              <a:lnSpc>
                <a:spcPct val="120000"/>
              </a:lnSpc>
              <a:defRPr sz="1800"/>
            </a:lvl2pPr>
            <a:lvl3pPr>
              <a:lnSpc>
                <a:spcPct val="120000"/>
              </a:lnSpc>
              <a:defRPr sz="1600"/>
            </a:lvl3pPr>
            <a:lvl4pPr>
              <a:lnSpc>
                <a:spcPct val="120000"/>
              </a:lnSpc>
              <a:defRPr sz="1400"/>
            </a:lvl4pPr>
            <a:lvl5pPr>
              <a:lnSpc>
                <a:spcPct val="120000"/>
              </a:lnSpc>
              <a:defRPr sz="1200"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RU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A4A1BB-A327-764C-9A9E-0C7915F0ED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/>
              <a:t>20.11.2020</a:t>
            </a:r>
            <a:endParaRPr lang="en-R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EDECC76-B7B8-7942-B1CF-46C02C4A18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STEM-</a:t>
            </a:r>
            <a:r>
              <a:rPr lang="ru-RU"/>
              <a:t>карьера и инновационный бизнес:
Что об этом нужно знать современному учителю</a:t>
            </a:r>
            <a:endParaRPr lang="en-R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E2C01E-7595-EC4F-BCF0-FD25D46DEF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3B5AB-57F3-E64C-A620-0DB5A8503720}" type="slidenum">
              <a:rPr lang="en-RU" smtClean="0"/>
              <a:pPr/>
              <a:t>‹#›</a:t>
            </a:fld>
            <a:endParaRPr lang="en-RU" dirty="0"/>
          </a:p>
        </p:txBody>
      </p:sp>
    </p:spTree>
    <p:extLst>
      <p:ext uri="{BB962C8B-B14F-4D97-AF65-F5344CB8AC3E}">
        <p14:creationId xmlns:p14="http://schemas.microsoft.com/office/powerpoint/2010/main" val="14823929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037267E-3F26-6643-9998-800CBD2249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58812" y="1691664"/>
            <a:ext cx="5184776" cy="342081"/>
          </a:xfrm>
        </p:spPr>
        <p:txBody>
          <a:bodyPr anchor="t">
            <a:spAutoFit/>
          </a:bodyPr>
          <a:lstStyle>
            <a:lvl1pPr marL="0" indent="0">
              <a:lnSpc>
                <a:spcPct val="120000"/>
              </a:lnSpc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1ABED30-F20F-1A46-8D01-7A08396FF9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58812" y="2631440"/>
            <a:ext cx="5184776" cy="2944607"/>
          </a:xfrm>
        </p:spPr>
        <p:txBody>
          <a:bodyPr>
            <a:normAutofit/>
          </a:bodyPr>
          <a:lstStyle>
            <a:lvl1pPr>
              <a:lnSpc>
                <a:spcPct val="120000"/>
              </a:lnSpc>
              <a:defRPr sz="2000"/>
            </a:lvl1pPr>
            <a:lvl2pPr>
              <a:lnSpc>
                <a:spcPct val="120000"/>
              </a:lnSpc>
              <a:defRPr sz="1800"/>
            </a:lvl2pPr>
            <a:lvl3pPr>
              <a:lnSpc>
                <a:spcPct val="120000"/>
              </a:lnSpc>
              <a:defRPr sz="1600"/>
            </a:lvl3pPr>
            <a:lvl4pPr>
              <a:lnSpc>
                <a:spcPct val="120000"/>
              </a:lnSpc>
              <a:defRPr sz="1400"/>
            </a:lvl4pPr>
            <a:lvl5pPr>
              <a:lnSpc>
                <a:spcPct val="120000"/>
              </a:lnSpc>
              <a:defRPr sz="1200"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RU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2C9583-5B75-8645-95AE-83C898C1C41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095999" y="1691664"/>
            <a:ext cx="5472113" cy="342081"/>
          </a:xfrm>
        </p:spPr>
        <p:txBody>
          <a:bodyPr wrap="square" anchor="t">
            <a:spAutoFit/>
          </a:bodyPr>
          <a:lstStyle>
            <a:lvl1pPr marL="0" indent="0">
              <a:lnSpc>
                <a:spcPct val="120000"/>
              </a:lnSpc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A3B461E-0E1D-8B49-808E-04035E46A26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095999" y="2631440"/>
            <a:ext cx="5472113" cy="2944607"/>
          </a:xfrm>
        </p:spPr>
        <p:txBody>
          <a:bodyPr>
            <a:normAutofit/>
          </a:bodyPr>
          <a:lstStyle>
            <a:lvl1pPr>
              <a:lnSpc>
                <a:spcPct val="120000"/>
              </a:lnSpc>
              <a:defRPr sz="2000"/>
            </a:lvl1pPr>
            <a:lvl2pPr>
              <a:lnSpc>
                <a:spcPct val="120000"/>
              </a:lnSpc>
              <a:defRPr sz="1800"/>
            </a:lvl2pPr>
            <a:lvl3pPr>
              <a:lnSpc>
                <a:spcPct val="120000"/>
              </a:lnSpc>
              <a:defRPr sz="1600"/>
            </a:lvl3pPr>
            <a:lvl4pPr>
              <a:lnSpc>
                <a:spcPct val="120000"/>
              </a:lnSpc>
              <a:defRPr sz="1400"/>
            </a:lvl4pPr>
            <a:lvl5pPr>
              <a:lnSpc>
                <a:spcPct val="120000"/>
              </a:lnSpc>
              <a:defRPr sz="1400"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RU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2FEA21F-0699-3944-8FA1-F0638D62B5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/>
              <a:t>20.11.2020</a:t>
            </a:r>
            <a:endParaRPr lang="en-R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2628274-BA63-ED44-80A7-BE48E10B57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STEM-</a:t>
            </a:r>
            <a:r>
              <a:rPr lang="ru-RU"/>
              <a:t>карьера и инновационный бизнес:
Что об этом нужно знать современному учителю</a:t>
            </a:r>
            <a:endParaRPr lang="en-R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C9632D4-5CE8-A74D-8385-55CA3AE684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3B5AB-57F3-E64C-A620-0DB5A8503720}" type="slidenum">
              <a:rPr lang="en-RU" smtClean="0"/>
              <a:pPr/>
              <a:t>‹#›</a:t>
            </a:fld>
            <a:endParaRPr lang="en-RU" dirty="0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907AA686-BE55-1748-B26E-E2B775E9B8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RU"/>
          </a:p>
        </p:txBody>
      </p:sp>
    </p:spTree>
    <p:extLst>
      <p:ext uri="{BB962C8B-B14F-4D97-AF65-F5344CB8AC3E}">
        <p14:creationId xmlns:p14="http://schemas.microsoft.com/office/powerpoint/2010/main" val="24166621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BA7102E-A6A1-484A-A5C1-1DEA59447C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/>
              <a:t>20.11.2020</a:t>
            </a:r>
            <a:endParaRPr lang="en-R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2D1CDE-2584-7544-87EB-4CDC0EEDA3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STEM-</a:t>
            </a:r>
            <a:r>
              <a:rPr lang="ru-RU"/>
              <a:t>карьера и инновационный бизнес:
Что об этом нужно знать современному учителю</a:t>
            </a:r>
            <a:endParaRPr lang="en-R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E5D8FAD-AC5A-FE49-B2C4-0BE785BE50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3B5AB-57F3-E64C-A620-0DB5A8503720}" type="slidenum">
              <a:rPr lang="en-RU" smtClean="0"/>
              <a:pPr/>
              <a:t>‹#›</a:t>
            </a:fld>
            <a:endParaRPr lang="en-RU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46D4156E-185F-F14D-9EA6-B73002CD58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RU"/>
          </a:p>
        </p:txBody>
      </p:sp>
    </p:spTree>
    <p:extLst>
      <p:ext uri="{BB962C8B-B14F-4D97-AF65-F5344CB8AC3E}">
        <p14:creationId xmlns:p14="http://schemas.microsoft.com/office/powerpoint/2010/main" val="25439724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D91E789-A1B8-6647-8DA8-DDC59A813B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/>
              <a:t>20.11.2020</a:t>
            </a:r>
            <a:endParaRPr lang="en-R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975E076-4E0A-A549-8D52-D065DB4DFB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STEM-</a:t>
            </a:r>
            <a:r>
              <a:rPr lang="ru-RU"/>
              <a:t>карьера и инновационный бизнес:
Что об этом нужно знать современному учителю</a:t>
            </a:r>
            <a:endParaRPr lang="en-R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5E2D9F6-C210-3745-9906-20AE9070F0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3B5AB-57F3-E64C-A620-0DB5A8503720}" type="slidenum">
              <a:rPr lang="en-RU" smtClean="0"/>
              <a:pPr/>
              <a:t>‹#›</a:t>
            </a:fld>
            <a:endParaRPr lang="en-RU" dirty="0"/>
          </a:p>
        </p:txBody>
      </p:sp>
    </p:spTree>
    <p:extLst>
      <p:ext uri="{BB962C8B-B14F-4D97-AF65-F5344CB8AC3E}">
        <p14:creationId xmlns:p14="http://schemas.microsoft.com/office/powerpoint/2010/main" val="14874528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1160BE-793A-1A43-998A-DA1F470FA6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620713"/>
            <a:ext cx="5472112" cy="4986985"/>
          </a:xfrm>
        </p:spPr>
        <p:txBody>
          <a:bodyPr>
            <a:normAutofit/>
          </a:bodyPr>
          <a:lstStyle>
            <a:lvl1pPr>
              <a:lnSpc>
                <a:spcPct val="120000"/>
              </a:lnSpc>
              <a:defRPr sz="2000"/>
            </a:lvl1pPr>
            <a:lvl2pPr>
              <a:lnSpc>
                <a:spcPct val="120000"/>
              </a:lnSpc>
              <a:defRPr sz="1800"/>
            </a:lvl2pPr>
            <a:lvl3pPr>
              <a:lnSpc>
                <a:spcPct val="120000"/>
              </a:lnSpc>
              <a:defRPr sz="1600"/>
            </a:lvl3pPr>
            <a:lvl4pPr>
              <a:lnSpc>
                <a:spcPct val="120000"/>
              </a:lnSpc>
              <a:defRPr sz="1400"/>
            </a:lvl4pPr>
            <a:lvl5pPr>
              <a:lnSpc>
                <a:spcPct val="120000"/>
              </a:lnSpc>
              <a:defRPr sz="12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RU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0A2BF4B-2C30-A04E-ABAE-81CFE71757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8813" y="2057723"/>
            <a:ext cx="5184776" cy="3549975"/>
          </a:xfrm>
        </p:spPr>
        <p:txBody>
          <a:bodyPr/>
          <a:lstStyle>
            <a:lvl1pPr marL="0" indent="0">
              <a:lnSpc>
                <a:spcPct val="12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522EA0-0F11-7546-A77D-66576B2577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/>
              <a:t>20.11.2020</a:t>
            </a:r>
            <a:endParaRPr lang="en-R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01CEFF6-0E17-BE4B-9167-27A06D5F34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STEM-</a:t>
            </a:r>
            <a:r>
              <a:rPr lang="ru-RU"/>
              <a:t>карьера и инновационный бизнес:
Что об этом нужно знать современному учителю</a:t>
            </a:r>
            <a:endParaRPr lang="en-RU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67C2835-47D3-4D45-BDE7-CE43A472E2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3B5AB-57F3-E64C-A620-0DB5A8503720}" type="slidenum">
              <a:rPr lang="en-RU" smtClean="0"/>
              <a:pPr/>
              <a:t>‹#›</a:t>
            </a:fld>
            <a:endParaRPr lang="en-RU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CE2FE8EF-2C0B-0E4F-A1C2-B24206A3C9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813" y="620713"/>
            <a:ext cx="5184775" cy="886397"/>
          </a:xfrm>
        </p:spPr>
        <p:txBody>
          <a:bodyPr/>
          <a:lstStyle>
            <a:lvl1pPr>
              <a:defRPr sz="3200" baseline="0"/>
            </a:lvl1pPr>
          </a:lstStyle>
          <a:p>
            <a:r>
              <a:rPr lang="en-GB" dirty="0"/>
              <a:t>Click to edit Master title style</a:t>
            </a:r>
            <a:endParaRPr lang="en-RU" dirty="0"/>
          </a:p>
        </p:txBody>
      </p:sp>
    </p:spTree>
    <p:extLst>
      <p:ext uri="{BB962C8B-B14F-4D97-AF65-F5344CB8AC3E}">
        <p14:creationId xmlns:p14="http://schemas.microsoft.com/office/powerpoint/2010/main" val="6030142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41BA68C-F3A0-F549-88E2-2C15A030BD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813" y="620713"/>
            <a:ext cx="10909299" cy="553998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/>
          <a:p>
            <a:r>
              <a:rPr lang="en-GB" dirty="0"/>
              <a:t>Click to edit Master title style</a:t>
            </a:r>
            <a:endParaRPr lang="en-R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B990FC-4E8D-3948-A206-52BB3A5B8E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58813" y="2024063"/>
            <a:ext cx="10909300" cy="3571873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RU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05A529-932B-7E44-8247-624F42EFDC1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359150" y="5842000"/>
            <a:ext cx="1368424" cy="365125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200" baseline="0">
                <a:solidFill>
                  <a:srgbClr val="6A40BF"/>
                </a:solidFill>
                <a:latin typeface="IBM Plex Sans" panose="020B0503050203000203" pitchFamily="34" charset="0"/>
              </a:defRPr>
            </a:lvl1pPr>
          </a:lstStyle>
          <a:p>
            <a:r>
              <a:rPr lang="ru-RU"/>
              <a:t>20.11.2020</a:t>
            </a:r>
            <a:endParaRPr lang="en-RU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62FE5A-1EDF-1843-A456-E6246DFA7B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96000" y="5842000"/>
            <a:ext cx="4103688" cy="365125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200" baseline="0">
                <a:solidFill>
                  <a:srgbClr val="6A40BF"/>
                </a:solidFill>
                <a:latin typeface="IBM Plex Sans" panose="020B0503050203000203" pitchFamily="34" charset="0"/>
              </a:defRPr>
            </a:lvl1pPr>
          </a:lstStyle>
          <a:p>
            <a:r>
              <a:rPr lang="en-GB"/>
              <a:t>STEM-</a:t>
            </a:r>
            <a:r>
              <a:rPr lang="ru-RU"/>
              <a:t>карьера и инновационный бизнес:
Что об этом нужно знать современному учителю</a:t>
            </a:r>
            <a:endParaRPr lang="en-RU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BF5F7F-BBC7-C647-AABB-DCCC7881D1C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199687" y="5841999"/>
            <a:ext cx="1368425" cy="358775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200" baseline="0">
                <a:solidFill>
                  <a:srgbClr val="6A40BF"/>
                </a:solidFill>
                <a:latin typeface="IBM Plex Sans" panose="020B0503050203000203" pitchFamily="34" charset="0"/>
              </a:defRPr>
            </a:lvl1pPr>
          </a:lstStyle>
          <a:p>
            <a:fld id="{C033B5AB-57F3-E64C-A620-0DB5A8503720}" type="slidenum">
              <a:rPr lang="en-RU" smtClean="0"/>
              <a:pPr/>
              <a:t>‹#›</a:t>
            </a:fld>
            <a:endParaRPr lang="en-RU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03E1FB3-133C-E64D-A759-9C0D3BD478E5}"/>
              </a:ext>
            </a:extLst>
          </p:cNvPr>
          <p:cNvSpPr/>
          <p:nvPr/>
        </p:nvSpPr>
        <p:spPr>
          <a:xfrm>
            <a:off x="371475" y="368300"/>
            <a:ext cx="11449050" cy="6084888"/>
          </a:xfrm>
          <a:prstGeom prst="rect">
            <a:avLst/>
          </a:prstGeom>
          <a:noFill/>
          <a:ln>
            <a:solidFill>
              <a:srgbClr val="6A40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EECBD74-908C-CD48-8B68-7E330C32799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58813" y="5841999"/>
            <a:ext cx="1205718" cy="358775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1EFF4008-57E9-B84C-8C8F-B7B5443C6A69}"/>
              </a:ext>
            </a:extLst>
          </p:cNvPr>
          <p:cNvSpPr/>
          <p:nvPr userDrawn="1"/>
        </p:nvSpPr>
        <p:spPr>
          <a:xfrm>
            <a:off x="371475" y="368300"/>
            <a:ext cx="11449050" cy="6084888"/>
          </a:xfrm>
          <a:prstGeom prst="rect">
            <a:avLst/>
          </a:prstGeom>
          <a:noFill/>
          <a:ln>
            <a:solidFill>
              <a:srgbClr val="6A40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B1C2E52-D950-5F41-9C3E-AA14C118C127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658813" y="5841999"/>
            <a:ext cx="1205718" cy="35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1553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87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i="0" kern="1200" baseline="0">
          <a:solidFill>
            <a:srgbClr val="6A40BF"/>
          </a:solidFill>
          <a:latin typeface="Navigo" panose="02070503070706040303" pitchFamily="18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 baseline="0">
          <a:solidFill>
            <a:srgbClr val="36235D"/>
          </a:solidFill>
          <a:latin typeface="IBM Plex Sans" panose="020B0503050203000203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 baseline="0">
          <a:solidFill>
            <a:srgbClr val="36235D"/>
          </a:solidFill>
          <a:latin typeface="IBM Plex Sans" panose="020B0503050203000203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rgbClr val="36235D"/>
          </a:solidFill>
          <a:latin typeface="IBM Plex Sans" panose="020B0503050203000203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 baseline="0">
          <a:solidFill>
            <a:srgbClr val="36235D"/>
          </a:solidFill>
          <a:latin typeface="IBM Plex Sans" panose="020B0503050203000203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 baseline="0">
          <a:solidFill>
            <a:srgbClr val="36235D"/>
          </a:solidFill>
          <a:latin typeface="IBM Plex Sans" panose="020B0503050203000203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1" pos="234" userDrawn="1">
          <p15:clr>
            <a:srgbClr val="F26B43"/>
          </p15:clr>
        </p15:guide>
        <p15:guide id="22" pos="7446" userDrawn="1">
          <p15:clr>
            <a:srgbClr val="F26B43"/>
          </p15:clr>
        </p15:guide>
        <p15:guide id="23" orient="horz" pos="232" userDrawn="1">
          <p15:clr>
            <a:srgbClr val="F26B43"/>
          </p15:clr>
        </p15:guide>
        <p15:guide id="24" orient="horz" pos="4065" userDrawn="1">
          <p15:clr>
            <a:srgbClr val="F26B43"/>
          </p15:clr>
        </p15:guide>
        <p15:guide id="25" pos="3681" userDrawn="1">
          <p15:clr>
            <a:srgbClr val="F26B43"/>
          </p15:clr>
        </p15:guide>
        <p15:guide id="26" pos="3840" userDrawn="1">
          <p15:clr>
            <a:srgbClr val="F26B43"/>
          </p15:clr>
        </p15:guide>
        <p15:guide id="27" orient="horz" pos="391" userDrawn="1">
          <p15:clr>
            <a:srgbClr val="F26B43"/>
          </p15:clr>
        </p15:guide>
        <p15:guide id="28" orient="horz" pos="3906" userDrawn="1">
          <p15:clr>
            <a:srgbClr val="F26B43"/>
          </p15:clr>
        </p15:guide>
        <p15:guide id="29" pos="415" userDrawn="1">
          <p15:clr>
            <a:srgbClr val="F26B43"/>
          </p15:clr>
        </p15:guide>
        <p15:guide id="30" pos="7287" userDrawn="1">
          <p15:clr>
            <a:srgbClr val="F26B43"/>
          </p15:clr>
        </p15:guide>
        <p15:guide id="31" orient="horz" pos="3680" userDrawn="1">
          <p15:clr>
            <a:srgbClr val="F26B43"/>
          </p15:clr>
        </p15:guide>
        <p15:guide id="32" pos="1277" userDrawn="1">
          <p15:clr>
            <a:srgbClr val="F26B43"/>
          </p15:clr>
        </p15:guide>
        <p15:guide id="33" pos="2116" userDrawn="1">
          <p15:clr>
            <a:srgbClr val="F26B43"/>
          </p15:clr>
        </p15:guide>
        <p15:guide id="34" pos="2978" userDrawn="1">
          <p15:clr>
            <a:srgbClr val="F26B43"/>
          </p15:clr>
        </p15:guide>
        <p15:guide id="35" pos="4702" userDrawn="1">
          <p15:clr>
            <a:srgbClr val="F26B43"/>
          </p15:clr>
        </p15:guide>
        <p15:guide id="36" pos="5564" userDrawn="1">
          <p15:clr>
            <a:srgbClr val="F26B43"/>
          </p15:clr>
        </p15:guide>
        <p15:guide id="37" pos="6425" userDrawn="1">
          <p15:clr>
            <a:srgbClr val="F26B43"/>
          </p15:clr>
        </p15:guide>
        <p15:guide id="38" orient="horz" pos="1275" userDrawn="1">
          <p15:clr>
            <a:srgbClr val="F26B43"/>
          </p15:clr>
        </p15:guide>
        <p15:guide id="39" orient="horz" pos="2160" userDrawn="1">
          <p15:clr>
            <a:srgbClr val="F26B43"/>
          </p15:clr>
        </p15:guide>
        <p15:guide id="40" orient="horz" pos="3045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mailto:Alena.Yazykova@rusnano.com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AD7138-5B59-624B-B83D-C6719E7B78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9300" y="1993403"/>
            <a:ext cx="6325231" cy="1495794"/>
          </a:xfrm>
        </p:spPr>
        <p:txBody>
          <a:bodyPr/>
          <a:lstStyle/>
          <a:p>
            <a:r>
              <a:rPr lang="ru-RU" sz="3600" dirty="0">
                <a:latin typeface="Myriad Pro" panose="020B0503030403020204" pitchFamily="34" charset="0"/>
              </a:rPr>
              <a:t>«Онлайн-платформа «</a:t>
            </a:r>
            <a:r>
              <a:rPr lang="ru-RU" sz="3600" dirty="0" err="1">
                <a:latin typeface="Myriad Pro" panose="020B0503030403020204" pitchFamily="34" charset="0"/>
              </a:rPr>
              <a:t>Стемфорд</a:t>
            </a:r>
            <a:r>
              <a:rPr lang="ru-RU" sz="3600" dirty="0">
                <a:latin typeface="Myriad Pro" panose="020B0503030403020204" pitchFamily="34" charset="0"/>
              </a:rPr>
              <a:t>»: обновления 2021 г.»</a:t>
            </a:r>
            <a:endParaRPr lang="en-RU" sz="3600" dirty="0">
              <a:latin typeface="Myriad Pro" panose="020B0503030403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30F124C-9771-F941-809E-96565D1131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80542" y="4003408"/>
            <a:ext cx="4068762" cy="249299"/>
          </a:xfrm>
        </p:spPr>
        <p:txBody>
          <a:bodyPr/>
          <a:lstStyle/>
          <a:p>
            <a:r>
              <a:rPr lang="ru-RU" dirty="0">
                <a:latin typeface="Myriad Pro" panose="020B0503030403020204" pitchFamily="34" charset="0"/>
              </a:rPr>
              <a:t>Языкова Алена Владимировна</a:t>
            </a:r>
            <a:endParaRPr lang="en-US" dirty="0">
              <a:latin typeface="Myriad Pro" panose="020B0503030403020204" pitchFamily="34" charset="0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1C7B1474-B3FB-8E4B-B8C6-3542E060BBF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80542" y="4390858"/>
            <a:ext cx="6323989" cy="571438"/>
          </a:xfrm>
        </p:spPr>
        <p:txBody>
          <a:bodyPr/>
          <a:lstStyle/>
          <a:p>
            <a:r>
              <a:rPr lang="ru-RU" dirty="0">
                <a:latin typeface="Myriad Pro" panose="020B0503030403020204" pitchFamily="34" charset="0"/>
              </a:rPr>
              <a:t>Менеджер по работе с партнерами проекта «</a:t>
            </a:r>
            <a:r>
              <a:rPr lang="ru-RU" dirty="0" err="1">
                <a:latin typeface="Myriad Pro" panose="020B0503030403020204" pitchFamily="34" charset="0"/>
              </a:rPr>
              <a:t>Стемфорд</a:t>
            </a:r>
            <a:r>
              <a:rPr lang="ru-RU" dirty="0">
                <a:latin typeface="Myriad Pro" panose="020B0503030403020204" pitchFamily="34" charset="0"/>
              </a:rPr>
              <a:t>», </a:t>
            </a:r>
          </a:p>
          <a:p>
            <a:r>
              <a:rPr lang="ru-RU" dirty="0">
                <a:latin typeface="Myriad Pro" panose="020B0503030403020204" pitchFamily="34" charset="0"/>
              </a:rPr>
              <a:t>аспирант ФГБОУ ВО "Сочинский Государственный Университет"</a:t>
            </a:r>
            <a:endParaRPr lang="en-RU" dirty="0">
              <a:latin typeface="Myriad Pro" panose="020B0503030403020204" pitchFamily="34" charset="0"/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CB6DBF7-15DB-4C46-8BC4-6947B508C30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9893" y="5921513"/>
            <a:ext cx="1368424" cy="365125"/>
          </a:xfrm>
        </p:spPr>
        <p:txBody>
          <a:bodyPr/>
          <a:lstStyle/>
          <a:p>
            <a:r>
              <a:rPr lang="ru-RU" sz="1600" b="1" dirty="0">
                <a:latin typeface="Myriad Pro" panose="020B0503030403020204" pitchFamily="34" charset="0"/>
              </a:rPr>
              <a:t>17.11.2021</a:t>
            </a:r>
            <a:endParaRPr lang="en-RU" sz="1600" b="1" dirty="0"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04077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A7371217-D9F7-48C2-BB07-A68C58B40461}"/>
              </a:ext>
            </a:extLst>
          </p:cNvPr>
          <p:cNvSpPr txBox="1"/>
          <p:nvPr/>
        </p:nvSpPr>
        <p:spPr>
          <a:xfrm>
            <a:off x="5566466" y="929640"/>
            <a:ext cx="5770349" cy="47705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sz="1600" b="1" i="0" dirty="0">
                <a:solidFill>
                  <a:srgbClr val="282828"/>
                </a:solidFill>
                <a:effectLst/>
                <a:latin typeface="Myriad Pro" panose="020B0503030403020204" charset="0"/>
              </a:rPr>
              <a:t>МОДУЛЬ 1. </a:t>
            </a:r>
            <a:endParaRPr lang="ru-RU" sz="1600" b="1" dirty="0">
              <a:solidFill>
                <a:srgbClr val="282828"/>
              </a:solidFill>
              <a:latin typeface="Myriad Pro" panose="020B0503030403020204" charset="0"/>
            </a:endParaRPr>
          </a:p>
          <a:p>
            <a:pPr algn="l"/>
            <a:r>
              <a:rPr lang="ru-RU" sz="1600" b="1" i="0" dirty="0">
                <a:solidFill>
                  <a:srgbClr val="282828"/>
                </a:solidFill>
                <a:effectLst/>
                <a:latin typeface="Myriad Pro" panose="020B0503030403020204" charset="0"/>
              </a:rPr>
              <a:t>Системы хранения электроэнергии.</a:t>
            </a:r>
            <a:endParaRPr lang="ru-RU" sz="1600" b="0" i="0" dirty="0">
              <a:solidFill>
                <a:srgbClr val="282828"/>
              </a:solidFill>
              <a:effectLst/>
              <a:latin typeface="Myriad Pro" panose="020B0503030403020204" charset="0"/>
            </a:endParaRPr>
          </a:p>
          <a:p>
            <a:pPr algn="l">
              <a:buFont typeface="+mj-lt"/>
              <a:buAutoNum type="arabicPeriod"/>
            </a:pPr>
            <a:r>
              <a:rPr lang="ru-RU" sz="1600" b="0" i="0" dirty="0">
                <a:solidFill>
                  <a:srgbClr val="282828"/>
                </a:solidFill>
                <a:effectLst/>
                <a:latin typeface="Myriad Pro" panose="020B0503030403020204" charset="0"/>
              </a:rPr>
              <a:t>Химический источник тока. Как улучшить батарейку (сначала видео, потом курс)</a:t>
            </a:r>
          </a:p>
          <a:p>
            <a:pPr algn="l">
              <a:buFont typeface="+mj-lt"/>
              <a:buAutoNum type="arabicPeriod"/>
            </a:pPr>
            <a:r>
              <a:rPr lang="ru-RU" sz="1600" b="0" i="0" dirty="0">
                <a:solidFill>
                  <a:srgbClr val="282828"/>
                </a:solidFill>
                <a:effectLst/>
                <a:latin typeface="Myriad Pro" panose="020B0503030403020204" charset="0"/>
              </a:rPr>
              <a:t>Литий-ионные аккумуляторы (сначала видео, потом курс)</a:t>
            </a:r>
          </a:p>
          <a:p>
            <a:pPr algn="l">
              <a:buFont typeface="+mj-lt"/>
              <a:buAutoNum type="arabicPeriod"/>
            </a:pPr>
            <a:r>
              <a:rPr lang="ru-RU" sz="1600" b="0" i="0" dirty="0">
                <a:solidFill>
                  <a:srgbClr val="282828"/>
                </a:solidFill>
                <a:effectLst/>
                <a:latin typeface="Myriad Pro" panose="020B0503030403020204" charset="0"/>
              </a:rPr>
              <a:t>Литий-ионные аккумуляторы и роль наноматериалов в улучшении их свойств (вебинар)</a:t>
            </a:r>
          </a:p>
          <a:p>
            <a:pPr algn="l">
              <a:buFont typeface="+mj-lt"/>
              <a:buAutoNum type="arabicPeriod"/>
            </a:pPr>
            <a:r>
              <a:rPr lang="ru-RU" sz="1600" b="0" i="0" dirty="0" err="1">
                <a:solidFill>
                  <a:srgbClr val="282828"/>
                </a:solidFill>
                <a:effectLst/>
                <a:latin typeface="Myriad Pro" panose="020B0503030403020204" charset="0"/>
              </a:rPr>
              <a:t>Суперконденсаторы</a:t>
            </a:r>
            <a:r>
              <a:rPr lang="ru-RU" sz="1600" b="0" i="0" dirty="0">
                <a:solidFill>
                  <a:srgbClr val="282828"/>
                </a:solidFill>
                <a:effectLst/>
                <a:latin typeface="Myriad Pro" panose="020B0503030403020204" charset="0"/>
              </a:rPr>
              <a:t>, их роль и применение в современном мире (курс)</a:t>
            </a:r>
          </a:p>
          <a:p>
            <a:pPr algn="l"/>
            <a:endParaRPr lang="ru-RU" sz="1600" b="0" i="0" dirty="0">
              <a:solidFill>
                <a:srgbClr val="282828"/>
              </a:solidFill>
              <a:effectLst/>
              <a:latin typeface="Myriad Pro" panose="020B0503030403020204" charset="0"/>
            </a:endParaRPr>
          </a:p>
          <a:p>
            <a:pPr algn="l"/>
            <a:r>
              <a:rPr lang="ru-RU" sz="1600" b="1" i="0" dirty="0">
                <a:solidFill>
                  <a:srgbClr val="282828"/>
                </a:solidFill>
                <a:effectLst/>
                <a:latin typeface="Myriad Pro" panose="020B0503030403020204" charset="0"/>
              </a:rPr>
              <a:t>МОДУЛЬ 2. </a:t>
            </a:r>
          </a:p>
          <a:p>
            <a:pPr algn="l"/>
            <a:r>
              <a:rPr lang="ru-RU" sz="1600" b="1" i="0" dirty="0">
                <a:solidFill>
                  <a:srgbClr val="282828"/>
                </a:solidFill>
                <a:effectLst/>
                <a:latin typeface="Myriad Pro" panose="020B0503030403020204" charset="0"/>
              </a:rPr>
              <a:t>Способы получения энергии</a:t>
            </a:r>
            <a:endParaRPr lang="ru-RU" sz="1600" b="0" i="0" dirty="0">
              <a:solidFill>
                <a:srgbClr val="282828"/>
              </a:solidFill>
              <a:effectLst/>
              <a:latin typeface="Myriad Pro" panose="020B0503030403020204" charset="0"/>
            </a:endParaRPr>
          </a:p>
          <a:p>
            <a:pPr algn="l">
              <a:buFont typeface="+mj-lt"/>
              <a:buAutoNum type="arabicPeriod"/>
            </a:pPr>
            <a:r>
              <a:rPr lang="ru-RU" sz="1600" b="0" i="0" dirty="0">
                <a:solidFill>
                  <a:srgbClr val="282828"/>
                </a:solidFill>
                <a:effectLst/>
                <a:latin typeface="Myriad Pro" panose="020B0503030403020204" charset="0"/>
              </a:rPr>
              <a:t>Альтернативные источники электричества: сбор «рассеянной» энергии (сначала видео, потом курс)</a:t>
            </a:r>
          </a:p>
          <a:p>
            <a:pPr algn="l">
              <a:buFont typeface="+mj-lt"/>
              <a:buAutoNum type="arabicPeriod"/>
            </a:pPr>
            <a:r>
              <a:rPr lang="ru-RU" sz="1600" b="0" i="0" dirty="0">
                <a:solidFill>
                  <a:srgbClr val="282828"/>
                </a:solidFill>
                <a:effectLst/>
                <a:latin typeface="Myriad Pro" panose="020B0503030403020204" charset="0"/>
              </a:rPr>
              <a:t>Альтернативные источники электричества: сбор «рассеянной» энергии (вебинар)</a:t>
            </a:r>
          </a:p>
          <a:p>
            <a:pPr algn="l">
              <a:buFont typeface="+mj-lt"/>
              <a:buAutoNum type="arabicPeriod"/>
            </a:pPr>
            <a:r>
              <a:rPr lang="ru-RU" sz="1600" b="0" i="0" dirty="0">
                <a:solidFill>
                  <a:srgbClr val="282828"/>
                </a:solidFill>
                <a:effectLst/>
                <a:latin typeface="Myriad Pro" panose="020B0503030403020204" charset="0"/>
              </a:rPr>
              <a:t>Мост между прошлым и будущим: </a:t>
            </a:r>
            <a:r>
              <a:rPr lang="ru-RU" sz="1600" b="0" i="0" dirty="0" err="1">
                <a:solidFill>
                  <a:srgbClr val="282828"/>
                </a:solidFill>
                <a:effectLst/>
                <a:latin typeface="Myriad Pro" panose="020B0503030403020204" charset="0"/>
              </a:rPr>
              <a:t>фотокаталитический</a:t>
            </a:r>
            <a:r>
              <a:rPr lang="ru-RU" sz="1600" b="0" i="0" dirty="0">
                <a:solidFill>
                  <a:srgbClr val="282828"/>
                </a:solidFill>
                <a:effectLst/>
                <a:latin typeface="Myriad Pro" panose="020B0503030403020204" charset="0"/>
              </a:rPr>
              <a:t> метод получения водорода (курс)</a:t>
            </a:r>
          </a:p>
          <a:p>
            <a:pPr algn="l">
              <a:buFont typeface="+mj-lt"/>
              <a:buAutoNum type="arabicPeriod"/>
            </a:pPr>
            <a:r>
              <a:rPr lang="ru-RU" sz="1600" b="0" i="0" dirty="0">
                <a:solidFill>
                  <a:srgbClr val="282828"/>
                </a:solidFill>
                <a:effectLst/>
                <a:latin typeface="Myriad Pro" panose="020B0503030403020204" charset="0"/>
              </a:rPr>
              <a:t>Солнечные панели (сначала видео, потом курс)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BBFB265C-506F-4FBB-B956-1F58E2394B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5009" y="929640"/>
            <a:ext cx="4337685" cy="3855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4029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2D403816-A50E-40E8-84F4-EF479CFA55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4841" y="960912"/>
            <a:ext cx="5964280" cy="4322947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6323A8B8-519F-4245-A76B-A0D0FBB45F5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64400" y="502268"/>
            <a:ext cx="4147507" cy="5853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54996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A7371217-D9F7-48C2-BB07-A68C58B40461}"/>
              </a:ext>
            </a:extLst>
          </p:cNvPr>
          <p:cNvSpPr txBox="1"/>
          <p:nvPr/>
        </p:nvSpPr>
        <p:spPr>
          <a:xfrm>
            <a:off x="5344160" y="634583"/>
            <a:ext cx="6012975" cy="60016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sz="1600" b="1" i="0" dirty="0">
                <a:solidFill>
                  <a:srgbClr val="282828"/>
                </a:solidFill>
                <a:effectLst/>
                <a:latin typeface="Myriad Pro" panose="020B0503030403020204" charset="0"/>
              </a:rPr>
              <a:t>МОДУЛЬ 1. Разнообразие материалов</a:t>
            </a:r>
            <a:endParaRPr lang="ru-RU" sz="1600" b="0" i="0" dirty="0">
              <a:solidFill>
                <a:srgbClr val="282828"/>
              </a:solidFill>
              <a:effectLst/>
              <a:latin typeface="Myriad Pro" panose="020B0503030403020204" charset="0"/>
            </a:endParaRPr>
          </a:p>
          <a:p>
            <a:pPr algn="l"/>
            <a:r>
              <a:rPr lang="ru-RU" sz="1600" b="0" i="0" dirty="0">
                <a:solidFill>
                  <a:srgbClr val="282828"/>
                </a:solidFill>
                <a:effectLst/>
                <a:latin typeface="Myriad Pro" panose="020B0503030403020204" charset="0"/>
              </a:rPr>
              <a:t>1. Известное и загадочное железо, изменившее мир (курс)</a:t>
            </a:r>
          </a:p>
          <a:p>
            <a:pPr algn="l"/>
            <a:r>
              <a:rPr lang="ru-RU" sz="1600" b="0" i="0" dirty="0">
                <a:solidFill>
                  <a:srgbClr val="282828"/>
                </a:solidFill>
                <a:effectLst/>
                <a:latin typeface="Myriad Pro" panose="020B0503030403020204" charset="0"/>
              </a:rPr>
              <a:t>2. Век стекла: свойства, технологии производства и применение материалов на основе стекла</a:t>
            </a:r>
          </a:p>
          <a:p>
            <a:pPr algn="l"/>
            <a:r>
              <a:rPr lang="ru-RU" sz="1600" b="0" i="0" dirty="0">
                <a:solidFill>
                  <a:srgbClr val="282828"/>
                </a:solidFill>
                <a:effectLst/>
                <a:latin typeface="Myriad Pro" panose="020B0503030403020204" charset="0"/>
              </a:rPr>
              <a:t>3. Современные бетоны (курс)</a:t>
            </a:r>
          </a:p>
          <a:p>
            <a:pPr algn="l"/>
            <a:r>
              <a:rPr lang="ru-RU" sz="1600" b="0" i="0" dirty="0">
                <a:solidFill>
                  <a:srgbClr val="282828"/>
                </a:solidFill>
                <a:effectLst/>
                <a:latin typeface="Myriad Pro" panose="020B0503030403020204" charset="0"/>
              </a:rPr>
              <a:t>4. Лакокрасочные материалы (Сначала видео, потом курс)</a:t>
            </a:r>
          </a:p>
          <a:p>
            <a:pPr algn="l"/>
            <a:r>
              <a:rPr lang="ru-RU" sz="1600" b="0" i="0" dirty="0">
                <a:solidFill>
                  <a:srgbClr val="282828"/>
                </a:solidFill>
                <a:effectLst/>
                <a:latin typeface="Myriad Pro" panose="020B0503030403020204" charset="0"/>
              </a:rPr>
              <a:t>5. Шкала масштабов композиционных материалов (Сначала видео, потом курс)</a:t>
            </a:r>
          </a:p>
          <a:p>
            <a:pPr algn="l"/>
            <a:r>
              <a:rPr lang="ru-RU" sz="1600" b="1" i="0" dirty="0">
                <a:solidFill>
                  <a:srgbClr val="282828"/>
                </a:solidFill>
                <a:effectLst/>
                <a:latin typeface="Myriad Pro" panose="020B0503030403020204" charset="0"/>
              </a:rPr>
              <a:t>МОДУЛЬ 2. Методы работ с материалами</a:t>
            </a:r>
            <a:endParaRPr lang="ru-RU" sz="1600" b="0" i="0" dirty="0">
              <a:solidFill>
                <a:srgbClr val="282828"/>
              </a:solidFill>
              <a:effectLst/>
              <a:latin typeface="Myriad Pro" panose="020B0503030403020204" charset="0"/>
            </a:endParaRPr>
          </a:p>
          <a:p>
            <a:pPr algn="l"/>
            <a:r>
              <a:rPr lang="ru-RU" sz="1600" b="0" i="0" dirty="0">
                <a:solidFill>
                  <a:srgbClr val="282828"/>
                </a:solidFill>
                <a:effectLst/>
                <a:latin typeface="Myriad Pro" panose="020B0503030403020204" charset="0"/>
              </a:rPr>
              <a:t>1. </a:t>
            </a:r>
            <a:r>
              <a:rPr lang="ru-RU" sz="1600" b="0" i="0" dirty="0" err="1">
                <a:solidFill>
                  <a:srgbClr val="282828"/>
                </a:solidFill>
                <a:effectLst/>
                <a:latin typeface="Myriad Pro" panose="020B0503030403020204" charset="0"/>
              </a:rPr>
              <a:t>Нанопокрытия</a:t>
            </a:r>
            <a:r>
              <a:rPr lang="ru-RU" sz="1600" b="0" i="0" dirty="0">
                <a:solidFill>
                  <a:srgbClr val="282828"/>
                </a:solidFill>
                <a:effectLst/>
                <a:latin typeface="Myriad Pro" panose="020B0503030403020204" charset="0"/>
              </a:rPr>
              <a:t> и металлические слоистые наноструктуры (курс)</a:t>
            </a:r>
          </a:p>
          <a:p>
            <a:pPr algn="l"/>
            <a:r>
              <a:rPr lang="ru-RU" sz="1600" b="0" i="0" dirty="0">
                <a:solidFill>
                  <a:srgbClr val="282828"/>
                </a:solidFill>
                <a:effectLst/>
                <a:latin typeface="Myriad Pro" panose="020B0503030403020204" charset="0"/>
              </a:rPr>
              <a:t>2. Создаём деталь на станке с ЧПУ (вебинар)</a:t>
            </a:r>
          </a:p>
          <a:p>
            <a:pPr algn="l"/>
            <a:r>
              <a:rPr lang="ru-RU" sz="1600" b="0" i="0" dirty="0">
                <a:solidFill>
                  <a:srgbClr val="282828"/>
                </a:solidFill>
                <a:effectLst/>
                <a:latin typeface="Myriad Pro" panose="020B0503030403020204" charset="0"/>
              </a:rPr>
              <a:t>3. Компьютерное моделирование в материаловедении (вебинар)</a:t>
            </a:r>
          </a:p>
          <a:p>
            <a:pPr algn="l"/>
            <a:r>
              <a:rPr lang="ru-RU" sz="1600" b="0" i="0" dirty="0">
                <a:solidFill>
                  <a:srgbClr val="282828"/>
                </a:solidFill>
                <a:effectLst/>
                <a:latin typeface="Myriad Pro" panose="020B0503030403020204" charset="0"/>
              </a:rPr>
              <a:t>4. Применение аддитивных технологий в 3D-печати и прототипировании (курс)</a:t>
            </a:r>
          </a:p>
          <a:p>
            <a:pPr algn="l"/>
            <a:r>
              <a:rPr lang="ru-RU" sz="1600" b="0" i="0" dirty="0">
                <a:solidFill>
                  <a:srgbClr val="282828"/>
                </a:solidFill>
                <a:effectLst/>
                <a:latin typeface="Myriad Pro" panose="020B0503030403020204" charset="0"/>
              </a:rPr>
              <a:t>5. </a:t>
            </a:r>
            <a:r>
              <a:rPr lang="ru-RU" sz="1600" b="0" i="0" dirty="0" err="1">
                <a:solidFill>
                  <a:srgbClr val="282828"/>
                </a:solidFill>
                <a:effectLst/>
                <a:latin typeface="Myriad Pro" panose="020B0503030403020204" charset="0"/>
              </a:rPr>
              <a:t>Нанотокарь</a:t>
            </a:r>
            <a:r>
              <a:rPr lang="ru-RU" sz="1600" b="0" i="0" dirty="0">
                <a:solidFill>
                  <a:srgbClr val="282828"/>
                </a:solidFill>
                <a:effectLst/>
                <a:latin typeface="Myriad Pro" panose="020B0503030403020204" charset="0"/>
              </a:rPr>
              <a:t>: современная металлообработка (видео)</a:t>
            </a:r>
          </a:p>
          <a:p>
            <a:pPr algn="l"/>
            <a:r>
              <a:rPr lang="ru-RU" sz="1600" b="0" i="0" dirty="0">
                <a:solidFill>
                  <a:srgbClr val="282828"/>
                </a:solidFill>
                <a:effectLst/>
                <a:latin typeface="Myriad Pro" panose="020B0503030403020204" charset="0"/>
              </a:rPr>
              <a:t>6. Гидроабразивная обработка (курс)</a:t>
            </a:r>
          </a:p>
          <a:p>
            <a:pPr algn="l"/>
            <a:r>
              <a:rPr lang="ru-RU" sz="1600" b="1" i="0" dirty="0">
                <a:solidFill>
                  <a:srgbClr val="282828"/>
                </a:solidFill>
                <a:effectLst/>
                <a:latin typeface="Myriad Pro" panose="020B0503030403020204" charset="0"/>
              </a:rPr>
              <a:t>МОДУЛЬ 3. Применение</a:t>
            </a:r>
            <a:endParaRPr lang="ru-RU" sz="1600" b="0" i="0" dirty="0">
              <a:solidFill>
                <a:srgbClr val="282828"/>
              </a:solidFill>
              <a:effectLst/>
              <a:latin typeface="Myriad Pro" panose="020B0503030403020204" charset="0"/>
            </a:endParaRPr>
          </a:p>
          <a:p>
            <a:pPr algn="l"/>
            <a:r>
              <a:rPr lang="ru-RU" sz="1600" b="0" i="0" dirty="0">
                <a:solidFill>
                  <a:srgbClr val="282828"/>
                </a:solidFill>
                <a:effectLst/>
                <a:latin typeface="Myriad Pro" panose="020B0503030403020204" charset="0"/>
              </a:rPr>
              <a:t>1. Гибкая электроника. Будущее уже наступило (вебинар)</a:t>
            </a:r>
          </a:p>
          <a:p>
            <a:pPr algn="l"/>
            <a:r>
              <a:rPr lang="ru-RU" sz="1600" b="0" i="0" dirty="0">
                <a:solidFill>
                  <a:srgbClr val="282828"/>
                </a:solidFill>
                <a:effectLst/>
                <a:latin typeface="Myriad Pro" panose="020B0503030403020204" charset="0"/>
              </a:rPr>
              <a:t>2. Современное </a:t>
            </a:r>
            <a:r>
              <a:rPr lang="ru-RU" sz="1600" b="0" i="0" dirty="0" err="1">
                <a:solidFill>
                  <a:srgbClr val="282828"/>
                </a:solidFill>
                <a:effectLst/>
                <a:latin typeface="Myriad Pro" panose="020B0503030403020204" charset="0"/>
              </a:rPr>
              <a:t>биоматериаловедение</a:t>
            </a:r>
            <a:r>
              <a:rPr lang="ru-RU" sz="1600" b="0" i="0" dirty="0">
                <a:solidFill>
                  <a:srgbClr val="282828"/>
                </a:solidFill>
                <a:effectLst/>
                <a:latin typeface="Myriad Pro" panose="020B0503030403020204" charset="0"/>
              </a:rPr>
              <a:t> (курс)</a:t>
            </a:r>
          </a:p>
          <a:p>
            <a:pPr algn="l"/>
            <a:r>
              <a:rPr lang="ru-RU" sz="1600" b="0" i="0" dirty="0">
                <a:solidFill>
                  <a:srgbClr val="282828"/>
                </a:solidFill>
                <a:effectLst/>
                <a:latin typeface="Myriad Pro" panose="020B0503030403020204" charset="0"/>
              </a:rPr>
              <a:t>3. Нанокомпозитные материалы для современных болидов (вебинар)</a:t>
            </a:r>
          </a:p>
          <a:p>
            <a:pPr algn="l"/>
            <a:r>
              <a:rPr lang="ru-RU" sz="1600" b="0" i="0" dirty="0">
                <a:solidFill>
                  <a:srgbClr val="282828"/>
                </a:solidFill>
                <a:effectLst/>
                <a:latin typeface="Myriad Pro" panose="020B0503030403020204" charset="0"/>
              </a:rPr>
              <a:t>4. Наноматериалы в строительстве (вебинар)</a:t>
            </a:r>
          </a:p>
          <a:p>
            <a:pPr algn="l">
              <a:buFont typeface="+mj-lt"/>
              <a:buAutoNum type="arabicPeriod"/>
            </a:pPr>
            <a:endParaRPr lang="ru-RU" sz="1600" b="0" i="0" dirty="0">
              <a:solidFill>
                <a:srgbClr val="282828"/>
              </a:solidFill>
              <a:effectLst/>
              <a:latin typeface="Myriad Pro" panose="020B0503030403020204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9B23B66-B77F-45C5-9F3F-4CA58146F1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952" y="1144905"/>
            <a:ext cx="3838575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01254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778BEDD-0441-4F90-8C4F-ABB6D0C731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9081" y="1015999"/>
            <a:ext cx="5952414" cy="424753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E383A54-FE9C-40D3-949E-DFB5F053DB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83119" y="488526"/>
            <a:ext cx="4191393" cy="5880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37893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B41DEA59-9B21-6544-94C6-E15875DD5C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Myriad Pro" panose="020B0503030403020204" pitchFamily="34" charset="0"/>
              </a:rPr>
              <a:t>Видеоролики «Просто о нано»</a:t>
            </a:r>
            <a:endParaRPr lang="en-RU" dirty="0">
              <a:latin typeface="Myriad Pro" panose="020B0503030403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86C67F7-5125-0E4B-9AFA-DD88127272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3B5AB-57F3-E64C-A620-0DB5A8503720}" type="slidenum">
              <a:rPr lang="en-RU" smtClean="0">
                <a:latin typeface="Myriad Pro" panose="020B0503030403020204" pitchFamily="34" charset="0"/>
              </a:rPr>
              <a:pPr/>
              <a:t>13</a:t>
            </a:fld>
            <a:endParaRPr lang="en-RU" dirty="0">
              <a:latin typeface="Myriad Pro" panose="020B0503030403020204" pitchFamily="34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5B3DF88-14A3-4065-9F5C-C2A6FA7E3B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621" y="1337176"/>
            <a:ext cx="2793998" cy="1997674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A73BE853-A4AF-4B7F-8CE1-B7B272C65B6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98526" y="3611377"/>
            <a:ext cx="2793998" cy="200873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5A4D0C46-3B4A-48BC-BC7A-7783D4B93CDC}"/>
              </a:ext>
            </a:extLst>
          </p:cNvPr>
          <p:cNvSpPr txBox="1"/>
          <p:nvPr/>
        </p:nvSpPr>
        <p:spPr>
          <a:xfrm>
            <a:off x="6688414" y="1187219"/>
            <a:ext cx="5075156" cy="48525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ru-RU" sz="1600" b="0" i="0" dirty="0">
                <a:solidFill>
                  <a:srgbClr val="000000"/>
                </a:solidFill>
                <a:effectLst/>
                <a:latin typeface="Myriad Pro" panose="020B0503030403020204" charset="0"/>
              </a:rPr>
              <a:t>Электронная кожа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ru-RU" sz="1600" b="0" i="0" dirty="0">
                <a:solidFill>
                  <a:srgbClr val="000000"/>
                </a:solidFill>
                <a:effectLst/>
                <a:latin typeface="Myriad Pro" panose="020B0503030403020204" charset="0"/>
              </a:rPr>
              <a:t>Наночастицы в терапии бактериальных инфекций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ru-RU" sz="1600" b="0" i="0" dirty="0">
                <a:solidFill>
                  <a:srgbClr val="000000"/>
                </a:solidFill>
                <a:effectLst/>
                <a:latin typeface="Myriad Pro" panose="020B0503030403020204" charset="0"/>
              </a:rPr>
              <a:t>Машина времени в химии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ru-RU" sz="1600" b="0" i="0" dirty="0">
                <a:solidFill>
                  <a:srgbClr val="000000"/>
                </a:solidFill>
                <a:effectLst/>
                <a:latin typeface="Myriad Pro" panose="020B0503030403020204" charset="0"/>
              </a:rPr>
              <a:t>Известное и загадочное железо, изменившее мир                                                          Разработка косметических продуктов с инновационными компонентами» Оптоволоконные датчики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ru-RU" sz="1600" b="0" i="0" dirty="0">
                <a:solidFill>
                  <a:srgbClr val="000000"/>
                </a:solidFill>
                <a:effectLst/>
                <a:latin typeface="Myriad Pro" panose="020B0503030403020204" charset="0"/>
              </a:rPr>
              <a:t>Век стекла: свойства, технологии производства и применение материалов на основе стекла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ru-RU" sz="1600" b="0" i="0" dirty="0">
                <a:solidFill>
                  <a:srgbClr val="000000"/>
                </a:solidFill>
                <a:effectLst/>
                <a:latin typeface="Myriad Pro" panose="020B0503030403020204" charset="0"/>
              </a:rPr>
              <a:t>ДНК в действии: многофункциональная </a:t>
            </a:r>
            <a:r>
              <a:rPr lang="ru-RU" sz="1600" b="0" i="0" dirty="0" err="1">
                <a:solidFill>
                  <a:srgbClr val="000000"/>
                </a:solidFill>
                <a:effectLst/>
                <a:latin typeface="Myriad Pro" panose="020B0503030403020204" charset="0"/>
              </a:rPr>
              <a:t>биомолекула</a:t>
            </a:r>
            <a:endParaRPr lang="ru-RU" sz="1600" b="0" i="0" dirty="0">
              <a:solidFill>
                <a:srgbClr val="000000"/>
              </a:solidFill>
              <a:effectLst/>
              <a:latin typeface="Myriad Pro" panose="020B0503030403020204" charset="0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ru-RU" sz="1600" b="0" i="0" dirty="0">
                <a:solidFill>
                  <a:srgbClr val="000000"/>
                </a:solidFill>
                <a:effectLst/>
                <a:latin typeface="Myriad Pro" panose="020B0503030403020204" charset="0"/>
              </a:rPr>
              <a:t>Нанотехнологии и </a:t>
            </a:r>
            <a:r>
              <a:rPr lang="ru-RU" sz="1600" b="0" i="0" dirty="0" err="1">
                <a:solidFill>
                  <a:srgbClr val="000000"/>
                </a:solidFill>
                <a:effectLst/>
                <a:latin typeface="Myriad Pro" panose="020B0503030403020204" charset="0"/>
              </a:rPr>
              <a:t>нанообъекты</a:t>
            </a:r>
            <a:r>
              <a:rPr lang="ru-RU" sz="1600" b="0" i="0" dirty="0">
                <a:solidFill>
                  <a:srgbClr val="000000"/>
                </a:solidFill>
                <a:effectLst/>
                <a:latin typeface="Myriad Pro" panose="020B0503030403020204" charset="0"/>
              </a:rPr>
              <a:t> в генетической инженерии: польза и риски</a:t>
            </a:r>
            <a:endParaRPr lang="ru-RU" sz="1600" dirty="0">
              <a:latin typeface="Myriad Pro" panose="020B0503030403020204" charset="0"/>
            </a:endParaRP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00D633AB-8199-4EBC-87C2-037B06607F2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8813" y="3611377"/>
            <a:ext cx="2675016" cy="2008734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64C16A8E-40E3-403A-95ED-8FE4AABCDB8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98526" y="1369900"/>
            <a:ext cx="2793998" cy="1876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35906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36757AE-68F1-3945-A37F-317D40E1CAC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9422" y="2586153"/>
            <a:ext cx="5184775" cy="1107996"/>
          </a:xfrm>
          <a:ln>
            <a:noFill/>
          </a:ln>
        </p:spPr>
        <p:txBody>
          <a:bodyPr/>
          <a:lstStyle/>
          <a:p>
            <a:endParaRPr lang="en-RU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4004BF1B-FCF0-F74C-B7FF-39DA66A3E62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8814" y="4517559"/>
            <a:ext cx="3598226" cy="498598"/>
          </a:xfrm>
        </p:spPr>
        <p:txBody>
          <a:bodyPr/>
          <a:lstStyle/>
          <a:p>
            <a:r>
              <a:rPr lang="ru-RU" dirty="0">
                <a:latin typeface="Myriad Pro" panose="020B0503030403020204" pitchFamily="34" charset="0"/>
              </a:rPr>
              <a:t>Языкова Алена Владимировна</a:t>
            </a:r>
            <a:endParaRPr lang="en-US" dirty="0">
              <a:latin typeface="Myriad Pro" panose="020B0503030403020204" pitchFamily="34" charset="0"/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0B8BF44-2E21-9344-896F-BFDC90FBCF4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430871" y="5773643"/>
            <a:ext cx="2201621" cy="221599"/>
          </a:xfrm>
        </p:spPr>
        <p:txBody>
          <a:bodyPr/>
          <a:lstStyle/>
          <a:p>
            <a:r>
              <a:rPr lang="en-US" dirty="0"/>
              <a:t>+7 </a:t>
            </a:r>
            <a:r>
              <a:rPr lang="en-RU" dirty="0"/>
              <a:t>(9</a:t>
            </a:r>
            <a:r>
              <a:rPr lang="ru-RU" dirty="0"/>
              <a:t>88</a:t>
            </a:r>
            <a:r>
              <a:rPr lang="en-RU" dirty="0"/>
              <a:t>) 5</a:t>
            </a:r>
            <a:r>
              <a:rPr lang="ru-RU" dirty="0"/>
              <a:t>08</a:t>
            </a:r>
            <a:r>
              <a:rPr lang="en-RU" dirty="0"/>
              <a:t>-</a:t>
            </a:r>
            <a:r>
              <a:rPr lang="ru-RU" dirty="0"/>
              <a:t>22</a:t>
            </a:r>
            <a:r>
              <a:rPr lang="en-RU" dirty="0"/>
              <a:t>-</a:t>
            </a:r>
            <a:r>
              <a:rPr lang="ru-RU" dirty="0"/>
              <a:t>42</a:t>
            </a:r>
            <a:endParaRPr lang="en-GB" dirty="0"/>
          </a:p>
        </p:txBody>
      </p:sp>
      <p:sp>
        <p:nvSpPr>
          <p:cNvPr id="13" name="Текст 12"/>
          <p:cNvSpPr>
            <a:spLocks noGrp="1"/>
          </p:cNvSpPr>
          <p:nvPr>
            <p:ph type="body" sz="quarter" idx="16"/>
          </p:nvPr>
        </p:nvSpPr>
        <p:spPr>
          <a:xfrm>
            <a:off x="4216004" y="5349639"/>
            <a:ext cx="3056386" cy="281744"/>
          </a:xfrm>
        </p:spPr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u="sng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Alena</a:t>
            </a:r>
            <a:r>
              <a:rPr lang="ru-RU" sz="1800" u="sng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.</a:t>
            </a:r>
            <a:r>
              <a:rPr lang="en-US" sz="1800" u="sng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Yazykova</a:t>
            </a:r>
            <a:r>
              <a:rPr lang="ru-RU" sz="1800" u="sng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@</a:t>
            </a:r>
            <a:r>
              <a:rPr lang="en-US" sz="1800" u="sng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rusnano</a:t>
            </a:r>
            <a:r>
              <a:rPr lang="ru-RU" sz="1800" u="sng" dirty="0">
                <a:solidFill>
                  <a:srgbClr val="0563C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.</a:t>
            </a:r>
            <a:r>
              <a:rPr lang="en-US" sz="1800" u="sng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com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30F087-943E-4191-B5E1-12BE9486F8B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80543" y="5063920"/>
            <a:ext cx="3463138" cy="1014637"/>
          </a:xfrm>
        </p:spPr>
        <p:txBody>
          <a:bodyPr/>
          <a:lstStyle/>
          <a:p>
            <a:r>
              <a:rPr lang="ru-RU" b="0" dirty="0">
                <a:latin typeface="Myriad Pro" panose="020B0503030403020204" pitchFamily="34" charset="0"/>
              </a:rPr>
              <a:t>Менеджер по работе с партнерами проекта «</a:t>
            </a:r>
            <a:r>
              <a:rPr lang="ru-RU" b="0" dirty="0" err="1">
                <a:latin typeface="Myriad Pro" panose="020B0503030403020204" pitchFamily="34" charset="0"/>
              </a:rPr>
              <a:t>Стемфорд</a:t>
            </a:r>
            <a:r>
              <a:rPr lang="ru-RU" b="0" dirty="0">
                <a:latin typeface="Myriad Pro" panose="020B0503030403020204" pitchFamily="34" charset="0"/>
              </a:rPr>
              <a:t>», </a:t>
            </a:r>
          </a:p>
          <a:p>
            <a:r>
              <a:rPr lang="ru-RU" b="0" dirty="0">
                <a:latin typeface="Myriad Pro" panose="020B0503030403020204" pitchFamily="34" charset="0"/>
              </a:rPr>
              <a:t>аспирант ФГБОУ ВО "Сочинский Государственный Университет"</a:t>
            </a:r>
            <a:endParaRPr lang="en-RU" b="0" dirty="0"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33833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5561D72-64CB-274B-9133-C2D99DDD44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Myriad Pro" panose="020B0503030403020204" pitchFamily="34" charset="0"/>
              </a:rPr>
              <a:t>Электронные учебные курсы СТЕМФОРД</a:t>
            </a:r>
            <a:endParaRPr lang="en-RU" dirty="0">
              <a:latin typeface="Myriad Pro" panose="020B0503030403020204" pitchFamily="34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1805623-279F-2149-B298-195C9584C6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8813" y="1272223"/>
            <a:ext cx="10909300" cy="656462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latin typeface="Myriad Pro" panose="020B0503030403020204" pitchFamily="34" charset="0"/>
              </a:rPr>
              <a:t>Интерактивно знакомим с высокими технологиями и последними достижениями наноиндустрии. Выполняй миссии на курсе и изучай, как работает </a:t>
            </a:r>
            <a:r>
              <a:rPr lang="ru-RU" dirty="0" err="1">
                <a:latin typeface="Myriad Pro" panose="020B0503030403020204" pitchFamily="34" charset="0"/>
              </a:rPr>
              <a:t>наномир</a:t>
            </a:r>
            <a:r>
              <a:rPr lang="ru-RU" dirty="0">
                <a:latin typeface="Myriad Pro" panose="020B0503030403020204" pitchFamily="34" charset="0"/>
              </a:rPr>
              <a:t> и где применяют нанотехнологии.</a:t>
            </a:r>
            <a:endParaRPr lang="en-RU" dirty="0">
              <a:latin typeface="Myriad Pro" panose="020B0503030403020204" pitchFamily="34" charset="0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A8232E-69FE-8A48-93D1-EF71881020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3B5AB-57F3-E64C-A620-0DB5A8503720}" type="slidenum">
              <a:rPr lang="en-RU" smtClean="0">
                <a:latin typeface="Myriad Pro" panose="020B0503030403020204" pitchFamily="34" charset="0"/>
              </a:rPr>
              <a:pPr/>
              <a:t>1</a:t>
            </a:fld>
            <a:endParaRPr lang="en-RU" dirty="0">
              <a:latin typeface="Myriad Pro" panose="020B0503030403020204" pitchFamily="34" charset="0"/>
            </a:endParaRPr>
          </a:p>
        </p:txBody>
      </p:sp>
      <p:sp>
        <p:nvSpPr>
          <p:cNvPr id="11" name="Content Placeholder 4">
            <a:extLst>
              <a:ext uri="{FF2B5EF4-FFF2-40B4-BE49-F238E27FC236}">
                <a16:creationId xmlns:a16="http://schemas.microsoft.com/office/drawing/2014/main" id="{DAEE094E-14DA-4EF1-9FC5-3F825E51F260}"/>
              </a:ext>
            </a:extLst>
          </p:cNvPr>
          <p:cNvSpPr txBox="1">
            <a:spLocks/>
          </p:cNvSpPr>
          <p:nvPr/>
        </p:nvSpPr>
        <p:spPr>
          <a:xfrm>
            <a:off x="658812" y="2114888"/>
            <a:ext cx="5194617" cy="3518848"/>
          </a:xfrm>
          <a:prstGeom prst="rect">
            <a:avLst/>
          </a:prstGeom>
          <a:solidFill>
            <a:srgbClr val="5F32BB">
              <a:alpha val="8000"/>
            </a:srgbClr>
          </a:solidFill>
        </p:spPr>
        <p:txBody>
          <a:bodyPr vert="horz" wrap="square" lIns="0" tIns="0" rIns="0" bIns="0" rtlCol="0" anchor="t">
            <a:spAutoFit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rgbClr val="36235D"/>
                </a:solidFill>
                <a:latin typeface="IBM Plex Sans" panose="020B050305020300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rgbClr val="36235D"/>
                </a:solidFill>
                <a:latin typeface="IBM Plex Sans" panose="020B050305020300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 baseline="0">
                <a:solidFill>
                  <a:srgbClr val="36235D"/>
                </a:solidFill>
                <a:latin typeface="IBM Plex Sans" panose="020B0503050203000203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 baseline="0">
                <a:solidFill>
                  <a:srgbClr val="36235D"/>
                </a:solidFill>
                <a:latin typeface="IBM Plex Sans" panose="020B0503050203000203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 baseline="0">
                <a:solidFill>
                  <a:srgbClr val="36235D"/>
                </a:solidFill>
                <a:latin typeface="IBM Plex Sans" panose="020B050305020300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1400" dirty="0">
                <a:latin typeface="Myriad Pro" panose="020B0503030403020204" pitchFamily="34" charset="0"/>
              </a:rPr>
              <a:t>Современные сварочные технологии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1400" dirty="0" err="1">
                <a:latin typeface="Myriad Pro" panose="020B0503030403020204" pitchFamily="34" charset="0"/>
              </a:rPr>
              <a:t>Суперконденсаторы</a:t>
            </a:r>
            <a:r>
              <a:rPr lang="ru-RU" sz="1400" dirty="0">
                <a:latin typeface="Myriad Pro" panose="020B0503030403020204" pitchFamily="34" charset="0"/>
              </a:rPr>
              <a:t>, их роль и применение в современном мире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1400" dirty="0">
                <a:latin typeface="Myriad Pro" panose="020B0503030403020204" pitchFamily="34" charset="0"/>
              </a:rPr>
              <a:t>Современные </a:t>
            </a:r>
            <a:r>
              <a:rPr lang="ru-RU" sz="1400" dirty="0" err="1">
                <a:latin typeface="Myriad Pro" panose="020B0503030403020204" pitchFamily="34" charset="0"/>
              </a:rPr>
              <a:t>биоматериаловедение</a:t>
            </a:r>
            <a:endParaRPr lang="ru-RU" sz="1400" dirty="0">
              <a:latin typeface="Myriad Pro" panose="020B0503030403020204" pitchFamily="34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1400" dirty="0" err="1">
                <a:latin typeface="Myriad Pro" panose="020B0503030403020204" pitchFamily="34" charset="0"/>
              </a:rPr>
              <a:t>Ортофосфаты</a:t>
            </a:r>
            <a:r>
              <a:rPr lang="ru-RU" sz="1400" dirty="0">
                <a:latin typeface="Myriad Pro" panose="020B0503030403020204" pitchFamily="34" charset="0"/>
              </a:rPr>
              <a:t> церия(III) и где они обитают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1400" dirty="0">
                <a:latin typeface="Myriad Pro" panose="020B0503030403020204" pitchFamily="34" charset="0"/>
              </a:rPr>
              <a:t>Гидрогели и их применение в медицине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1400" dirty="0">
                <a:latin typeface="Myriad Pro" panose="020B0503030403020204" pitchFamily="34" charset="0"/>
              </a:rPr>
              <a:t>УФ-фильтры в косметике. Как </a:t>
            </a:r>
            <a:r>
              <a:rPr lang="ru-RU" sz="1400" dirty="0" err="1">
                <a:latin typeface="Myriad Pro" panose="020B0503030403020204" pitchFamily="34" charset="0"/>
              </a:rPr>
              <a:t>микронизированные</a:t>
            </a:r>
            <a:r>
              <a:rPr lang="ru-RU" sz="1400" dirty="0">
                <a:latin typeface="Myriad Pro" panose="020B0503030403020204" pitchFamily="34" charset="0"/>
              </a:rPr>
              <a:t> частицы помогают нам защититься от солнечного излучения и избежать преждевременного фотостарения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1400" dirty="0">
                <a:latin typeface="Myriad Pro" panose="020B0503030403020204" pitchFamily="34" charset="0"/>
              </a:rPr>
              <a:t>Современный подход к имплантатам: </a:t>
            </a:r>
            <a:r>
              <a:rPr lang="ru-RU" sz="1400" dirty="0" err="1">
                <a:latin typeface="Myriad Pro" panose="020B0503030403020204" pitchFamily="34" charset="0"/>
              </a:rPr>
              <a:t>саморассасывающиеся</a:t>
            </a:r>
            <a:r>
              <a:rPr lang="ru-RU" sz="1400" dirty="0">
                <a:latin typeface="Myriad Pro" panose="020B0503030403020204" pitchFamily="34" charset="0"/>
              </a:rPr>
              <a:t> материалы</a:t>
            </a:r>
          </a:p>
        </p:txBody>
      </p:sp>
      <p:sp>
        <p:nvSpPr>
          <p:cNvPr id="13" name="Content Placeholder 4">
            <a:extLst>
              <a:ext uri="{FF2B5EF4-FFF2-40B4-BE49-F238E27FC236}">
                <a16:creationId xmlns:a16="http://schemas.microsoft.com/office/drawing/2014/main" id="{117AD324-815A-4BA4-A764-100EF1B3D03E}"/>
              </a:ext>
            </a:extLst>
          </p:cNvPr>
          <p:cNvSpPr txBox="1">
            <a:spLocks/>
          </p:cNvSpPr>
          <p:nvPr/>
        </p:nvSpPr>
        <p:spPr>
          <a:xfrm>
            <a:off x="6096000" y="2114888"/>
            <a:ext cx="5437188" cy="3490123"/>
          </a:xfrm>
          <a:prstGeom prst="rect">
            <a:avLst/>
          </a:prstGeom>
          <a:solidFill>
            <a:srgbClr val="5F32BB">
              <a:alpha val="8000"/>
            </a:srgbClr>
          </a:solidFill>
        </p:spPr>
        <p:txBody>
          <a:bodyPr vert="horz" wrap="square" lIns="0" tIns="0" rIns="0" bIns="0" rtlCol="0" anchor="t">
            <a:spAutoFit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rgbClr val="36235D"/>
                </a:solidFill>
                <a:latin typeface="IBM Plex Sans" panose="020B050305020300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rgbClr val="36235D"/>
                </a:solidFill>
                <a:latin typeface="IBM Plex Sans" panose="020B050305020300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 baseline="0">
                <a:solidFill>
                  <a:srgbClr val="36235D"/>
                </a:solidFill>
                <a:latin typeface="IBM Plex Sans" panose="020B0503050203000203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 baseline="0">
                <a:solidFill>
                  <a:srgbClr val="36235D"/>
                </a:solidFill>
                <a:latin typeface="IBM Plex Sans" panose="020B0503050203000203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 baseline="0">
                <a:solidFill>
                  <a:srgbClr val="36235D"/>
                </a:solidFill>
                <a:latin typeface="IBM Plex Sans" panose="020B050305020300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400" dirty="0">
                <a:latin typeface="Myriad Pro" panose="020B0503030403020204" pitchFamily="34" charset="0"/>
              </a:rPr>
              <a:t>8. Композиционные материалы на основе каучука и углерода: технология и наука</a:t>
            </a:r>
          </a:p>
          <a:p>
            <a:pPr marL="0" indent="0">
              <a:buNone/>
            </a:pPr>
            <a:r>
              <a:rPr lang="ru-RU" sz="1400" dirty="0">
                <a:latin typeface="Myriad Pro" panose="020B0503030403020204" pitchFamily="34" charset="0"/>
              </a:rPr>
              <a:t>9. «Зеленые» автономные источники энергии</a:t>
            </a:r>
          </a:p>
          <a:p>
            <a:pPr marL="0" indent="0">
              <a:buNone/>
            </a:pPr>
            <a:r>
              <a:rPr lang="ru-RU" sz="1400" dirty="0">
                <a:latin typeface="Myriad Pro" panose="020B0503030403020204" pitchFamily="34" charset="0"/>
              </a:rPr>
              <a:t>10. Технология бактериального выщелачивания</a:t>
            </a:r>
          </a:p>
          <a:p>
            <a:pPr marL="0" indent="0">
              <a:buNone/>
            </a:pPr>
            <a:r>
              <a:rPr lang="ru-RU" sz="1400" dirty="0">
                <a:latin typeface="Myriad Pro" panose="020B0503030403020204" pitchFamily="34" charset="0"/>
              </a:rPr>
              <a:t>11. Портативные водородно-воздушные топливные элементы</a:t>
            </a:r>
          </a:p>
          <a:p>
            <a:pPr marL="0" indent="0">
              <a:buNone/>
            </a:pPr>
            <a:r>
              <a:rPr lang="ru-RU" sz="1400" dirty="0">
                <a:latin typeface="Myriad Pro" panose="020B0503030403020204" pitchFamily="34" charset="0"/>
              </a:rPr>
              <a:t>12. Основы искусственного интеллекта</a:t>
            </a:r>
          </a:p>
          <a:p>
            <a:pPr marL="0" indent="0">
              <a:buNone/>
            </a:pPr>
            <a:r>
              <a:rPr lang="ru-RU" sz="1400" dirty="0">
                <a:latin typeface="Myriad Pro" panose="020B0503030403020204" pitchFamily="34" charset="0"/>
              </a:rPr>
              <a:t>13. Новые биоматериалы для лечения дефектов костной ткани с эластичными свойствами, полученные при использовании 3D-печати</a:t>
            </a:r>
          </a:p>
          <a:p>
            <a:pPr marL="0" indent="0">
              <a:buNone/>
            </a:pPr>
            <a:r>
              <a:rPr lang="ru-RU" sz="1400" dirty="0">
                <a:latin typeface="Myriad Pro" panose="020B0503030403020204" pitchFamily="34" charset="0"/>
              </a:rPr>
              <a:t>14. Современные методы создания полимерных пористых структур для реконструктивной хирургии</a:t>
            </a:r>
          </a:p>
          <a:p>
            <a:pPr marL="0" indent="0">
              <a:buNone/>
            </a:pPr>
            <a:r>
              <a:rPr lang="ru-RU" sz="1400" dirty="0">
                <a:latin typeface="Myriad Pro" panose="020B0503030403020204" pitchFamily="34" charset="0"/>
              </a:rPr>
              <a:t>15. Углеродные волокна</a:t>
            </a:r>
          </a:p>
        </p:txBody>
      </p:sp>
    </p:spTree>
    <p:extLst>
      <p:ext uri="{BB962C8B-B14F-4D97-AF65-F5344CB8AC3E}">
        <p14:creationId xmlns:p14="http://schemas.microsoft.com/office/powerpoint/2010/main" val="13282845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023BA99-8DEB-914C-B2AB-8FD8B95AEA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3B5AB-57F3-E64C-A620-0DB5A8503720}" type="slidenum">
              <a:rPr lang="en-RU" smtClean="0">
                <a:latin typeface="Myriad Pro" panose="020B0503030403020204" pitchFamily="34" charset="0"/>
              </a:rPr>
              <a:pPr/>
              <a:t>2</a:t>
            </a:fld>
            <a:endParaRPr lang="en-RU" dirty="0">
              <a:latin typeface="Myriad Pro" panose="020B0503030403020204" pitchFamily="34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71550B22-446A-4175-9B73-2E4ECA468F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117" y="618490"/>
            <a:ext cx="3950984" cy="4847590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552F24BA-C314-45DF-B4EA-C7EED4865473}"/>
              </a:ext>
            </a:extLst>
          </p:cNvPr>
          <p:cNvSpPr txBox="1"/>
          <p:nvPr/>
        </p:nvSpPr>
        <p:spPr>
          <a:xfrm>
            <a:off x="5996300" y="1211203"/>
            <a:ext cx="4146554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sz="1600" b="0" i="0" dirty="0">
                <a:solidFill>
                  <a:srgbClr val="696969"/>
                </a:solidFill>
                <a:effectLst/>
                <a:latin typeface="Myriad Pro" panose="020B0503030403020204" charset="0"/>
              </a:rPr>
              <a:t>Автор</a:t>
            </a:r>
          </a:p>
          <a:p>
            <a:pPr algn="l"/>
            <a:r>
              <a:rPr lang="ru-RU" sz="1600" b="1" i="0" dirty="0" err="1">
                <a:solidFill>
                  <a:srgbClr val="000000"/>
                </a:solidFill>
                <a:effectLst/>
                <a:latin typeface="Myriad Pro" panose="020B0503030403020204" charset="0"/>
              </a:rPr>
              <a:t>Елина</a:t>
            </a:r>
            <a:r>
              <a:rPr lang="ru-RU" sz="1600" b="1" i="0" dirty="0">
                <a:solidFill>
                  <a:srgbClr val="000000"/>
                </a:solidFill>
                <a:effectLst/>
                <a:latin typeface="Myriad Pro" panose="020B0503030403020204" charset="0"/>
              </a:rPr>
              <a:t> Надежда Александровна</a:t>
            </a:r>
          </a:p>
          <a:p>
            <a:pPr algn="just"/>
            <a:r>
              <a:rPr lang="ru-RU" sz="1600" b="0" i="0" dirty="0">
                <a:solidFill>
                  <a:srgbClr val="282828"/>
                </a:solidFill>
                <a:effectLst/>
                <a:latin typeface="Myriad Pro" panose="020B0503030403020204" charset="0"/>
              </a:rPr>
              <a:t>Главный специалист Научного центра АО «СВОБОДА», химик-исследователь ООО «</a:t>
            </a:r>
            <a:r>
              <a:rPr lang="ru-RU" sz="1600" b="0" i="0" dirty="0" err="1">
                <a:solidFill>
                  <a:srgbClr val="282828"/>
                </a:solidFill>
                <a:effectLst/>
                <a:latin typeface="Myriad Pro" panose="020B0503030403020204" charset="0"/>
              </a:rPr>
              <a:t>Космецевтический</a:t>
            </a:r>
            <a:r>
              <a:rPr lang="ru-RU" sz="1600" b="0" i="0" dirty="0">
                <a:solidFill>
                  <a:srgbClr val="282828"/>
                </a:solidFill>
                <a:effectLst/>
                <a:latin typeface="Myriad Pro" panose="020B0503030403020204" charset="0"/>
              </a:rPr>
              <a:t> инкубатор». соискатель ученой степени кафедры технологии химико-фармацевтических и косметических средств (</a:t>
            </a:r>
            <a:r>
              <a:rPr lang="ru-RU" sz="1600" b="0" i="0" dirty="0" err="1">
                <a:solidFill>
                  <a:srgbClr val="282828"/>
                </a:solidFill>
                <a:effectLst/>
                <a:latin typeface="Myriad Pro" panose="020B0503030403020204" charset="0"/>
              </a:rPr>
              <a:t>ТХФиКС</a:t>
            </a:r>
            <a:r>
              <a:rPr lang="ru-RU" sz="1600" b="0" i="0" dirty="0">
                <a:solidFill>
                  <a:srgbClr val="282828"/>
                </a:solidFill>
                <a:effectLst/>
                <a:latin typeface="Myriad Pro" panose="020B0503030403020204" charset="0"/>
              </a:rPr>
              <a:t>) РХТУ им. Д.И. Менделеева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2DA932F-ACF4-481A-AEA3-5BFF5D463AD8}"/>
              </a:ext>
            </a:extLst>
          </p:cNvPr>
          <p:cNvSpPr txBox="1"/>
          <p:nvPr/>
        </p:nvSpPr>
        <p:spPr>
          <a:xfrm>
            <a:off x="5377177" y="3959155"/>
            <a:ext cx="5676903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just"/>
            <a:r>
              <a:rPr lang="ru-RU" sz="1600" b="1" dirty="0">
                <a:effectLst/>
                <a:latin typeface="Myriad Pro" panose="020B0503030403020204" charset="0"/>
                <a:ea typeface="Calibri" panose="020F0502020204030204" pitchFamily="34" charset="0"/>
                <a:cs typeface="Times New Roman" panose="02020603050405020304" pitchFamily="18" charset="0"/>
              </a:rPr>
              <a:t>Цель данного курса:</a:t>
            </a:r>
            <a:r>
              <a:rPr lang="ru-RU" sz="1600" dirty="0">
                <a:effectLst/>
                <a:latin typeface="Myriad Pro" panose="020B0503030403020204" charset="0"/>
                <a:ea typeface="Calibri" panose="020F0502020204030204" pitchFamily="34" charset="0"/>
                <a:cs typeface="Times New Roman" panose="02020603050405020304" pitchFamily="18" charset="0"/>
              </a:rPr>
              <a:t> познакомить школьников и студентов с составом солнцезащитных средств, рассказать о современных УФ-фильтрах (солнцезащитных), применяемых в косметической промышленности, и о том, как влияет солнечное излучение на процессы фотостарения кожи.</a:t>
            </a:r>
            <a:endParaRPr lang="ru-RU" sz="1200" dirty="0">
              <a:effectLst/>
              <a:latin typeface="Myriad Pro" panose="020B050303040302020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28966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023BA99-8DEB-914C-B2AB-8FD8B95AEA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3B5AB-57F3-E64C-A620-0DB5A8503720}" type="slidenum">
              <a:rPr lang="en-RU" smtClean="0">
                <a:latin typeface="Myriad Pro" panose="020B0503030403020204" pitchFamily="34" charset="0"/>
              </a:rPr>
              <a:pPr/>
              <a:t>3</a:t>
            </a:fld>
            <a:endParaRPr lang="en-RU" dirty="0">
              <a:latin typeface="Myriad Pro" panose="020B0503030403020204" pitchFamily="34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751C736-D052-4616-B2B0-436FEDE194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7052" y="455930"/>
            <a:ext cx="3624331" cy="510159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204D77A-13AE-434A-BB62-CEBB09CBE523}"/>
              </a:ext>
            </a:extLst>
          </p:cNvPr>
          <p:cNvSpPr txBox="1"/>
          <p:nvPr/>
        </p:nvSpPr>
        <p:spPr>
          <a:xfrm>
            <a:off x="5100320" y="1350278"/>
            <a:ext cx="6096000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sz="1600" b="1" i="0" dirty="0">
                <a:solidFill>
                  <a:srgbClr val="000000"/>
                </a:solidFill>
                <a:effectLst/>
                <a:latin typeface="Myriad Pro" panose="020B0503030403020204" charset="0"/>
              </a:rPr>
              <a:t>Богданов Сергей Витальевич</a:t>
            </a:r>
          </a:p>
          <a:p>
            <a:pPr algn="l"/>
            <a:r>
              <a:rPr lang="ru-RU" sz="1600" b="0" i="0" dirty="0">
                <a:solidFill>
                  <a:srgbClr val="282828"/>
                </a:solidFill>
                <a:effectLst/>
                <a:latin typeface="Myriad Pro" panose="020B0503030403020204" charset="0"/>
              </a:rPr>
              <a:t>Выпускник МФТИ, Факультет физической и квантовой электроники, к.ф.-м.н., автор более 20 публикаций и 2 изобретений. Работал во ВНИИ «Эталон», ИПТМ АН СССР, Техническом Университете Кайзерслаутерна ( по стипендии DAAD), в ИПТМ РАН. В настоящий момент начальник лаборатории МБУДО Дом Юных Техников </a:t>
            </a:r>
            <a:r>
              <a:rPr lang="ru-RU" sz="1600" b="0" i="0" dirty="0" err="1">
                <a:solidFill>
                  <a:srgbClr val="282828"/>
                </a:solidFill>
                <a:effectLst/>
                <a:latin typeface="Myriad Pro" panose="020B0503030403020204" charset="0"/>
              </a:rPr>
              <a:t>г.о</a:t>
            </a:r>
            <a:r>
              <a:rPr lang="ru-RU" sz="1600" b="0" i="0" dirty="0">
                <a:solidFill>
                  <a:srgbClr val="282828"/>
                </a:solidFill>
                <a:effectLst/>
                <a:latin typeface="Myriad Pro" panose="020B0503030403020204" charset="0"/>
              </a:rPr>
              <a:t>. Королев Московской обл.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A65FFF2-17B5-4E9C-B653-B81DF86C62BA}"/>
              </a:ext>
            </a:extLst>
          </p:cNvPr>
          <p:cNvSpPr txBox="1"/>
          <p:nvPr/>
        </p:nvSpPr>
        <p:spPr>
          <a:xfrm>
            <a:off x="5100320" y="3779548"/>
            <a:ext cx="609600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b="0" i="0" dirty="0">
                <a:solidFill>
                  <a:srgbClr val="282828"/>
                </a:solidFill>
                <a:effectLst/>
                <a:latin typeface="Myriad Pro" panose="020B0503030403020204" charset="0"/>
              </a:rPr>
              <a:t>Мы покажем какие существуют возможности создать источники “зеленой” энергии, не содержащих вредных химических элементов и которые утилизируются как обычная электронная техника</a:t>
            </a:r>
            <a:endParaRPr lang="ru-RU" sz="1600" dirty="0"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48772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9C005623-D2D5-48CD-830D-1531117099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373" y="1709658"/>
            <a:ext cx="2659235" cy="2759710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9EC675AE-1625-4AF6-94C7-E0BEFE7205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57349" y="1709658"/>
            <a:ext cx="2623026" cy="2759710"/>
          </a:xfrm>
          <a:prstGeom prst="rect">
            <a:avLst/>
          </a:prstGeom>
        </p:spPr>
      </p:pic>
      <p:sp>
        <p:nvSpPr>
          <p:cNvPr id="26" name="Title 3">
            <a:extLst>
              <a:ext uri="{FF2B5EF4-FFF2-40B4-BE49-F238E27FC236}">
                <a16:creationId xmlns:a16="http://schemas.microsoft.com/office/drawing/2014/main" id="{9F3B8373-986E-412A-8A7F-E8A8E1DBB6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813" y="620713"/>
            <a:ext cx="10909299" cy="553998"/>
          </a:xfrm>
        </p:spPr>
        <p:txBody>
          <a:bodyPr/>
          <a:lstStyle/>
          <a:p>
            <a:r>
              <a:rPr lang="ru-RU" dirty="0">
                <a:latin typeface="Myriad Pro" panose="020B0503030403020204" pitchFamily="34" charset="0"/>
              </a:rPr>
              <a:t>Сетевые дистанционные проекты</a:t>
            </a:r>
            <a:endParaRPr lang="en-RU" dirty="0">
              <a:latin typeface="Myriad Pro" panose="020B0503030403020204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34EC9B2-BFBF-4518-B341-4107B05D2AAA}"/>
              </a:ext>
            </a:extLst>
          </p:cNvPr>
          <p:cNvSpPr txBox="1"/>
          <p:nvPr/>
        </p:nvSpPr>
        <p:spPr>
          <a:xfrm>
            <a:off x="4429123" y="3912473"/>
            <a:ext cx="3333753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sz="1400" b="0" i="0" dirty="0">
                <a:solidFill>
                  <a:srgbClr val="696969"/>
                </a:solidFill>
                <a:effectLst/>
                <a:latin typeface="Myriad Pro" panose="020B0503030403020204" charset="0"/>
              </a:rPr>
              <a:t>Автор</a:t>
            </a:r>
          </a:p>
          <a:p>
            <a:pPr algn="l"/>
            <a:r>
              <a:rPr lang="ru-RU" sz="1400" b="1" i="0" dirty="0" err="1">
                <a:solidFill>
                  <a:srgbClr val="000000"/>
                </a:solidFill>
                <a:effectLst/>
                <a:latin typeface="Myriad Pro" panose="020B0503030403020204" charset="0"/>
              </a:rPr>
              <a:t>Елина</a:t>
            </a:r>
            <a:r>
              <a:rPr lang="ru-RU" sz="1400" b="1" i="0" dirty="0">
                <a:solidFill>
                  <a:srgbClr val="000000"/>
                </a:solidFill>
                <a:effectLst/>
                <a:latin typeface="Myriad Pro" panose="020B0503030403020204" charset="0"/>
              </a:rPr>
              <a:t> Надежда Александровна</a:t>
            </a:r>
          </a:p>
          <a:p>
            <a:pPr algn="just"/>
            <a:r>
              <a:rPr lang="ru-RU" sz="1400" b="0" i="0" dirty="0">
                <a:solidFill>
                  <a:srgbClr val="282828"/>
                </a:solidFill>
                <a:effectLst/>
                <a:latin typeface="Myriad Pro" panose="020B0503030403020204" charset="0"/>
              </a:rPr>
              <a:t>Главный специалист Научного центра АО «СВОБОДА», химик-исследователь ООО «</a:t>
            </a:r>
            <a:r>
              <a:rPr lang="ru-RU" sz="1400" b="0" i="0" dirty="0" err="1">
                <a:solidFill>
                  <a:srgbClr val="282828"/>
                </a:solidFill>
                <a:effectLst/>
                <a:latin typeface="Myriad Pro" panose="020B0503030403020204" charset="0"/>
              </a:rPr>
              <a:t>Космецевтический</a:t>
            </a:r>
            <a:r>
              <a:rPr lang="ru-RU" sz="1400" b="0" i="0" dirty="0">
                <a:solidFill>
                  <a:srgbClr val="282828"/>
                </a:solidFill>
                <a:effectLst/>
                <a:latin typeface="Myriad Pro" panose="020B0503030403020204" charset="0"/>
              </a:rPr>
              <a:t> инкубатор». соискатель ученой степени кафедры технологии химико-фармацевтических и косметических средств (</a:t>
            </a:r>
            <a:r>
              <a:rPr lang="ru-RU" sz="1400" b="0" i="0" dirty="0" err="1">
                <a:solidFill>
                  <a:srgbClr val="282828"/>
                </a:solidFill>
                <a:effectLst/>
                <a:latin typeface="Myriad Pro" panose="020B0503030403020204" charset="0"/>
              </a:rPr>
              <a:t>ТХФиКС</a:t>
            </a:r>
            <a:r>
              <a:rPr lang="ru-RU" sz="1400" b="0" i="0" dirty="0">
                <a:solidFill>
                  <a:srgbClr val="282828"/>
                </a:solidFill>
                <a:effectLst/>
                <a:latin typeface="Myriad Pro" panose="020B0503030403020204" charset="0"/>
              </a:rPr>
              <a:t>) РХТУ им. Д.И. Менделеева</a:t>
            </a:r>
          </a:p>
        </p:txBody>
      </p:sp>
    </p:spTree>
    <p:extLst>
      <p:ext uri="{BB962C8B-B14F-4D97-AF65-F5344CB8AC3E}">
        <p14:creationId xmlns:p14="http://schemas.microsoft.com/office/powerpoint/2010/main" val="16957681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BBBEEF65-76F9-4CDF-9A77-0B863905AB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888" y="1420424"/>
            <a:ext cx="2638148" cy="2160270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66420FD6-F750-4C8B-97CE-B8CE282532D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96039" y="1396978"/>
            <a:ext cx="2848675" cy="3227070"/>
          </a:xfrm>
          <a:prstGeom prst="rect">
            <a:avLst/>
          </a:prstGeom>
        </p:spPr>
      </p:pic>
      <p:sp>
        <p:nvSpPr>
          <p:cNvPr id="26" name="Title 3">
            <a:extLst>
              <a:ext uri="{FF2B5EF4-FFF2-40B4-BE49-F238E27FC236}">
                <a16:creationId xmlns:a16="http://schemas.microsoft.com/office/drawing/2014/main" id="{9F3B8373-986E-412A-8A7F-E8A8E1DBB6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813" y="620713"/>
            <a:ext cx="10909299" cy="553998"/>
          </a:xfrm>
        </p:spPr>
        <p:txBody>
          <a:bodyPr/>
          <a:lstStyle/>
          <a:p>
            <a:r>
              <a:rPr lang="ru-RU" dirty="0">
                <a:latin typeface="Myriad Pro" panose="020B0503030403020204" pitchFamily="34" charset="0"/>
              </a:rPr>
              <a:t>Сетевые дистанционные проекты</a:t>
            </a:r>
            <a:endParaRPr lang="en-RU" dirty="0">
              <a:latin typeface="Myriad Pro" panose="020B0503030403020204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A9B6C2A-8832-48A7-93EC-090196E97CE5}"/>
              </a:ext>
            </a:extLst>
          </p:cNvPr>
          <p:cNvSpPr txBox="1"/>
          <p:nvPr/>
        </p:nvSpPr>
        <p:spPr>
          <a:xfrm>
            <a:off x="3554523" y="3010513"/>
            <a:ext cx="2341439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sz="1400" b="1" i="0" dirty="0" err="1">
                <a:solidFill>
                  <a:srgbClr val="000000"/>
                </a:solidFill>
                <a:effectLst/>
                <a:latin typeface="Myriad Pro" panose="020B0503030403020204" charset="0"/>
              </a:rPr>
              <a:t>Иканина</a:t>
            </a:r>
            <a:r>
              <a:rPr lang="ru-RU" sz="1400" b="1" i="0" dirty="0">
                <a:solidFill>
                  <a:srgbClr val="000000"/>
                </a:solidFill>
                <a:effectLst/>
                <a:latin typeface="Myriad Pro" panose="020B0503030403020204" charset="0"/>
              </a:rPr>
              <a:t> Елена Васильевна</a:t>
            </a:r>
          </a:p>
          <a:p>
            <a:pPr algn="l"/>
            <a:r>
              <a:rPr lang="ru-RU" sz="1400" b="0" i="0" dirty="0">
                <a:solidFill>
                  <a:srgbClr val="282828"/>
                </a:solidFill>
                <a:effectLst/>
                <a:latin typeface="Myriad Pro" panose="020B0503030403020204" charset="0"/>
              </a:rPr>
              <a:t>Кандидат химических наук, доцент кафедры физической и коллоидной химии, химико-технологический институт, Уральский федеральный университет имени первого Президента России Б.Н. Ельцина, г. Екатеринбург, эксперт Фонда содействия инновациям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16AEFB98-F7D7-4896-A0BD-8D2AAA5C6A6F}"/>
              </a:ext>
            </a:extLst>
          </p:cNvPr>
          <p:cNvSpPr txBox="1"/>
          <p:nvPr/>
        </p:nvSpPr>
        <p:spPr>
          <a:xfrm>
            <a:off x="9236154" y="3010512"/>
            <a:ext cx="2423398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sz="1400" b="1" i="0" dirty="0">
                <a:solidFill>
                  <a:srgbClr val="000000"/>
                </a:solidFill>
                <a:effectLst/>
                <a:latin typeface="Myriad Pro" panose="020B0503030403020204" charset="0"/>
              </a:rPr>
              <a:t>Ананьева Елена Сергеевна</a:t>
            </a:r>
          </a:p>
          <a:p>
            <a:pPr algn="l"/>
            <a:r>
              <a:rPr lang="ru-RU" sz="1400" b="0" i="0" dirty="0">
                <a:solidFill>
                  <a:srgbClr val="282828"/>
                </a:solidFill>
                <a:effectLst/>
                <a:latin typeface="Myriad Pro" panose="020B0503030403020204" charset="0"/>
              </a:rPr>
              <a:t>к.т.н., доцент кафедры современных специальных материалов, ФГБОУ ВО «Алтайский государственный технический университет им. И.И. Ползунова», дважды Лауреат премии Алтайского края в области науки и техники, эксперт Фонда поддержки молодых ученых имени Геннадия Комиссарова.</a:t>
            </a:r>
          </a:p>
        </p:txBody>
      </p:sp>
    </p:spTree>
    <p:extLst>
      <p:ext uri="{BB962C8B-B14F-4D97-AF65-F5344CB8AC3E}">
        <p14:creationId xmlns:p14="http://schemas.microsoft.com/office/powerpoint/2010/main" val="8478708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B41DEA59-9B21-6544-94C6-E15875DD5C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Myriad Pro" panose="020B0503030403020204" pitchFamily="34" charset="0"/>
              </a:rPr>
              <a:t>Дистанционные эксперименты</a:t>
            </a:r>
            <a:endParaRPr lang="en-RU" dirty="0">
              <a:latin typeface="Myriad Pro" panose="020B0503030403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86C67F7-5125-0E4B-9AFA-DD88127272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3B5AB-57F3-E64C-A620-0DB5A8503720}" type="slidenum">
              <a:rPr lang="en-RU" smtClean="0">
                <a:latin typeface="Myriad Pro" panose="020B0503030403020204" pitchFamily="34" charset="0"/>
              </a:rPr>
              <a:pPr/>
              <a:t>6</a:t>
            </a:fld>
            <a:endParaRPr lang="en-RU" dirty="0">
              <a:latin typeface="Myriad Pro" panose="020B0503030403020204" pitchFamily="34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3235FB6-B593-41B7-B6EE-9316296C646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3649"/>
          <a:stretch/>
        </p:blipFill>
        <p:spPr>
          <a:xfrm>
            <a:off x="841693" y="1402853"/>
            <a:ext cx="3474836" cy="347394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C4CC524-7B85-4F60-9C08-51B9445D6AC3}"/>
              </a:ext>
            </a:extLst>
          </p:cNvPr>
          <p:cNvSpPr txBox="1"/>
          <p:nvPr/>
        </p:nvSpPr>
        <p:spPr>
          <a:xfrm>
            <a:off x="4988558" y="1800195"/>
            <a:ext cx="6422707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/>
            <a:r>
              <a:rPr lang="ru-RU" sz="1600" dirty="0">
                <a:effectLst/>
                <a:latin typeface="Myriad Pro" panose="020B0503030403020204" charset="0"/>
              </a:rPr>
              <a:t>Авторы:</a:t>
            </a:r>
          </a:p>
          <a:p>
            <a:pPr marL="285750" indent="-285750" rtl="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1600" dirty="0">
                <a:effectLst/>
                <a:latin typeface="Myriad Pro" panose="020B0503030403020204" charset="0"/>
              </a:rPr>
              <a:t>Баженов Сергей Владимирович, кандидат биологических наук, научный сотрудник лаборатории молекулярной генетики МФТИ;</a:t>
            </a:r>
          </a:p>
          <a:p>
            <a:pPr marL="285750" indent="-285750" rtl="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1600" dirty="0" err="1">
                <a:effectLst/>
                <a:latin typeface="Myriad Pro" panose="020B0503030403020204" charset="0"/>
              </a:rPr>
              <a:t>Кессених</a:t>
            </a:r>
            <a:r>
              <a:rPr lang="ru-RU" sz="1600" dirty="0">
                <a:effectLst/>
                <a:latin typeface="Myriad Pro" panose="020B0503030403020204" charset="0"/>
              </a:rPr>
              <a:t> Андрей Григорьевич, сотрудник лаборатории молекулярной генетики МФТИ;</a:t>
            </a:r>
          </a:p>
          <a:p>
            <a:pPr marL="285750" indent="-285750" rtl="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1600" dirty="0">
                <a:effectLst/>
                <a:latin typeface="Myriad Pro" panose="020B0503030403020204" charset="0"/>
              </a:rPr>
              <a:t>Манухов Илья Владимирович, доктор биологических наук, главный научный сотрудник–заведующий лабораторией молекулярной генетики МФТИ</a:t>
            </a:r>
          </a:p>
          <a:p>
            <a:pPr marL="285750" indent="-285750" rtl="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1600" dirty="0">
                <a:effectLst/>
                <a:latin typeface="Myriad Pro" panose="020B0503030403020204" charset="0"/>
              </a:rPr>
              <a:t>Богданов Андрей Дмитриевич, аспирант физтех-школы биологической и медицинской физики.</a:t>
            </a:r>
          </a:p>
          <a:p>
            <a:br>
              <a:rPr lang="ru-RU" sz="1600" i="0" dirty="0">
                <a:solidFill>
                  <a:srgbClr val="000000"/>
                </a:solidFill>
                <a:effectLst/>
                <a:latin typeface="Myriad Pro" panose="020B0503030403020204" charset="0"/>
              </a:rPr>
            </a:br>
            <a:endParaRPr lang="ru-RU" sz="1600" dirty="0"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60975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B41DEA59-9B21-6544-94C6-E15875DD5C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Myriad Pro" panose="020B0503030403020204" pitchFamily="34" charset="0"/>
              </a:rPr>
              <a:t>Дистанционные эксперименты</a:t>
            </a:r>
            <a:endParaRPr lang="en-RU" dirty="0">
              <a:latin typeface="Myriad Pro" panose="020B0503030403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86C67F7-5125-0E4B-9AFA-DD88127272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3B5AB-57F3-E64C-A620-0DB5A8503720}" type="slidenum">
              <a:rPr lang="en-RU" smtClean="0">
                <a:latin typeface="Myriad Pro" panose="020B0503030403020204" pitchFamily="34" charset="0"/>
              </a:rPr>
              <a:pPr/>
              <a:t>7</a:t>
            </a:fld>
            <a:endParaRPr lang="en-RU" dirty="0">
              <a:latin typeface="Myriad Pro" panose="020B0503030403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C4CC524-7B85-4F60-9C08-51B9445D6AC3}"/>
              </a:ext>
            </a:extLst>
          </p:cNvPr>
          <p:cNvSpPr txBox="1"/>
          <p:nvPr/>
        </p:nvSpPr>
        <p:spPr>
          <a:xfrm>
            <a:off x="5364479" y="1610463"/>
            <a:ext cx="5212081" cy="1528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lnSpc>
                <a:spcPct val="150000"/>
              </a:lnSpc>
            </a:pPr>
            <a:r>
              <a:rPr lang="ru-RU" sz="1600" dirty="0">
                <a:effectLst/>
                <a:latin typeface="Myriad Pro" panose="020B0503030403020204" charset="0"/>
              </a:rPr>
              <a:t>Автор</a:t>
            </a:r>
          </a:p>
          <a:p>
            <a:pPr algn="l">
              <a:lnSpc>
                <a:spcPct val="150000"/>
              </a:lnSpc>
            </a:pPr>
            <a:r>
              <a:rPr lang="ru-RU" sz="1600" b="1" i="0" dirty="0">
                <a:solidFill>
                  <a:srgbClr val="000000"/>
                </a:solidFill>
                <a:effectLst/>
                <a:latin typeface="Myriad Pro" panose="020B0503030403020204" charset="0"/>
              </a:rPr>
              <a:t>Стефано </a:t>
            </a:r>
            <a:r>
              <a:rPr lang="ru-RU" sz="1600" b="1" i="0" dirty="0" err="1">
                <a:solidFill>
                  <a:srgbClr val="000000"/>
                </a:solidFill>
                <a:effectLst/>
                <a:latin typeface="Myriad Pro" panose="020B0503030403020204" charset="0"/>
              </a:rPr>
              <a:t>Амброзини</a:t>
            </a:r>
            <a:endParaRPr lang="ru-RU" sz="1600" b="1" i="0" dirty="0">
              <a:solidFill>
                <a:srgbClr val="000000"/>
              </a:solidFill>
              <a:effectLst/>
              <a:latin typeface="Myriad Pro" panose="020B0503030403020204" charset="0"/>
            </a:endParaRPr>
          </a:p>
          <a:p>
            <a:pPr algn="l">
              <a:lnSpc>
                <a:spcPct val="150000"/>
              </a:lnSpc>
            </a:pPr>
            <a:r>
              <a:rPr lang="ru-RU" sz="1600" b="0" i="0" dirty="0">
                <a:solidFill>
                  <a:srgbClr val="1A1A1A"/>
                </a:solidFill>
                <a:effectLst/>
                <a:latin typeface="Myriad Pro" panose="020B0503030403020204" charset="0"/>
              </a:rPr>
              <a:t>Доктор химических наук, профессор Университета Триеста (</a:t>
            </a:r>
            <a:r>
              <a:rPr lang="ru-RU" sz="1600" b="0" i="0" dirty="0" err="1">
                <a:solidFill>
                  <a:srgbClr val="1A1A1A"/>
                </a:solidFill>
                <a:effectLst/>
                <a:latin typeface="Myriad Pro" panose="020B0503030403020204" charset="0"/>
              </a:rPr>
              <a:t>Università</a:t>
            </a:r>
            <a:r>
              <a:rPr lang="ru-RU" sz="1600" b="0" i="0" dirty="0">
                <a:solidFill>
                  <a:srgbClr val="1A1A1A"/>
                </a:solidFill>
                <a:effectLst/>
                <a:latin typeface="Myriad Pro" panose="020B0503030403020204" charset="0"/>
              </a:rPr>
              <a:t> </a:t>
            </a:r>
            <a:r>
              <a:rPr lang="ru-RU" sz="1600" b="0" i="0" dirty="0" err="1">
                <a:solidFill>
                  <a:srgbClr val="1A1A1A"/>
                </a:solidFill>
                <a:effectLst/>
                <a:latin typeface="Myriad Pro" panose="020B0503030403020204" charset="0"/>
              </a:rPr>
              <a:t>degli</a:t>
            </a:r>
            <a:r>
              <a:rPr lang="ru-RU" sz="1600" b="0" i="0" dirty="0">
                <a:solidFill>
                  <a:srgbClr val="1A1A1A"/>
                </a:solidFill>
                <a:effectLst/>
                <a:latin typeface="Myriad Pro" panose="020B0503030403020204" charset="0"/>
              </a:rPr>
              <a:t> </a:t>
            </a:r>
            <a:r>
              <a:rPr lang="ru-RU" sz="1600" b="0" i="0" dirty="0" err="1">
                <a:solidFill>
                  <a:srgbClr val="1A1A1A"/>
                </a:solidFill>
                <a:effectLst/>
                <a:latin typeface="Myriad Pro" panose="020B0503030403020204" charset="0"/>
              </a:rPr>
              <a:t>Studi</a:t>
            </a:r>
            <a:r>
              <a:rPr lang="ru-RU" sz="1600" b="0" i="0" dirty="0">
                <a:solidFill>
                  <a:srgbClr val="1A1A1A"/>
                </a:solidFill>
                <a:effectLst/>
                <a:latin typeface="Myriad Pro" panose="020B0503030403020204" charset="0"/>
              </a:rPr>
              <a:t> </a:t>
            </a:r>
            <a:r>
              <a:rPr lang="ru-RU" sz="1600" b="0" i="0" dirty="0" err="1">
                <a:solidFill>
                  <a:srgbClr val="1A1A1A"/>
                </a:solidFill>
                <a:effectLst/>
                <a:latin typeface="Myriad Pro" panose="020B0503030403020204" charset="0"/>
              </a:rPr>
              <a:t>di</a:t>
            </a:r>
            <a:r>
              <a:rPr lang="ru-RU" sz="1600" b="0" i="0" dirty="0">
                <a:solidFill>
                  <a:srgbClr val="1A1A1A"/>
                </a:solidFill>
                <a:effectLst/>
                <a:latin typeface="Myriad Pro" panose="020B0503030403020204" charset="0"/>
              </a:rPr>
              <a:t> </a:t>
            </a:r>
            <a:r>
              <a:rPr lang="ru-RU" sz="1600" b="0" i="0" dirty="0" err="1">
                <a:solidFill>
                  <a:srgbClr val="1A1A1A"/>
                </a:solidFill>
                <a:effectLst/>
                <a:latin typeface="Myriad Pro" panose="020B0503030403020204" charset="0"/>
              </a:rPr>
              <a:t>Trieste</a:t>
            </a:r>
            <a:r>
              <a:rPr lang="ru-RU" sz="1600" b="0" i="0" dirty="0">
                <a:solidFill>
                  <a:srgbClr val="1A1A1A"/>
                </a:solidFill>
                <a:effectLst/>
                <a:latin typeface="Myriad Pro" panose="020B0503030403020204" charset="0"/>
              </a:rPr>
              <a:t>, Италия).</a:t>
            </a:r>
            <a:endParaRPr lang="ru-RU" sz="1600" dirty="0">
              <a:latin typeface="Myriad Pro" panose="020B0503030403020204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35DE8BA-BCE6-4550-9935-90F56168B0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8813" y="1463992"/>
            <a:ext cx="3876675" cy="36861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EFB80CA-BEDF-4628-BB2E-B554C8928B88}"/>
              </a:ext>
            </a:extLst>
          </p:cNvPr>
          <p:cNvSpPr txBox="1"/>
          <p:nvPr/>
        </p:nvSpPr>
        <p:spPr>
          <a:xfrm>
            <a:off x="5364479" y="3869730"/>
            <a:ext cx="60960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b="0" i="0" dirty="0">
                <a:solidFill>
                  <a:srgbClr val="282828"/>
                </a:solidFill>
                <a:effectLst/>
                <a:latin typeface="Myriad Pro" panose="020B0503030403020204" charset="0"/>
              </a:rPr>
              <a:t>Данный дистанционный эксперимент (ДЭ) позволяет учащимся старших классов познакомиться с методиками синтеза органических веществ.</a:t>
            </a:r>
            <a:endParaRPr lang="ru-RU" sz="1600" dirty="0"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2824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A MacBook with lines of code on its screen on a busy desk">
            <a:extLst>
              <a:ext uri="{FF2B5EF4-FFF2-40B4-BE49-F238E27FC236}">
                <a16:creationId xmlns:a16="http://schemas.microsoft.com/office/drawing/2014/main" id="{C10209BC-44F9-3A44-BFC5-7AE4D846D683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85" r="14546"/>
          <a:stretch/>
        </p:blipFill>
        <p:spPr bwMode="auto">
          <a:xfrm>
            <a:off x="6096000" y="620713"/>
            <a:ext cx="5472112" cy="4986985"/>
          </a:xfrm>
          <a:prstGeom prst="rect">
            <a:avLst/>
          </a:prstGeom>
          <a:solidFill>
            <a:srgbClr val="FFFFFF"/>
          </a:solidFill>
        </p:spPr>
      </p:pic>
      <p:sp>
        <p:nvSpPr>
          <p:cNvPr id="73" name="Text Placeholder 2">
            <a:extLst>
              <a:ext uri="{FF2B5EF4-FFF2-40B4-BE49-F238E27FC236}">
                <a16:creationId xmlns:a16="http://schemas.microsoft.com/office/drawing/2014/main" id="{CC5F6284-29F0-4940-9135-3D29B042197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8813" y="1443208"/>
            <a:ext cx="5184776" cy="1620197"/>
          </a:xfrm>
        </p:spPr>
        <p:txBody>
          <a:bodyPr/>
          <a:lstStyle/>
          <a:p>
            <a:r>
              <a:rPr lang="ru-RU" b="0" i="0" dirty="0">
                <a:solidFill>
                  <a:srgbClr val="282828"/>
                </a:solidFill>
                <a:effectLst/>
                <a:latin typeface="Myriad Pro" panose="020B0503030403020204" charset="0"/>
              </a:rPr>
              <a:t>Направляем по пути качественного обучения. Проходи треки – образовательные маршруты, в которые входят курсы, вебинары и видео по определенной теме. Треки помогают изучить нанотехнологии углубленно и подробно.</a:t>
            </a:r>
            <a:endParaRPr lang="en-US" dirty="0">
              <a:latin typeface="Myriad Pro" panose="020B0503030403020204" charset="0"/>
            </a:endParaRPr>
          </a:p>
        </p:txBody>
      </p:sp>
      <p:sp>
        <p:nvSpPr>
          <p:cNvPr id="75" name="Title 4">
            <a:extLst>
              <a:ext uri="{FF2B5EF4-FFF2-40B4-BE49-F238E27FC236}">
                <a16:creationId xmlns:a16="http://schemas.microsoft.com/office/drawing/2014/main" id="{01007644-1920-47BD-BF81-37B984BACE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813" y="620713"/>
            <a:ext cx="5184775" cy="443198"/>
          </a:xfrm>
        </p:spPr>
        <p:txBody>
          <a:bodyPr/>
          <a:lstStyle/>
          <a:p>
            <a:r>
              <a:rPr lang="ru-RU" dirty="0">
                <a:latin typeface="Myriad Pro" panose="020B0503030403020204" pitchFamily="34" charset="0"/>
              </a:rPr>
              <a:t>Треки</a:t>
            </a:r>
            <a:endParaRPr lang="en-US" dirty="0">
              <a:latin typeface="Myriad Pro" panose="020B0503030403020204" pitchFamily="34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69D0F48-AC0D-A24F-A64B-7A3AD7247C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3B5AB-57F3-E64C-A620-0DB5A8503720}" type="slidenum">
              <a:rPr lang="en-RU" smtClean="0">
                <a:latin typeface="Myriad Pro" panose="020B0503030403020204" pitchFamily="34" charset="0"/>
              </a:rPr>
              <a:pPr/>
              <a:t>8</a:t>
            </a:fld>
            <a:endParaRPr lang="en-RU" dirty="0"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2162245"/>
      </p:ext>
    </p:extLst>
  </p:cSld>
  <p:clrMapOvr>
    <a:masterClrMapping/>
  </p:clrMapOvr>
</p:sld>
</file>

<file path=ppt/theme/theme1.xml><?xml version="1.0" encoding="utf-8"?>
<a:theme xmlns:a="http://schemas.openxmlformats.org/drawingml/2006/main" name="STE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-Times New Roman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 panose="02020603050405020304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TEM" id="{E07DC29D-CA81-0B4C-9462-72F0BCA431A3}" vid="{48EAE7C2-FEA5-9D45-96C2-F39968D2505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</TotalTime>
  <Words>995</Words>
  <Application>Microsoft Office PowerPoint</Application>
  <PresentationFormat>Широкоэкранный</PresentationFormat>
  <Paragraphs>103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3" baseType="lpstr">
      <vt:lpstr>Calibri</vt:lpstr>
      <vt:lpstr>IBM Plex Sans</vt:lpstr>
      <vt:lpstr>Myriad Pro</vt:lpstr>
      <vt:lpstr>Times New Roman</vt:lpstr>
      <vt:lpstr>Navigo</vt:lpstr>
      <vt:lpstr>Arial</vt:lpstr>
      <vt:lpstr>Wingdings</vt:lpstr>
      <vt:lpstr>STEM</vt:lpstr>
      <vt:lpstr>«Онлайн-платформа «Стемфорд»: обновления 2021 г.»</vt:lpstr>
      <vt:lpstr>Электронные учебные курсы СТЕМФОРД</vt:lpstr>
      <vt:lpstr>Презентация PowerPoint</vt:lpstr>
      <vt:lpstr>Презентация PowerPoint</vt:lpstr>
      <vt:lpstr>Сетевые дистанционные проекты</vt:lpstr>
      <vt:lpstr>Сетевые дистанционные проекты</vt:lpstr>
      <vt:lpstr>Дистанционные эксперименты</vt:lpstr>
      <vt:lpstr>Дистанционные эксперименты</vt:lpstr>
      <vt:lpstr>Треки</vt:lpstr>
      <vt:lpstr>Презентация PowerPoint</vt:lpstr>
      <vt:lpstr>Презентация PowerPoint</vt:lpstr>
      <vt:lpstr>Презентация PowerPoint</vt:lpstr>
      <vt:lpstr>Презентация PowerPoint</vt:lpstr>
      <vt:lpstr>Видеоролики «Просто о нано»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STEM-карьера и инновационный бизнес: Что об этом нужно знать современному учителю</dc:title>
  <dc:creator>Aydin Biche-ool</dc:creator>
  <cp:lastModifiedBy>Алёна Языкова</cp:lastModifiedBy>
  <cp:revision>15</cp:revision>
  <dcterms:created xsi:type="dcterms:W3CDTF">2020-09-29T10:32:58Z</dcterms:created>
  <dcterms:modified xsi:type="dcterms:W3CDTF">2021-11-16T22:05:54Z</dcterms:modified>
</cp:coreProperties>
</file>