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72" r:id="rId2"/>
    <p:sldId id="358" r:id="rId3"/>
    <p:sldId id="361" r:id="rId4"/>
    <p:sldId id="359" r:id="rId5"/>
    <p:sldId id="360" r:id="rId6"/>
    <p:sldId id="370" r:id="rId7"/>
    <p:sldId id="348" r:id="rId8"/>
    <p:sldId id="368" r:id="rId9"/>
    <p:sldId id="349" r:id="rId10"/>
    <p:sldId id="363" r:id="rId11"/>
    <p:sldId id="270" r:id="rId12"/>
    <p:sldId id="362" r:id="rId13"/>
    <p:sldId id="323" r:id="rId14"/>
    <p:sldId id="329" r:id="rId15"/>
    <p:sldId id="328" r:id="rId16"/>
    <p:sldId id="331" r:id="rId17"/>
    <p:sldId id="330" r:id="rId18"/>
    <p:sldId id="332" r:id="rId19"/>
    <p:sldId id="333" r:id="rId20"/>
    <p:sldId id="345" r:id="rId21"/>
    <p:sldId id="342" r:id="rId22"/>
    <p:sldId id="367" r:id="rId23"/>
    <p:sldId id="369" r:id="rId24"/>
    <p:sldId id="352" r:id="rId25"/>
    <p:sldId id="351" r:id="rId26"/>
    <p:sldId id="364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01" userDrawn="1">
          <p15:clr>
            <a:srgbClr val="A4A3A4"/>
          </p15:clr>
        </p15:guide>
        <p15:guide id="3" pos="30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9F9"/>
    <a:srgbClr val="2F5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801"/>
    <p:restoredTop sz="92587"/>
  </p:normalViewPr>
  <p:slideViewPr>
    <p:cSldViewPr snapToGrid="0">
      <p:cViewPr varScale="1">
        <p:scale>
          <a:sx n="103" d="100"/>
          <a:sy n="103" d="100"/>
        </p:scale>
        <p:origin x="138" y="186"/>
      </p:cViewPr>
      <p:guideLst>
        <p:guide orient="horz" pos="2001"/>
        <p:guide pos="30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F5950-2C1E-EA4C-9099-D3C30EE2ED0F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C74494-1E6D-C449-94B3-15E49CEFD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810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494-1E6D-C449-94B3-15E49CEFD59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4579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494-1E6D-C449-94B3-15E49CEFD59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452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494-1E6D-C449-94B3-15E49CEFD59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0920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494-1E6D-C449-94B3-15E49CEFD59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6995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494-1E6D-C449-94B3-15E49CEFD59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0505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494-1E6D-C449-94B3-15E49CEFD59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3722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494-1E6D-C449-94B3-15E49CEFD59E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0408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494-1E6D-C449-94B3-15E49CEFD59E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212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494-1E6D-C449-94B3-15E49CEFD59E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8696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494-1E6D-C449-94B3-15E49CEFD59E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9436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494-1E6D-C449-94B3-15E49CEFD59E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032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494-1E6D-C449-94B3-15E49CEFD59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4484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494-1E6D-C449-94B3-15E49CEFD59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9053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74494-1E6D-C449-94B3-15E49CEFD59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554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494-1E6D-C449-94B3-15E49CEFD59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169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494-1E6D-C449-94B3-15E49CEFD59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9192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494-1E6D-C449-94B3-15E49CEFD59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9655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494-1E6D-C449-94B3-15E49CEFD59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8309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494-1E6D-C449-94B3-15E49CEFD59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324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A2B3-0DAC-4D06-B241-205CF4F673EC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20DF-7A02-41A6-A5F1-0F344FBBC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379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A2B3-0DAC-4D06-B241-205CF4F673EC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20DF-7A02-41A6-A5F1-0F344FBBC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103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A2B3-0DAC-4D06-B241-205CF4F673EC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20DF-7A02-41A6-A5F1-0F344FBBC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602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A2B3-0DAC-4D06-B241-205CF4F673EC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20DF-7A02-41A6-A5F1-0F344FBBC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978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A2B3-0DAC-4D06-B241-205CF4F673EC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20DF-7A02-41A6-A5F1-0F344FBBC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561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A2B3-0DAC-4D06-B241-205CF4F673EC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20DF-7A02-41A6-A5F1-0F344FBBC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949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A2B3-0DAC-4D06-B241-205CF4F673EC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20DF-7A02-41A6-A5F1-0F344FBBC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537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A2B3-0DAC-4D06-B241-205CF4F673EC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20DF-7A02-41A6-A5F1-0F344FBBC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34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A2B3-0DAC-4D06-B241-205CF4F673EC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20DF-7A02-41A6-A5F1-0F344FBBC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240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A2B3-0DAC-4D06-B241-205CF4F673EC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20DF-7A02-41A6-A5F1-0F344FBBC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162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A2B3-0DAC-4D06-B241-205CF4F673EC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20DF-7A02-41A6-A5F1-0F344FBBC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234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A2B3-0DAC-4D06-B241-205CF4F673EC}" type="datetimeFigureOut">
              <a:rPr lang="ru-RU" smtClean="0"/>
              <a:t>17.11.2021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620DF-7A02-41A6-A5F1-0F344FBBC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07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48.png"/><Relationship Id="rId5" Type="http://schemas.openxmlformats.org/officeDocument/2006/relationships/image" Target="../media/image43.png"/><Relationship Id="rId10" Type="http://schemas.openxmlformats.org/officeDocument/2006/relationships/image" Target="../media/image1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11" Type="http://schemas.openxmlformats.org/officeDocument/2006/relationships/image" Target="../media/image72.jpeg"/><Relationship Id="rId5" Type="http://schemas.openxmlformats.org/officeDocument/2006/relationships/image" Target="../media/image67.jpeg"/><Relationship Id="rId10" Type="http://schemas.openxmlformats.org/officeDocument/2006/relationships/image" Target="../media/image71.jpeg"/><Relationship Id="rId4" Type="http://schemas.openxmlformats.org/officeDocument/2006/relationships/image" Target="../media/image66.png"/><Relationship Id="rId9" Type="http://schemas.openxmlformats.org/officeDocument/2006/relationships/image" Target="../media/image7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37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5.png"/><Relationship Id="rId4" Type="http://schemas.openxmlformats.org/officeDocument/2006/relationships/hyperlink" Target="https://stemford.org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" Type="http://schemas.openxmlformats.org/officeDocument/2006/relationships/image" Target="../media/image15.jpeg"/><Relationship Id="rId21" Type="http://schemas.openxmlformats.org/officeDocument/2006/relationships/image" Target="../media/image3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24" Type="http://schemas.openxmlformats.org/officeDocument/2006/relationships/image" Target="../media/image36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image" Target="../media/image35.png"/><Relationship Id="rId10" Type="http://schemas.openxmlformats.org/officeDocument/2006/relationships/image" Target="../media/image22.jpeg"/><Relationship Id="rId19" Type="http://schemas.openxmlformats.org/officeDocument/2006/relationships/image" Target="../media/image31.png"/><Relationship Id="rId4" Type="http://schemas.openxmlformats.org/officeDocument/2006/relationships/image" Target="../media/image16.jpe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5134831"/>
            <a:ext cx="12192000" cy="1723169"/>
          </a:xfrm>
          <a:prstGeom prst="rect">
            <a:avLst/>
          </a:prstGeom>
          <a:solidFill>
            <a:srgbClr val="5E17EB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9529199" y="4838588"/>
            <a:ext cx="2513388" cy="140292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90657" y="2629029"/>
            <a:ext cx="1786609" cy="325375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0" y="-30213"/>
            <a:ext cx="12192000" cy="685800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765179" y="1313604"/>
            <a:ext cx="6164450" cy="1315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21"/>
              </a:lnSpc>
            </a:pP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  <a:ea typeface="Apple Symbols" panose="02000000000000000000" pitchFamily="2" charset="-79"/>
                <a:cs typeface="Apple Symbols" panose="02000000000000000000" pitchFamily="2" charset="-79"/>
              </a:rPr>
              <a:t>«</a:t>
            </a:r>
            <a:r>
              <a:rPr lang="ru-RU" sz="2800" b="1" dirty="0" err="1">
                <a:solidFill>
                  <a:schemeClr val="bg1"/>
                </a:solidFill>
                <a:latin typeface="Century Gothic" panose="020B0502020202020204" pitchFamily="34" charset="0"/>
                <a:ea typeface="Apple Symbols" panose="02000000000000000000" pitchFamily="2" charset="-79"/>
                <a:cs typeface="Apple Symbols" panose="02000000000000000000" pitchFamily="2" charset="-79"/>
              </a:rPr>
              <a:t>Стем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  <a:ea typeface="Apple Symbols" panose="02000000000000000000" pitchFamily="2" charset="-79"/>
                <a:cs typeface="Apple Symbols" panose="02000000000000000000" pitchFamily="2" charset="-79"/>
              </a:rPr>
              <a:t>-образование» от проекта «</a:t>
            </a:r>
            <a:r>
              <a:rPr lang="ru-RU" sz="2800" b="1" dirty="0" err="1">
                <a:solidFill>
                  <a:schemeClr val="bg1"/>
                </a:solidFill>
                <a:latin typeface="Century Gothic" panose="020B0502020202020204" pitchFamily="34" charset="0"/>
                <a:ea typeface="Apple Symbols" panose="02000000000000000000" pitchFamily="2" charset="-79"/>
                <a:cs typeface="Apple Symbols" panose="02000000000000000000" pitchFamily="2" charset="-79"/>
              </a:rPr>
              <a:t>Стемфорд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  <a:ea typeface="Apple Symbols" panose="02000000000000000000" pitchFamily="2" charset="-79"/>
                <a:cs typeface="Apple Symbols" panose="02000000000000000000" pitchFamily="2" charset="-79"/>
              </a:rPr>
              <a:t>»: готовим инженеров будущего</a:t>
            </a:r>
            <a:endParaRPr lang="en-US" sz="2800" dirty="0">
              <a:solidFill>
                <a:schemeClr val="bg1"/>
              </a:solidFill>
              <a:latin typeface="Clear Sans Regular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65179" y="4929518"/>
            <a:ext cx="6164450" cy="410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47"/>
              </a:lnSpc>
            </a:pPr>
            <a:r>
              <a:rPr lang="ru-RU" sz="2533" dirty="0" smtClean="0">
                <a:solidFill>
                  <a:srgbClr val="FFFFFF"/>
                </a:solidFill>
                <a:latin typeface="Open Sans"/>
              </a:rPr>
              <a:t>Пименов Александр Юрьевич</a:t>
            </a:r>
            <a:endParaRPr lang="en-US" sz="2533" dirty="0">
              <a:solidFill>
                <a:srgbClr val="FFFFFF"/>
              </a:solidFill>
              <a:latin typeface="Open San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85799" y="5413279"/>
            <a:ext cx="6323211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07"/>
              </a:lnSpc>
            </a:pPr>
            <a:r>
              <a:rPr lang="ru-RU" sz="1933" dirty="0" smtClean="0">
                <a:solidFill>
                  <a:srgbClr val="FFFFFF"/>
                </a:solidFill>
                <a:latin typeface="Open Sans Light"/>
              </a:rPr>
              <a:t>Руководитель проекта «</a:t>
            </a:r>
            <a:r>
              <a:rPr lang="ru-RU" sz="1933" dirty="0" err="1" smtClean="0">
                <a:solidFill>
                  <a:srgbClr val="FFFFFF"/>
                </a:solidFill>
                <a:latin typeface="Open Sans Light"/>
              </a:rPr>
              <a:t>Стемфорд</a:t>
            </a:r>
            <a:r>
              <a:rPr lang="ru-RU" sz="1933" dirty="0" smtClean="0">
                <a:solidFill>
                  <a:srgbClr val="FFFFFF"/>
                </a:solidFill>
                <a:latin typeface="Open Sans Light"/>
              </a:rPr>
              <a:t>» (АНО «еНано»)</a:t>
            </a:r>
          </a:p>
          <a:p>
            <a:pPr algn="ctr">
              <a:lnSpc>
                <a:spcPts val="2707"/>
              </a:lnSpc>
            </a:pPr>
            <a:r>
              <a:rPr lang="ru-RU" sz="1933" dirty="0" smtClean="0">
                <a:solidFill>
                  <a:srgbClr val="FFFFFF"/>
                </a:solidFill>
                <a:latin typeface="Open Sans Light"/>
              </a:rPr>
              <a:t>Заслуженный учитель РФ, к. </a:t>
            </a:r>
            <a:r>
              <a:rPr lang="ru-RU" sz="1933" dirty="0" err="1" smtClean="0">
                <a:solidFill>
                  <a:srgbClr val="FFFFFF"/>
                </a:solidFill>
                <a:latin typeface="Open Sans Light"/>
              </a:rPr>
              <a:t>и.н</a:t>
            </a:r>
            <a:r>
              <a:rPr lang="ru-RU" sz="1933" dirty="0" smtClean="0">
                <a:solidFill>
                  <a:srgbClr val="FFFFFF"/>
                </a:solidFill>
                <a:latin typeface="Open Sans Light"/>
              </a:rPr>
              <a:t>.</a:t>
            </a:r>
            <a:endParaRPr lang="en-US" sz="1933" dirty="0">
              <a:solidFill>
                <a:srgbClr val="FFFFFF"/>
              </a:solidFill>
              <a:latin typeface="Open Sans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799" y="2937953"/>
            <a:ext cx="64614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Проект , который</a:t>
            </a:r>
            <a:r>
              <a:rPr lang="en-US" sz="2000" b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 </a:t>
            </a:r>
            <a:r>
              <a:rPr lang="ru-RU" sz="2000" b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помогает:</a:t>
            </a:r>
          </a:p>
          <a:p>
            <a:pPr algn="ctr"/>
            <a:r>
              <a:rPr lang="ru-RU" sz="2000" b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1) детям найти себя в мире высоких технологий; </a:t>
            </a:r>
          </a:p>
          <a:p>
            <a:pPr algn="ctr"/>
            <a:r>
              <a:rPr lang="ru-RU" sz="2000" b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2) педагогам:</a:t>
            </a: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ru-RU" sz="2000" b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  организовать обучение с удивлением и увлечением</a:t>
            </a: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ru-RU" sz="2000" b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повысить свою профессиональную компетентность</a:t>
            </a:r>
            <a:endParaRPr lang="ru-RU" sz="2000" b="1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6872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534D18D-798B-B243-8E6D-219F1EBA09D1}"/>
              </a:ext>
            </a:extLst>
          </p:cNvPr>
          <p:cNvSpPr/>
          <p:nvPr/>
        </p:nvSpPr>
        <p:spPr>
          <a:xfrm>
            <a:off x="-14748" y="0"/>
            <a:ext cx="3924000" cy="6858000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Century Gothic" panose="020B0502020202020204" pitchFamily="34" charset="0"/>
              <a:cs typeface="Gilroy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34021" y="-11465"/>
            <a:ext cx="9328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Gilroy ExtraBold"/>
              </a:rPr>
              <a:t>Навыки</a:t>
            </a:r>
            <a:r>
              <a:rPr lang="ru-RU" sz="2400" b="1">
                <a:solidFill>
                  <a:srgbClr val="2F5597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Gilroy ExtraBold"/>
              </a:rPr>
              <a:t> 21 века </a:t>
            </a:r>
            <a:endParaRPr lang="ru-RU" sz="2400" b="1" dirty="0">
              <a:solidFill>
                <a:srgbClr val="2F5597"/>
              </a:solidFill>
              <a:latin typeface="Century Gothic" panose="020B0502020202020204" pitchFamily="34" charset="0"/>
              <a:ea typeface="Tahoma" panose="020B0604030504040204" pitchFamily="34" charset="0"/>
              <a:cs typeface="Gilroy Light"/>
            </a:endParaRPr>
          </a:p>
        </p:txBody>
      </p:sp>
      <p:pic>
        <p:nvPicPr>
          <p:cNvPr id="7" name="Изображение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296" y="573849"/>
            <a:ext cx="9742459" cy="5991225"/>
          </a:xfrm>
          <a:prstGeom prst="roundRect">
            <a:avLst>
              <a:gd name="adj" fmla="val 18945"/>
            </a:avLst>
          </a:prstGeom>
        </p:spPr>
      </p:pic>
      <p:sp>
        <p:nvSpPr>
          <p:cNvPr id="2" name="Прямоугольник 1"/>
          <p:cNvSpPr/>
          <p:nvPr/>
        </p:nvSpPr>
        <p:spPr>
          <a:xfrm>
            <a:off x="371501" y="2869020"/>
            <a:ext cx="19417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Gilroy Light"/>
              </a:rPr>
              <a:t>Всемирный экономический форум, 2015</a:t>
            </a:r>
            <a:endParaRPr lang="ru-RU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30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534D18D-798B-B243-8E6D-219F1EBA09D1}"/>
              </a:ext>
            </a:extLst>
          </p:cNvPr>
          <p:cNvSpPr/>
          <p:nvPr/>
        </p:nvSpPr>
        <p:spPr>
          <a:xfrm>
            <a:off x="-14748" y="0"/>
            <a:ext cx="4239086" cy="6902824"/>
          </a:xfrm>
          <a:prstGeom prst="rect">
            <a:avLst/>
          </a:prstGeom>
          <a:solidFill>
            <a:srgbClr val="2F5597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Century Gothic" panose="020B0502020202020204" pitchFamily="34" charset="0"/>
              <a:cs typeface="Gilroy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31218" y="4048866"/>
            <a:ext cx="4721412" cy="1063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565540" y="1531841"/>
            <a:ext cx="7530837" cy="4503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способность проводить числовые вычисления, а также генерировать, понимать и анализировать эмпирические данные</a:t>
            </a:r>
          </a:p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понимание ест.-научных и математических принципов</a:t>
            </a:r>
          </a:p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способность проводить критическую и систематическую оценку сложных проблем  с целью их решения и применение теоретических знаний для решения практических проблем</a:t>
            </a:r>
          </a:p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способность обсуждать научные проблемы со </a:t>
            </a:r>
            <a:r>
              <a:rPr lang="ru-RU" sz="2000" dirty="0" err="1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стэйкхолдерами</a:t>
            </a: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 и другими людьми;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сообразительность, логическое мышление 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практический интеллект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59986" y="227101"/>
            <a:ext cx="9697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STEM </a:t>
            </a:r>
            <a:r>
              <a:rPr lang="ru-RU" sz="2400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навыки. </a:t>
            </a:r>
            <a:r>
              <a:rPr lang="ru-RU" sz="2400" dirty="0">
                <a:solidFill>
                  <a:srgbClr val="2F5597"/>
                </a:solidFill>
                <a:latin typeface="Century Gothic" panose="020B0502020202020204" pitchFamily="34" charset="0"/>
                <a:cs typeface="Gilroy ExtraBold"/>
              </a:rPr>
              <a:t>Европейский союз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4891010"/>
            <a:ext cx="390994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EU Skills Panorama (2014) STEM skills Analytical Highlight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5582" t="16634" r="38950" b="39696"/>
          <a:stretch/>
        </p:blipFill>
        <p:spPr>
          <a:xfrm>
            <a:off x="-23662" y="1987804"/>
            <a:ext cx="4248000" cy="294207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9886" y="5223038"/>
            <a:ext cx="41526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>
                <a:solidFill>
                  <a:schemeClr val="bg1"/>
                </a:solidFill>
              </a:rPr>
              <a:t>https://skillspanorama.cedefop.europa.eu/sites/default/files/EUSP_AH_STEM_0.pdf</a:t>
            </a:r>
          </a:p>
        </p:txBody>
      </p:sp>
    </p:spTree>
    <p:extLst>
      <p:ext uri="{BB962C8B-B14F-4D97-AF65-F5344CB8AC3E}">
        <p14:creationId xmlns:p14="http://schemas.microsoft.com/office/powerpoint/2010/main" val="287147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534D18D-798B-B243-8E6D-219F1EBA09D1}"/>
              </a:ext>
            </a:extLst>
          </p:cNvPr>
          <p:cNvSpPr/>
          <p:nvPr/>
        </p:nvSpPr>
        <p:spPr>
          <a:xfrm>
            <a:off x="-58503" y="0"/>
            <a:ext cx="3491865" cy="6858000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D520A7A-F96D-9B46-8DA0-FC0811A47D36}"/>
              </a:ext>
            </a:extLst>
          </p:cNvPr>
          <p:cNvSpPr/>
          <p:nvPr/>
        </p:nvSpPr>
        <p:spPr>
          <a:xfrm>
            <a:off x="2055984" y="364088"/>
            <a:ext cx="100041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Может ли </a:t>
            </a:r>
            <a:r>
              <a:rPr lang="ru-RU" sz="2000" b="1" dirty="0">
                <a:solidFill>
                  <a:srgbClr val="2F5597"/>
                </a:solidFill>
                <a:latin typeface="Century Gothic" panose="020B0502020202020204" pitchFamily="34" charset="0"/>
                <a:cs typeface="Gilroy ExtraBold"/>
              </a:rPr>
              <a:t>школа разработать необходимый учебный план</a:t>
            </a:r>
          </a:p>
          <a:p>
            <a:r>
              <a:rPr lang="ru-RU" sz="2000" b="1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и обеспеч</a:t>
            </a:r>
            <a:r>
              <a:rPr lang="ru-RU" sz="2000" b="1" dirty="0">
                <a:solidFill>
                  <a:srgbClr val="2F5597"/>
                </a:solidFill>
                <a:latin typeface="Century Gothic" panose="020B0502020202020204" pitchFamily="34" charset="0"/>
                <a:cs typeface="Gilroy ExtraBold"/>
              </a:rPr>
              <a:t>ить формирование этих навыков?</a:t>
            </a:r>
            <a:endParaRPr lang="en-US" sz="2000" b="1" dirty="0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A2234489-D9B8-A546-B834-5B7B38F7B3C4}"/>
              </a:ext>
            </a:extLst>
          </p:cNvPr>
          <p:cNvSpPr>
            <a:spLocks noChangeAspect="1"/>
          </p:cNvSpPr>
          <p:nvPr/>
        </p:nvSpPr>
        <p:spPr>
          <a:xfrm>
            <a:off x="515281" y="303453"/>
            <a:ext cx="900000" cy="90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BAB2A7C-6D8E-6340-A420-69994E2F1CEA}"/>
              </a:ext>
            </a:extLst>
          </p:cNvPr>
          <p:cNvCxnSpPr/>
          <p:nvPr/>
        </p:nvCxnSpPr>
        <p:spPr>
          <a:xfrm>
            <a:off x="1578929" y="742448"/>
            <a:ext cx="360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7A3B6AB-D950-434E-A68D-58D8768D4281}"/>
              </a:ext>
            </a:extLst>
          </p:cNvPr>
          <p:cNvSpPr/>
          <p:nvPr/>
        </p:nvSpPr>
        <p:spPr>
          <a:xfrm>
            <a:off x="471488" y="2467273"/>
            <a:ext cx="244543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bg1"/>
                </a:solidFill>
                <a:latin typeface="Gilroy Light" pitchFamily="2" charset="0"/>
                <a:cs typeface="Gilroy ExtraBold"/>
              </a:rPr>
              <a:t>Самостоятельно – нет!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Gilroy Light" pitchFamily="2" charset="0"/>
                <a:cs typeface="Gilroy ExtraBold"/>
              </a:rPr>
              <a:t>В ч</a:t>
            </a:r>
            <a:r>
              <a:rPr lang="ru-RU" dirty="0">
                <a:solidFill>
                  <a:schemeClr val="bg1"/>
                </a:solidFill>
                <a:latin typeface="Gilroy Light" pitchFamily="2" charset="0"/>
                <a:cs typeface="Gilroy ExtraBold"/>
              </a:rPr>
              <a:t>е</a:t>
            </a:r>
            <a:r>
              <a:rPr lang="ru-RU" sz="1600" dirty="0">
                <a:solidFill>
                  <a:schemeClr val="bg1"/>
                </a:solidFill>
                <a:latin typeface="Gilroy Light" pitchFamily="2" charset="0"/>
                <a:cs typeface="Gilroy ExtraBold"/>
              </a:rPr>
              <a:t>м основные барьеры?</a:t>
            </a:r>
          </a:p>
          <a:p>
            <a:pPr algn="just"/>
            <a:endParaRPr lang="ru-RU" sz="1600" dirty="0">
              <a:solidFill>
                <a:schemeClr val="bg1"/>
              </a:solidFill>
              <a:latin typeface="Gilroy Light" pitchFamily="2" charset="0"/>
              <a:cs typeface="Gilroy ExtraBold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4F0C14A-E3A8-2641-A210-27267BD66D80}"/>
              </a:ext>
            </a:extLst>
          </p:cNvPr>
          <p:cNvSpPr txBox="1"/>
          <p:nvPr/>
        </p:nvSpPr>
        <p:spPr>
          <a:xfrm>
            <a:off x="6019794" y="63022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45" name="Изображение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62" y="556521"/>
            <a:ext cx="708638" cy="360504"/>
          </a:xfrm>
          <a:prstGeom prst="rect">
            <a:avLst/>
          </a:prstGeom>
        </p:spPr>
      </p:pic>
      <p:sp>
        <p:nvSpPr>
          <p:cNvPr id="46" name="Прямоугольник 45"/>
          <p:cNvSpPr/>
          <p:nvPr/>
        </p:nvSpPr>
        <p:spPr>
          <a:xfrm>
            <a:off x="3828841" y="1347042"/>
            <a:ext cx="758850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90" indent="-380990">
              <a:spcAft>
                <a:spcPts val="1200"/>
              </a:spcAft>
              <a:buFont typeface="Arial"/>
              <a:buChar char="•"/>
            </a:pP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отсутствие информации о современных достижениях в сфере науки и высоких технологий;</a:t>
            </a:r>
          </a:p>
          <a:p>
            <a:pPr marL="380990" indent="-380990">
              <a:spcAft>
                <a:spcPts val="1200"/>
              </a:spcAft>
              <a:buFont typeface="Arial"/>
              <a:buChar char="•"/>
            </a:pP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отсутствие сложного технического оборудования;</a:t>
            </a:r>
          </a:p>
          <a:p>
            <a:pPr marL="380990" indent="-380990">
              <a:spcAft>
                <a:spcPts val="1200"/>
              </a:spcAft>
              <a:buFont typeface="Arial"/>
              <a:buChar char="•"/>
            </a:pP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неэффективное распределение учебного времени (уроки);</a:t>
            </a:r>
          </a:p>
          <a:p>
            <a:pPr marL="380990" indent="-380990">
              <a:spcAft>
                <a:spcPts val="1200"/>
              </a:spcAft>
              <a:buFont typeface="Arial"/>
              <a:buChar char="•"/>
            </a:pP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много «предметности», мало «</a:t>
            </a:r>
            <a:r>
              <a:rPr lang="ru-RU" sz="2000" dirty="0" err="1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межпредметности</a:t>
            </a: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»;</a:t>
            </a:r>
          </a:p>
          <a:p>
            <a:pPr marL="380990" indent="-380990">
              <a:spcAft>
                <a:spcPts val="1200"/>
              </a:spcAft>
              <a:buFont typeface="Arial"/>
              <a:buChar char="•"/>
            </a:pP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очень мало время выделяется на исследование, эксперимент, выдвижение и проверку гипотез; </a:t>
            </a:r>
          </a:p>
          <a:p>
            <a:pPr marL="380990" indent="-380990">
              <a:spcAft>
                <a:spcPts val="1200"/>
              </a:spcAft>
              <a:buFont typeface="Arial"/>
              <a:buChar char="•"/>
            </a:pP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«негативная» культура работа с ошибками учеников;</a:t>
            </a:r>
          </a:p>
          <a:p>
            <a:pPr marL="380990" indent="-380990">
              <a:spcAft>
                <a:spcPts val="1200"/>
              </a:spcAft>
              <a:buFont typeface="Arial"/>
              <a:buChar char="•"/>
            </a:pPr>
            <a:r>
              <a:rPr lang="ru-RU" sz="2000" dirty="0" err="1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моновозрастные</a:t>
            </a: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 учебные группы;</a:t>
            </a:r>
          </a:p>
          <a:p>
            <a:pPr marL="380990" indent="-380990">
              <a:spcAft>
                <a:spcPts val="1200"/>
              </a:spcAft>
              <a:buFont typeface="Arial"/>
              <a:buChar char="•"/>
            </a:pP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невозможность учета обр. достижений, полученных учащимися на других образовательных площадках;</a:t>
            </a:r>
          </a:p>
          <a:p>
            <a:pPr>
              <a:spcAft>
                <a:spcPts val="533"/>
              </a:spcAft>
            </a:pP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    </a:t>
            </a:r>
            <a:r>
              <a:rPr lang="is-IS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…</a:t>
            </a:r>
            <a:endParaRPr lang="ru-RU" sz="2000" dirty="0">
              <a:solidFill>
                <a:srgbClr val="2F5597"/>
              </a:solidFill>
              <a:latin typeface="Century Gothic" panose="020B0502020202020204" pitchFamily="34" charset="0"/>
              <a:cs typeface="Gilroy Light"/>
            </a:endParaRPr>
          </a:p>
        </p:txBody>
      </p: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3BAB2A7C-6D8E-6340-A420-69994E2F1CEA}"/>
              </a:ext>
            </a:extLst>
          </p:cNvPr>
          <p:cNvCxnSpPr/>
          <p:nvPr/>
        </p:nvCxnSpPr>
        <p:spPr>
          <a:xfrm>
            <a:off x="3008655" y="3516080"/>
            <a:ext cx="504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3BAB2A7C-6D8E-6340-A420-69994E2F1CEA}"/>
              </a:ext>
            </a:extLst>
          </p:cNvPr>
          <p:cNvCxnSpPr/>
          <p:nvPr/>
        </p:nvCxnSpPr>
        <p:spPr>
          <a:xfrm>
            <a:off x="3477839" y="3516080"/>
            <a:ext cx="468000" cy="0"/>
          </a:xfrm>
          <a:prstGeom prst="line">
            <a:avLst/>
          </a:prstGeom>
          <a:ln w="6350">
            <a:solidFill>
              <a:srgbClr val="2F5597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492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534D18D-798B-B243-8E6D-219F1EBA09D1}"/>
              </a:ext>
            </a:extLst>
          </p:cNvPr>
          <p:cNvSpPr/>
          <p:nvPr/>
        </p:nvSpPr>
        <p:spPr>
          <a:xfrm>
            <a:off x="-20002" y="0"/>
            <a:ext cx="3770592" cy="6858000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D520A7A-F96D-9B46-8DA0-FC0811A47D36}"/>
              </a:ext>
            </a:extLst>
          </p:cNvPr>
          <p:cNvSpPr/>
          <p:nvPr/>
        </p:nvSpPr>
        <p:spPr>
          <a:xfrm>
            <a:off x="2033598" y="513697"/>
            <a:ext cx="8575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О проекте </a:t>
            </a:r>
            <a:r>
              <a:rPr lang="ru-RU" sz="24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СТЕМФОРД</a:t>
            </a:r>
            <a:endParaRPr lang="en-US" sz="2400" b="1" dirty="0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A2234489-D9B8-A546-B834-5B7B38F7B3C4}"/>
              </a:ext>
            </a:extLst>
          </p:cNvPr>
          <p:cNvSpPr>
            <a:spLocks noChangeAspect="1"/>
          </p:cNvSpPr>
          <p:nvPr/>
        </p:nvSpPr>
        <p:spPr>
          <a:xfrm>
            <a:off x="515281" y="303453"/>
            <a:ext cx="900000" cy="90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BAB2A7C-6D8E-6340-A420-69994E2F1CEA}"/>
              </a:ext>
            </a:extLst>
          </p:cNvPr>
          <p:cNvCxnSpPr/>
          <p:nvPr/>
        </p:nvCxnSpPr>
        <p:spPr>
          <a:xfrm>
            <a:off x="1585066" y="742448"/>
            <a:ext cx="360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0985256-B228-324A-9A80-E3D39D3AB10A}"/>
              </a:ext>
            </a:extLst>
          </p:cNvPr>
          <p:cNvSpPr txBox="1"/>
          <p:nvPr/>
        </p:nvSpPr>
        <p:spPr>
          <a:xfrm>
            <a:off x="6019794" y="16444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7A3B6AB-D950-434E-A68D-58D8768D4281}"/>
              </a:ext>
            </a:extLst>
          </p:cNvPr>
          <p:cNvSpPr/>
          <p:nvPr/>
        </p:nvSpPr>
        <p:spPr>
          <a:xfrm>
            <a:off x="600640" y="6154785"/>
            <a:ext cx="28025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УЗНАТЬ И УДИВИТЬСЯ</a:t>
            </a:r>
          </a:p>
        </p:txBody>
      </p:sp>
      <p:sp>
        <p:nvSpPr>
          <p:cNvPr id="52" name="Заголовок 1">
            <a:extLst>
              <a:ext uri="{FF2B5EF4-FFF2-40B4-BE49-F238E27FC236}">
                <a16:creationId xmlns:a16="http://schemas.microsoft.com/office/drawing/2014/main" id="{F7032FF8-71B3-8A4A-9B2F-B4F01954653A}"/>
              </a:ext>
            </a:extLst>
          </p:cNvPr>
          <p:cNvSpPr txBox="1">
            <a:spLocks/>
          </p:cNvSpPr>
          <p:nvPr/>
        </p:nvSpPr>
        <p:spPr>
          <a:xfrm>
            <a:off x="4510010" y="6159749"/>
            <a:ext cx="3378630" cy="45260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16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ПОНЯТЬ, КАК ЭТО РАБОТАЕТ</a:t>
            </a:r>
            <a:endParaRPr lang="ru-RU" sz="1600" dirty="0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56" name="Заголовок 1">
            <a:extLst>
              <a:ext uri="{FF2B5EF4-FFF2-40B4-BE49-F238E27FC236}">
                <a16:creationId xmlns:a16="http://schemas.microsoft.com/office/drawing/2014/main" id="{F5EFA8A2-27E1-3D47-BB88-6A59E5F506B9}"/>
              </a:ext>
            </a:extLst>
          </p:cNvPr>
          <p:cNvSpPr txBox="1">
            <a:spLocks/>
          </p:cNvSpPr>
          <p:nvPr/>
        </p:nvSpPr>
        <p:spPr>
          <a:xfrm>
            <a:off x="8120046" y="6159752"/>
            <a:ext cx="3576010" cy="45260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spcAft>
                <a:spcPts val="600"/>
              </a:spcAft>
            </a:pPr>
            <a:r>
              <a:rPr lang="ru-RU" sz="16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ПОПРОБОВАТЬ САМОМУ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7EDA224-96F9-7644-8439-DFCDAF978E06}"/>
              </a:ext>
            </a:extLst>
          </p:cNvPr>
          <p:cNvSpPr txBox="1"/>
          <p:nvPr/>
        </p:nvSpPr>
        <p:spPr>
          <a:xfrm>
            <a:off x="6422749" y="292688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414E3E1-02B5-C342-BA42-BA34D0E061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53" y="466133"/>
            <a:ext cx="612000" cy="601800"/>
          </a:xfrm>
          <a:prstGeom prst="rect">
            <a:avLst/>
          </a:prstGeom>
        </p:spPr>
      </p:pic>
      <p:cxnSp>
        <p:nvCxnSpPr>
          <p:cNvPr id="83" name="Прямая соединительная линия 82">
            <a:extLst>
              <a:ext uri="{FF2B5EF4-FFF2-40B4-BE49-F238E27FC236}">
                <a16:creationId xmlns:a16="http://schemas.microsoft.com/office/drawing/2014/main" id="{63E4836A-177E-8043-B06D-9066CF62C236}"/>
              </a:ext>
            </a:extLst>
          </p:cNvPr>
          <p:cNvCxnSpPr>
            <a:cxnSpLocks/>
          </p:cNvCxnSpPr>
          <p:nvPr/>
        </p:nvCxnSpPr>
        <p:spPr>
          <a:xfrm>
            <a:off x="5347410" y="3747139"/>
            <a:ext cx="0" cy="195559"/>
          </a:xfrm>
          <a:prstGeom prst="line">
            <a:avLst/>
          </a:prstGeom>
          <a:ln w="19050">
            <a:solidFill>
              <a:schemeClr val="bg1">
                <a:alpha val="3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Овал 83">
            <a:extLst>
              <a:ext uri="{FF2B5EF4-FFF2-40B4-BE49-F238E27FC236}">
                <a16:creationId xmlns:a16="http://schemas.microsoft.com/office/drawing/2014/main" id="{945F0B73-0CF3-AB4E-ADB6-FC487060FA3D}"/>
              </a:ext>
            </a:extLst>
          </p:cNvPr>
          <p:cNvSpPr>
            <a:spLocks noChangeAspect="1"/>
          </p:cNvSpPr>
          <p:nvPr/>
        </p:nvSpPr>
        <p:spPr>
          <a:xfrm>
            <a:off x="1908652" y="3869455"/>
            <a:ext cx="144000" cy="144000"/>
          </a:xfrm>
          <a:prstGeom prst="ellipse">
            <a:avLst/>
          </a:prstGeom>
          <a:solidFill>
            <a:srgbClr val="2F5597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rgbClr val="7F7F7F"/>
              </a:solidFill>
              <a:latin typeface="Gilroy Light"/>
              <a:cs typeface="Gilroy Light"/>
            </a:endParaRPr>
          </a:p>
        </p:txBody>
      </p:sp>
      <p:cxnSp>
        <p:nvCxnSpPr>
          <p:cNvPr id="85" name="Прямая соединительная линия 84">
            <a:extLst>
              <a:ext uri="{FF2B5EF4-FFF2-40B4-BE49-F238E27FC236}">
                <a16:creationId xmlns:a16="http://schemas.microsoft.com/office/drawing/2014/main" id="{B48333EA-431A-EC44-B5E3-857DDB3F99E5}"/>
              </a:ext>
            </a:extLst>
          </p:cNvPr>
          <p:cNvCxnSpPr>
            <a:cxnSpLocks/>
          </p:cNvCxnSpPr>
          <p:nvPr/>
        </p:nvCxnSpPr>
        <p:spPr>
          <a:xfrm flipH="1">
            <a:off x="1083843" y="3934728"/>
            <a:ext cx="606558" cy="0"/>
          </a:xfrm>
          <a:prstGeom prst="line">
            <a:avLst/>
          </a:prstGeom>
          <a:ln w="19050">
            <a:solidFill>
              <a:schemeClr val="bg1">
                <a:lumMod val="50000"/>
                <a:alpha val="3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Скругленный прямоугольник 86">
            <a:extLst>
              <a:ext uri="{FF2B5EF4-FFF2-40B4-BE49-F238E27FC236}">
                <a16:creationId xmlns:a16="http://schemas.microsoft.com/office/drawing/2014/main" id="{62785A78-0EC1-FD40-8F41-509A765ABA51}"/>
              </a:ext>
            </a:extLst>
          </p:cNvPr>
          <p:cNvSpPr>
            <a:spLocks noChangeAspect="1"/>
          </p:cNvSpPr>
          <p:nvPr/>
        </p:nvSpPr>
        <p:spPr>
          <a:xfrm>
            <a:off x="830999" y="2973186"/>
            <a:ext cx="2546793" cy="612000"/>
          </a:xfrm>
          <a:prstGeom prst="roundRect">
            <a:avLst/>
          </a:prstGeom>
          <a:solidFill>
            <a:srgbClr val="2F559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rgbClr val="7F7F7F"/>
              </a:solidFill>
              <a:latin typeface="Gilroy Light"/>
              <a:cs typeface="Gilroy Light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B020EA0D-E482-AF43-B7AC-2904D49708A6}"/>
              </a:ext>
            </a:extLst>
          </p:cNvPr>
          <p:cNvSpPr txBox="1"/>
          <p:nvPr/>
        </p:nvSpPr>
        <p:spPr>
          <a:xfrm>
            <a:off x="1211466" y="3181668"/>
            <a:ext cx="1732547" cy="261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  <a:spcBef>
                <a:spcPts val="600"/>
              </a:spcBef>
            </a:pPr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КОНТЕНТ</a:t>
            </a:r>
          </a:p>
        </p:txBody>
      </p:sp>
      <p:sp>
        <p:nvSpPr>
          <p:cNvPr id="90" name="Скругленный прямоугольник 89">
            <a:extLst>
              <a:ext uri="{FF2B5EF4-FFF2-40B4-BE49-F238E27FC236}">
                <a16:creationId xmlns:a16="http://schemas.microsoft.com/office/drawing/2014/main" id="{A29B38AD-0DE0-D847-9B3C-6DED6C1BDC89}"/>
              </a:ext>
            </a:extLst>
          </p:cNvPr>
          <p:cNvSpPr>
            <a:spLocks noChangeAspect="1"/>
          </p:cNvSpPr>
          <p:nvPr/>
        </p:nvSpPr>
        <p:spPr>
          <a:xfrm>
            <a:off x="4732193" y="2973187"/>
            <a:ext cx="2546802" cy="6120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rgbClr val="7F7F7F"/>
              </a:solidFill>
              <a:latin typeface="Gilroy Light"/>
              <a:cs typeface="Gilroy Light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C67227A2-C1C9-944B-A951-1463D58A5A69}"/>
              </a:ext>
            </a:extLst>
          </p:cNvPr>
          <p:cNvSpPr txBox="1">
            <a:spLocks noChangeAspect="1"/>
          </p:cNvSpPr>
          <p:nvPr/>
        </p:nvSpPr>
        <p:spPr>
          <a:xfrm>
            <a:off x="4800277" y="3154796"/>
            <a:ext cx="2395619" cy="253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sz="1600" dirty="0">
                <a:solidFill>
                  <a:srgbClr val="2F5597"/>
                </a:solidFill>
                <a:latin typeface="Century Gothic" panose="020B0502020202020204" pitchFamily="34" charset="0"/>
                <a:cs typeface="Gilroy ExtraBold"/>
              </a:rPr>
              <a:t>Онлайн</a:t>
            </a:r>
            <a:r>
              <a:rPr lang="en-US" sz="1600" dirty="0">
                <a:solidFill>
                  <a:srgbClr val="2F5597"/>
                </a:solidFill>
                <a:latin typeface="Century Gothic" panose="020B0502020202020204" pitchFamily="34" charset="0"/>
                <a:cs typeface="Gilroy ExtraBold"/>
              </a:rPr>
              <a:t> </a:t>
            </a:r>
            <a:r>
              <a:rPr lang="ru-RU" sz="1600" dirty="0">
                <a:solidFill>
                  <a:srgbClr val="2F5597"/>
                </a:solidFill>
                <a:latin typeface="Century Gothic" panose="020B0502020202020204" pitchFamily="34" charset="0"/>
                <a:cs typeface="Gilroy ExtraBold"/>
              </a:rPr>
              <a:t>платформа</a:t>
            </a:r>
          </a:p>
        </p:txBody>
      </p:sp>
      <p:sp>
        <p:nvSpPr>
          <p:cNvPr id="93" name="Скругленный прямоугольник 92">
            <a:extLst>
              <a:ext uri="{FF2B5EF4-FFF2-40B4-BE49-F238E27FC236}">
                <a16:creationId xmlns:a16="http://schemas.microsoft.com/office/drawing/2014/main" id="{665D278B-DDAE-474A-9CEB-CA16CCD3FF3B}"/>
              </a:ext>
            </a:extLst>
          </p:cNvPr>
          <p:cNvSpPr>
            <a:spLocks noChangeAspect="1"/>
          </p:cNvSpPr>
          <p:nvPr/>
        </p:nvSpPr>
        <p:spPr>
          <a:xfrm>
            <a:off x="8533321" y="2973186"/>
            <a:ext cx="2532266" cy="6120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rgbClr val="7F7F7F"/>
              </a:solidFill>
              <a:latin typeface="Gilroy Light"/>
              <a:cs typeface="Gilroy Light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A8D54539-57E9-614F-9F07-1FE3DC9FC131}"/>
              </a:ext>
            </a:extLst>
          </p:cNvPr>
          <p:cNvSpPr txBox="1"/>
          <p:nvPr/>
        </p:nvSpPr>
        <p:spPr>
          <a:xfrm>
            <a:off x="8793362" y="3165530"/>
            <a:ext cx="2029296" cy="258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sz="1600" dirty="0">
                <a:solidFill>
                  <a:srgbClr val="2F5597"/>
                </a:solidFill>
                <a:latin typeface="Century Gothic" panose="020B0502020202020204" pitchFamily="34" charset="0"/>
                <a:cs typeface="Gilroy ExtraBold"/>
              </a:rPr>
              <a:t>Формы обучения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5E2A6746-7DEA-5741-8788-2BDCA1D1A8E2}"/>
              </a:ext>
            </a:extLst>
          </p:cNvPr>
          <p:cNvSpPr txBox="1"/>
          <p:nvPr/>
        </p:nvSpPr>
        <p:spPr>
          <a:xfrm>
            <a:off x="8018909" y="4128857"/>
            <a:ext cx="381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  <a:buClr>
                <a:srgbClr val="2281D0"/>
              </a:buClr>
            </a:pP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Разнообразные форматы дистанционного обучения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5D61281B-7BE2-5043-B1CB-CBADF3BAB6C7}"/>
              </a:ext>
            </a:extLst>
          </p:cNvPr>
          <p:cNvSpPr txBox="1"/>
          <p:nvPr/>
        </p:nvSpPr>
        <p:spPr>
          <a:xfrm>
            <a:off x="4293115" y="4116038"/>
            <a:ext cx="3210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  <a:buClr>
                <a:srgbClr val="2281D0"/>
              </a:buClr>
            </a:pPr>
            <a:r>
              <a:rPr lang="en-US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IT </a:t>
            </a:r>
            <a:r>
              <a:rPr lang="mr-IN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–</a:t>
            </a:r>
            <a:r>
              <a:rPr lang="en-US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 </a:t>
            </a: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сервисы для организации обучения</a:t>
            </a:r>
          </a:p>
        </p:txBody>
      </p:sp>
      <p:sp>
        <p:nvSpPr>
          <p:cNvPr id="97" name="Овал 96">
            <a:extLst>
              <a:ext uri="{FF2B5EF4-FFF2-40B4-BE49-F238E27FC236}">
                <a16:creationId xmlns:a16="http://schemas.microsoft.com/office/drawing/2014/main" id="{6B116EC5-2C96-4E44-A39F-F5665A71704E}"/>
              </a:ext>
            </a:extLst>
          </p:cNvPr>
          <p:cNvSpPr>
            <a:spLocks noChangeAspect="1"/>
          </p:cNvSpPr>
          <p:nvPr/>
        </p:nvSpPr>
        <p:spPr>
          <a:xfrm>
            <a:off x="9758632" y="3853955"/>
            <a:ext cx="144000" cy="144000"/>
          </a:xfrm>
          <a:prstGeom prst="ellipse">
            <a:avLst/>
          </a:prstGeom>
          <a:solidFill>
            <a:schemeClr val="bg1"/>
          </a:solidFill>
          <a:ln w="3175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rgbClr val="7F7F7F"/>
              </a:solidFill>
              <a:latin typeface="Gilroy Light"/>
              <a:cs typeface="Gilroy Light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EE4C0BE4-D9D2-4E4B-BE36-2594DCB16F1B}"/>
              </a:ext>
            </a:extLst>
          </p:cNvPr>
          <p:cNvSpPr txBox="1"/>
          <p:nvPr/>
        </p:nvSpPr>
        <p:spPr>
          <a:xfrm>
            <a:off x="0" y="4121066"/>
            <a:ext cx="36018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  <a:spcAft>
                <a:spcPts val="600"/>
              </a:spcAft>
              <a:buClr>
                <a:srgbClr val="2281D0"/>
              </a:buClr>
            </a:pPr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  <a:cs typeface="Gilroy Light"/>
              </a:rPr>
              <a:t>От ведущих ученых и представителей бизнеса</a:t>
            </a:r>
          </a:p>
        </p:txBody>
      </p:sp>
      <p:sp>
        <p:nvSpPr>
          <p:cNvPr id="99" name="Овал 98">
            <a:extLst>
              <a:ext uri="{FF2B5EF4-FFF2-40B4-BE49-F238E27FC236}">
                <a16:creationId xmlns:a16="http://schemas.microsoft.com/office/drawing/2014/main" id="{3A29DF66-BC11-E544-84F0-72EE102EFFAE}"/>
              </a:ext>
            </a:extLst>
          </p:cNvPr>
          <p:cNvSpPr>
            <a:spLocks noChangeAspect="1"/>
          </p:cNvSpPr>
          <p:nvPr/>
        </p:nvSpPr>
        <p:spPr>
          <a:xfrm>
            <a:off x="5922693" y="3853955"/>
            <a:ext cx="144000" cy="144000"/>
          </a:xfrm>
          <a:prstGeom prst="ellipse">
            <a:avLst/>
          </a:prstGeom>
          <a:solidFill>
            <a:schemeClr val="bg1"/>
          </a:solidFill>
          <a:ln w="3175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rgbClr val="7F7F7F"/>
              </a:solidFill>
              <a:latin typeface="Gilroy Light"/>
              <a:cs typeface="Gilroy Light"/>
            </a:endParaRPr>
          </a:p>
        </p:txBody>
      </p:sp>
      <p:sp>
        <p:nvSpPr>
          <p:cNvPr id="101" name="Прямоугольник 100">
            <a:extLst>
              <a:ext uri="{FF2B5EF4-FFF2-40B4-BE49-F238E27FC236}">
                <a16:creationId xmlns:a16="http://schemas.microsoft.com/office/drawing/2014/main" id="{4C794970-9C64-5D4C-AFEE-25CD5A6A1671}"/>
              </a:ext>
            </a:extLst>
          </p:cNvPr>
          <p:cNvSpPr/>
          <p:nvPr/>
        </p:nvSpPr>
        <p:spPr>
          <a:xfrm>
            <a:off x="3749255" y="975362"/>
            <a:ext cx="8087854" cy="1302941"/>
          </a:xfrm>
          <a:prstGeom prst="rect">
            <a:avLst/>
          </a:prstGeom>
        </p:spPr>
        <p:txBody>
          <a:bodyPr wrap="square" lIns="71140" tIns="35570" rIns="71140" bIns="35570">
            <a:spAutoFit/>
          </a:bodyPr>
          <a:lstStyle/>
          <a:p>
            <a:pPr algn="ctr"/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cs typeface="Gilroy Light"/>
              </a:rPr>
              <a:t>24/7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cs typeface="Gilroy Light"/>
              </a:rPr>
              <a:t> – </a:t>
            </a: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3-11 классы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cs typeface="Gilroy Light"/>
              </a:rPr>
              <a:t>–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cs typeface="Gilroy Light"/>
              </a:rPr>
              <a:t>онлайн образование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cs typeface="Gilroy Light"/>
              </a:rPr>
              <a:t>– </a:t>
            </a:r>
            <a:r>
              <a:rPr lang="ru-RU" sz="2000" dirty="0" err="1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межпредметность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cs typeface="Gilroy Light"/>
              </a:rPr>
              <a:t> – </a:t>
            </a: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cs typeface="Gilroy Light"/>
              </a:rPr>
              <a:t>проектная деятельность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cs typeface="Gilroy Light"/>
              </a:rPr>
              <a:t>– </a:t>
            </a: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дополнительное образование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cs typeface="Gilroy Light"/>
              </a:rPr>
              <a:t>– 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cs typeface="Gilroy ExtraBold"/>
              </a:rPr>
              <a:t>контент из первых рук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cs typeface="Gilroy Light"/>
              </a:rPr>
              <a:t>– </a:t>
            </a: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поддержка учителя</a:t>
            </a:r>
            <a:endParaRPr lang="en-US" sz="2000" dirty="0">
              <a:solidFill>
                <a:srgbClr val="2F5597"/>
              </a:solidFill>
              <a:latin typeface="Century Gothic" panose="020B0502020202020204" pitchFamily="34" charset="0"/>
              <a:cs typeface="Gilroy Light"/>
            </a:endParaRPr>
          </a:p>
        </p:txBody>
      </p:sp>
      <p:sp>
        <p:nvSpPr>
          <p:cNvPr id="108" name="Овал 107">
            <a:extLst>
              <a:ext uri="{FF2B5EF4-FFF2-40B4-BE49-F238E27FC236}">
                <a16:creationId xmlns:a16="http://schemas.microsoft.com/office/drawing/2014/main" id="{FD890E66-8CE0-F349-B1C6-E61B4303AD9B}"/>
              </a:ext>
            </a:extLst>
          </p:cNvPr>
          <p:cNvSpPr>
            <a:spLocks noChangeAspect="1"/>
          </p:cNvSpPr>
          <p:nvPr/>
        </p:nvSpPr>
        <p:spPr>
          <a:xfrm>
            <a:off x="5929122" y="5526542"/>
            <a:ext cx="540000" cy="540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>
            <a:extLst>
              <a:ext uri="{FF2B5EF4-FFF2-40B4-BE49-F238E27FC236}">
                <a16:creationId xmlns:a16="http://schemas.microsoft.com/office/drawing/2014/main" id="{9C648E00-429B-E645-A4E2-4195C71C0E53}"/>
              </a:ext>
            </a:extLst>
          </p:cNvPr>
          <p:cNvSpPr>
            <a:spLocks noChangeAspect="1"/>
          </p:cNvSpPr>
          <p:nvPr/>
        </p:nvSpPr>
        <p:spPr>
          <a:xfrm>
            <a:off x="6055122" y="5631537"/>
            <a:ext cx="288000" cy="288000"/>
          </a:xfrm>
          <a:prstGeom prst="ellipse">
            <a:avLst/>
          </a:prstGeom>
          <a:solidFill>
            <a:srgbClr val="2F55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Овал 109">
            <a:extLst>
              <a:ext uri="{FF2B5EF4-FFF2-40B4-BE49-F238E27FC236}">
                <a16:creationId xmlns:a16="http://schemas.microsoft.com/office/drawing/2014/main" id="{6B975DCC-F413-6641-A322-E0CCE5DEFF9B}"/>
              </a:ext>
            </a:extLst>
          </p:cNvPr>
          <p:cNvSpPr>
            <a:spLocks noChangeAspect="1"/>
          </p:cNvSpPr>
          <p:nvPr/>
        </p:nvSpPr>
        <p:spPr>
          <a:xfrm>
            <a:off x="1716648" y="5488028"/>
            <a:ext cx="540000" cy="540000"/>
          </a:xfrm>
          <a:prstGeom prst="ellipse">
            <a:avLst/>
          </a:prstGeom>
          <a:solidFill>
            <a:srgbClr val="2F559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Овал 110">
            <a:extLst>
              <a:ext uri="{FF2B5EF4-FFF2-40B4-BE49-F238E27FC236}">
                <a16:creationId xmlns:a16="http://schemas.microsoft.com/office/drawing/2014/main" id="{882544C8-BA25-C645-94CF-E986DCDBB2A2}"/>
              </a:ext>
            </a:extLst>
          </p:cNvPr>
          <p:cNvSpPr>
            <a:spLocks noChangeAspect="1"/>
          </p:cNvSpPr>
          <p:nvPr/>
        </p:nvSpPr>
        <p:spPr>
          <a:xfrm>
            <a:off x="1823598" y="5593023"/>
            <a:ext cx="288000" cy="288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Овал 111">
            <a:extLst>
              <a:ext uri="{FF2B5EF4-FFF2-40B4-BE49-F238E27FC236}">
                <a16:creationId xmlns:a16="http://schemas.microsoft.com/office/drawing/2014/main" id="{022BF1E0-1917-6C43-A2B6-42B77F8365DE}"/>
              </a:ext>
            </a:extLst>
          </p:cNvPr>
          <p:cNvSpPr>
            <a:spLocks noChangeAspect="1"/>
          </p:cNvSpPr>
          <p:nvPr/>
        </p:nvSpPr>
        <p:spPr>
          <a:xfrm>
            <a:off x="9606881" y="5511045"/>
            <a:ext cx="540000" cy="540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Овал 112">
            <a:extLst>
              <a:ext uri="{FF2B5EF4-FFF2-40B4-BE49-F238E27FC236}">
                <a16:creationId xmlns:a16="http://schemas.microsoft.com/office/drawing/2014/main" id="{C72610C5-0D21-BA4B-8168-7333C1562C51}"/>
              </a:ext>
            </a:extLst>
          </p:cNvPr>
          <p:cNvSpPr>
            <a:spLocks noChangeAspect="1"/>
          </p:cNvSpPr>
          <p:nvPr/>
        </p:nvSpPr>
        <p:spPr>
          <a:xfrm>
            <a:off x="9732881" y="5635090"/>
            <a:ext cx="288000" cy="288000"/>
          </a:xfrm>
          <a:prstGeom prst="ellipse">
            <a:avLst/>
          </a:prstGeom>
          <a:solidFill>
            <a:srgbClr val="2F55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0" name="Прямая соединительная линия 119">
            <a:extLst>
              <a:ext uri="{FF2B5EF4-FFF2-40B4-BE49-F238E27FC236}">
                <a16:creationId xmlns:a16="http://schemas.microsoft.com/office/drawing/2014/main" id="{B5CA981E-1DBF-E043-A77D-8ADC8E4DCA15}"/>
              </a:ext>
            </a:extLst>
          </p:cNvPr>
          <p:cNvCxnSpPr>
            <a:cxnSpLocks/>
          </p:cNvCxnSpPr>
          <p:nvPr/>
        </p:nvCxnSpPr>
        <p:spPr>
          <a:xfrm>
            <a:off x="6681426" y="5801057"/>
            <a:ext cx="2674964" cy="0"/>
          </a:xfrm>
          <a:prstGeom prst="line">
            <a:avLst/>
          </a:prstGeom>
          <a:ln w="6350">
            <a:solidFill>
              <a:srgbClr val="2F5597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>
            <a:extLst>
              <a:ext uri="{FF2B5EF4-FFF2-40B4-BE49-F238E27FC236}">
                <a16:creationId xmlns:a16="http://schemas.microsoft.com/office/drawing/2014/main" id="{F7F0BC9F-A110-BE4B-9183-95645BDCA832}"/>
              </a:ext>
            </a:extLst>
          </p:cNvPr>
          <p:cNvCxnSpPr>
            <a:cxnSpLocks/>
          </p:cNvCxnSpPr>
          <p:nvPr/>
        </p:nvCxnSpPr>
        <p:spPr>
          <a:xfrm>
            <a:off x="2999656" y="5801057"/>
            <a:ext cx="2674964" cy="0"/>
          </a:xfrm>
          <a:prstGeom prst="line">
            <a:avLst/>
          </a:prstGeom>
          <a:ln w="6350">
            <a:solidFill>
              <a:srgbClr val="2F5597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>
            <a:extLst>
              <a:ext uri="{FF2B5EF4-FFF2-40B4-BE49-F238E27FC236}">
                <a16:creationId xmlns:a16="http://schemas.microsoft.com/office/drawing/2014/main" id="{E7F128F8-5EF4-414D-88FF-A731E4F776F9}"/>
              </a:ext>
            </a:extLst>
          </p:cNvPr>
          <p:cNvCxnSpPr>
            <a:cxnSpLocks/>
          </p:cNvCxnSpPr>
          <p:nvPr/>
        </p:nvCxnSpPr>
        <p:spPr>
          <a:xfrm>
            <a:off x="2423592" y="5801057"/>
            <a:ext cx="1332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>
            <a:extLst>
              <a:ext uri="{FF2B5EF4-FFF2-40B4-BE49-F238E27FC236}">
                <a16:creationId xmlns:a16="http://schemas.microsoft.com/office/drawing/2014/main" id="{135CF9F4-F846-DB4F-9595-00E95C57D14A}"/>
              </a:ext>
            </a:extLst>
          </p:cNvPr>
          <p:cNvCxnSpPr>
            <a:cxnSpLocks/>
          </p:cNvCxnSpPr>
          <p:nvPr/>
        </p:nvCxnSpPr>
        <p:spPr>
          <a:xfrm>
            <a:off x="6041752" y="3922244"/>
            <a:ext cx="3708000" cy="0"/>
          </a:xfrm>
          <a:prstGeom prst="line">
            <a:avLst/>
          </a:prstGeom>
          <a:ln w="6350">
            <a:solidFill>
              <a:srgbClr val="2F5597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>
            <a:extLst>
              <a:ext uri="{FF2B5EF4-FFF2-40B4-BE49-F238E27FC236}">
                <a16:creationId xmlns:a16="http://schemas.microsoft.com/office/drawing/2014/main" id="{F149F460-A6A5-EF41-B4D6-43AD19C34FBA}"/>
              </a:ext>
            </a:extLst>
          </p:cNvPr>
          <p:cNvCxnSpPr>
            <a:cxnSpLocks/>
          </p:cNvCxnSpPr>
          <p:nvPr/>
        </p:nvCxnSpPr>
        <p:spPr>
          <a:xfrm>
            <a:off x="2655114" y="3922244"/>
            <a:ext cx="3276000" cy="0"/>
          </a:xfrm>
          <a:prstGeom prst="line">
            <a:avLst/>
          </a:prstGeom>
          <a:ln w="6350">
            <a:solidFill>
              <a:srgbClr val="2F5597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>
            <a:extLst>
              <a:ext uri="{FF2B5EF4-FFF2-40B4-BE49-F238E27FC236}">
                <a16:creationId xmlns:a16="http://schemas.microsoft.com/office/drawing/2014/main" id="{6363A140-308E-BB42-A494-D02CCA58A3E9}"/>
              </a:ext>
            </a:extLst>
          </p:cNvPr>
          <p:cNvCxnSpPr>
            <a:cxnSpLocks/>
          </p:cNvCxnSpPr>
          <p:nvPr/>
        </p:nvCxnSpPr>
        <p:spPr>
          <a:xfrm>
            <a:off x="2028022" y="3922244"/>
            <a:ext cx="1728000" cy="0"/>
          </a:xfrm>
          <a:prstGeom prst="line">
            <a:avLst/>
          </a:prstGeom>
          <a:ln w="635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Прямоугольник 125">
            <a:extLst>
              <a:ext uri="{FF2B5EF4-FFF2-40B4-BE49-F238E27FC236}">
                <a16:creationId xmlns:a16="http://schemas.microsoft.com/office/drawing/2014/main" id="{D23F06A2-2172-4B44-9F7E-3E494BBE400B}"/>
              </a:ext>
            </a:extLst>
          </p:cNvPr>
          <p:cNvSpPr/>
          <p:nvPr/>
        </p:nvSpPr>
        <p:spPr>
          <a:xfrm>
            <a:off x="3351003" y="4926422"/>
            <a:ext cx="56730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ПЕДАГОГИЧЕСКАЯ МОДЕЛЬ</a:t>
            </a:r>
            <a:endParaRPr lang="en-US" sz="2000" b="1" dirty="0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27" name="Прямая соединительная линия 126">
            <a:extLst>
              <a:ext uri="{FF2B5EF4-FFF2-40B4-BE49-F238E27FC236}">
                <a16:creationId xmlns:a16="http://schemas.microsoft.com/office/drawing/2014/main" id="{6876CAA0-4026-874D-9FFA-D99684CAF973}"/>
              </a:ext>
            </a:extLst>
          </p:cNvPr>
          <p:cNvCxnSpPr>
            <a:cxnSpLocks/>
          </p:cNvCxnSpPr>
          <p:nvPr/>
        </p:nvCxnSpPr>
        <p:spPr>
          <a:xfrm rot="16200000">
            <a:off x="9701940" y="3733109"/>
            <a:ext cx="252000" cy="0"/>
          </a:xfrm>
          <a:prstGeom prst="line">
            <a:avLst/>
          </a:prstGeom>
          <a:ln w="6350">
            <a:solidFill>
              <a:srgbClr val="2F5597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>
            <a:extLst>
              <a:ext uri="{FF2B5EF4-FFF2-40B4-BE49-F238E27FC236}">
                <a16:creationId xmlns:a16="http://schemas.microsoft.com/office/drawing/2014/main" id="{B56FF422-5225-A945-899A-8EC6A054F021}"/>
              </a:ext>
            </a:extLst>
          </p:cNvPr>
          <p:cNvCxnSpPr>
            <a:cxnSpLocks/>
          </p:cNvCxnSpPr>
          <p:nvPr/>
        </p:nvCxnSpPr>
        <p:spPr>
          <a:xfrm rot="16200000">
            <a:off x="5865032" y="3733109"/>
            <a:ext cx="252000" cy="0"/>
          </a:xfrm>
          <a:prstGeom prst="line">
            <a:avLst/>
          </a:prstGeom>
          <a:ln w="6350">
            <a:solidFill>
              <a:srgbClr val="2F5597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>
            <a:extLst>
              <a:ext uri="{FF2B5EF4-FFF2-40B4-BE49-F238E27FC236}">
                <a16:creationId xmlns:a16="http://schemas.microsoft.com/office/drawing/2014/main" id="{44F39744-6758-C841-A899-A03F884EC90C}"/>
              </a:ext>
            </a:extLst>
          </p:cNvPr>
          <p:cNvCxnSpPr>
            <a:cxnSpLocks/>
          </p:cNvCxnSpPr>
          <p:nvPr/>
        </p:nvCxnSpPr>
        <p:spPr>
          <a:xfrm rot="16200000">
            <a:off x="1850796" y="3733109"/>
            <a:ext cx="252000" cy="0"/>
          </a:xfrm>
          <a:prstGeom prst="line">
            <a:avLst/>
          </a:prstGeom>
          <a:ln w="635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Прямоугольник 131">
            <a:extLst>
              <a:ext uri="{FF2B5EF4-FFF2-40B4-BE49-F238E27FC236}">
                <a16:creationId xmlns:a16="http://schemas.microsoft.com/office/drawing/2014/main" id="{3C75A9A3-0E8E-014E-BEFF-AE6EB25A6140}"/>
              </a:ext>
            </a:extLst>
          </p:cNvPr>
          <p:cNvSpPr/>
          <p:nvPr/>
        </p:nvSpPr>
        <p:spPr>
          <a:xfrm>
            <a:off x="3351003" y="2334132"/>
            <a:ext cx="56730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СОДЕРЖАНИЕ ПРОЕКТА</a:t>
            </a:r>
            <a:endParaRPr lang="en-US" sz="2000" b="1" dirty="0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5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Овал 30">
            <a:extLst>
              <a:ext uri="{FF2B5EF4-FFF2-40B4-BE49-F238E27FC236}">
                <a16:creationId xmlns:a16="http://schemas.microsoft.com/office/drawing/2014/main" id="{140FA60C-B4F3-7D48-83A2-D6514ADFF126}"/>
              </a:ext>
            </a:extLst>
          </p:cNvPr>
          <p:cNvSpPr>
            <a:spLocks noChangeAspect="1"/>
          </p:cNvSpPr>
          <p:nvPr/>
        </p:nvSpPr>
        <p:spPr>
          <a:xfrm>
            <a:off x="5873075" y="1286701"/>
            <a:ext cx="4320000" cy="4320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2F559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534D18D-798B-B243-8E6D-219F1EBA09D1}"/>
              </a:ext>
            </a:extLst>
          </p:cNvPr>
          <p:cNvSpPr/>
          <p:nvPr/>
        </p:nvSpPr>
        <p:spPr>
          <a:xfrm>
            <a:off x="-20003" y="0"/>
            <a:ext cx="3924000" cy="6858000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D520A7A-F96D-9B46-8DA0-FC0811A47D36}"/>
              </a:ext>
            </a:extLst>
          </p:cNvPr>
          <p:cNvSpPr/>
          <p:nvPr/>
        </p:nvSpPr>
        <p:spPr>
          <a:xfrm>
            <a:off x="2119496" y="500257"/>
            <a:ext cx="47004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Образоват</a:t>
            </a:r>
            <a:r>
              <a:rPr lang="ru-RU" sz="24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ельные ресурсы</a:t>
            </a:r>
            <a:endParaRPr lang="en-US" sz="2400" b="1" dirty="0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A2234489-D9B8-A546-B834-5B7B38F7B3C4}"/>
              </a:ext>
            </a:extLst>
          </p:cNvPr>
          <p:cNvSpPr>
            <a:spLocks noChangeAspect="1"/>
          </p:cNvSpPr>
          <p:nvPr/>
        </p:nvSpPr>
        <p:spPr>
          <a:xfrm>
            <a:off x="515281" y="303453"/>
            <a:ext cx="900000" cy="90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BAB2A7C-6D8E-6340-A420-69994E2F1CEA}"/>
              </a:ext>
            </a:extLst>
          </p:cNvPr>
          <p:cNvCxnSpPr/>
          <p:nvPr/>
        </p:nvCxnSpPr>
        <p:spPr>
          <a:xfrm>
            <a:off x="1570778" y="742448"/>
            <a:ext cx="360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BF18936F-B154-4B4A-BB14-CDD3233C469F}"/>
              </a:ext>
            </a:extLst>
          </p:cNvPr>
          <p:cNvSpPr/>
          <p:nvPr/>
        </p:nvSpPr>
        <p:spPr>
          <a:xfrm>
            <a:off x="1309944" y="5709099"/>
            <a:ext cx="20005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Методические материалы для учителя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18D8CD18-C2A3-2B4E-A786-B85429DDA96A}"/>
              </a:ext>
            </a:extLst>
          </p:cNvPr>
          <p:cNvSpPr>
            <a:spLocks noChangeAspect="1"/>
          </p:cNvSpPr>
          <p:nvPr/>
        </p:nvSpPr>
        <p:spPr>
          <a:xfrm>
            <a:off x="7735217" y="962844"/>
            <a:ext cx="720000" cy="720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5DBF5B13-06FF-1943-A2A5-6F67729ACD13}"/>
              </a:ext>
            </a:extLst>
          </p:cNvPr>
          <p:cNvSpPr>
            <a:spLocks noChangeAspect="1"/>
          </p:cNvSpPr>
          <p:nvPr/>
        </p:nvSpPr>
        <p:spPr>
          <a:xfrm>
            <a:off x="9516392" y="2029652"/>
            <a:ext cx="720000" cy="720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id="{84B873DF-BD15-3541-B918-2BA1C33B2242}"/>
              </a:ext>
            </a:extLst>
          </p:cNvPr>
          <p:cNvSpPr>
            <a:spLocks noChangeAspect="1"/>
          </p:cNvSpPr>
          <p:nvPr/>
        </p:nvSpPr>
        <p:spPr>
          <a:xfrm>
            <a:off x="7735217" y="5246111"/>
            <a:ext cx="720000" cy="720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>
            <a:extLst>
              <a:ext uri="{FF2B5EF4-FFF2-40B4-BE49-F238E27FC236}">
                <a16:creationId xmlns:a16="http://schemas.microsoft.com/office/drawing/2014/main" id="{87CF0358-484E-424B-8864-C158F70CE794}"/>
              </a:ext>
            </a:extLst>
          </p:cNvPr>
          <p:cNvSpPr>
            <a:spLocks noChangeAspect="1"/>
          </p:cNvSpPr>
          <p:nvPr/>
        </p:nvSpPr>
        <p:spPr>
          <a:xfrm>
            <a:off x="9487816" y="4308871"/>
            <a:ext cx="720000" cy="720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8" name="Picture 3" descr="C:\Users\Irina.Grunicheva\Nextcloud\Виртуальная школа\Стемфорд\Стемфорд иконки\000004.png">
            <a:extLst>
              <a:ext uri="{FF2B5EF4-FFF2-40B4-BE49-F238E27FC236}">
                <a16:creationId xmlns:a16="http://schemas.microsoft.com/office/drawing/2014/main" id="{9D0839B9-CC6F-3443-A77F-A5178F93B6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992" y="1062884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Овал 38">
            <a:extLst>
              <a:ext uri="{FF2B5EF4-FFF2-40B4-BE49-F238E27FC236}">
                <a16:creationId xmlns:a16="http://schemas.microsoft.com/office/drawing/2014/main" id="{526D4385-8036-3449-A834-F817430548B1}"/>
              </a:ext>
            </a:extLst>
          </p:cNvPr>
          <p:cNvSpPr>
            <a:spLocks noChangeAspect="1"/>
          </p:cNvSpPr>
          <p:nvPr/>
        </p:nvSpPr>
        <p:spPr>
          <a:xfrm>
            <a:off x="5842544" y="2029652"/>
            <a:ext cx="720000" cy="720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A4B27D75-5BE2-2B4E-BAEE-C5888CF8D1AA}"/>
              </a:ext>
            </a:extLst>
          </p:cNvPr>
          <p:cNvSpPr>
            <a:spLocks noChangeAspect="1"/>
          </p:cNvSpPr>
          <p:nvPr/>
        </p:nvSpPr>
        <p:spPr>
          <a:xfrm>
            <a:off x="5871120" y="4308871"/>
            <a:ext cx="720000" cy="720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3" name="Picture 2" descr="C:\Users\Irina.Grunicheva\Nextcloud\Виртуальная школа\Стемфорд\Стемфорд иконки\000005.png">
            <a:extLst>
              <a:ext uri="{FF2B5EF4-FFF2-40B4-BE49-F238E27FC236}">
                <a16:creationId xmlns:a16="http://schemas.microsoft.com/office/drawing/2014/main" id="{5EB86598-6E17-524D-AEF0-B8BC6E660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732" y="2132713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" descr="C:\Users\Irina.Grunicheva\Nextcloud\Виртуальная школа\Стемфорд\Стемфорд иконки\000001.png">
            <a:extLst>
              <a:ext uri="{FF2B5EF4-FFF2-40B4-BE49-F238E27FC236}">
                <a16:creationId xmlns:a16="http://schemas.microsoft.com/office/drawing/2014/main" id="{34697069-3977-FC4B-8896-22427F0DDF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4723" y="2122775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5" descr="C:\Users\Irina.Grunicheva\Nextcloud\Виртуальная школа\Стемфорд\Стемфорд иконки\000002.png">
            <a:extLst>
              <a:ext uri="{FF2B5EF4-FFF2-40B4-BE49-F238E27FC236}">
                <a16:creationId xmlns:a16="http://schemas.microsoft.com/office/drawing/2014/main" id="{3F64470F-A975-D242-809C-905B4DF434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9008" y="4405780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6" descr="C:\Users\Irina.Grunicheva\Nextcloud\Виртуальная школа\Стемфорд\Стемфорд иконки\000007.png">
            <a:extLst>
              <a:ext uri="{FF2B5EF4-FFF2-40B4-BE49-F238E27FC236}">
                <a16:creationId xmlns:a16="http://schemas.microsoft.com/office/drawing/2014/main" id="{7C351EE6-C881-1C4D-9D2B-5EDC12B483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692" y="5348202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5">
            <a:extLst>
              <a:ext uri="{FF2B5EF4-FFF2-40B4-BE49-F238E27FC236}">
                <a16:creationId xmlns:a16="http://schemas.microsoft.com/office/drawing/2014/main" id="{3D22D97D-04F4-A144-92A1-692CE31BDB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188" y="4402830"/>
            <a:ext cx="540000" cy="5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" name="Овал 48">
            <a:extLst>
              <a:ext uri="{FF2B5EF4-FFF2-40B4-BE49-F238E27FC236}">
                <a16:creationId xmlns:a16="http://schemas.microsoft.com/office/drawing/2014/main" id="{D06CE299-F188-B349-B6DB-79AADD98E04A}"/>
              </a:ext>
            </a:extLst>
          </p:cNvPr>
          <p:cNvSpPr>
            <a:spLocks noChangeAspect="1"/>
          </p:cNvSpPr>
          <p:nvPr/>
        </p:nvSpPr>
        <p:spPr>
          <a:xfrm>
            <a:off x="680925" y="5677202"/>
            <a:ext cx="540000" cy="540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3" name="Picture 7">
            <a:extLst>
              <a:ext uri="{FF2B5EF4-FFF2-40B4-BE49-F238E27FC236}">
                <a16:creationId xmlns:a16="http://schemas.microsoft.com/office/drawing/2014/main" id="{455DCA31-9C6E-684B-B56B-C515D0490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02" y="5667715"/>
            <a:ext cx="600305" cy="5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E4216AD2-9AE4-404E-B324-870D5A093737}"/>
              </a:ext>
            </a:extLst>
          </p:cNvPr>
          <p:cNvSpPr/>
          <p:nvPr/>
        </p:nvSpPr>
        <p:spPr>
          <a:xfrm>
            <a:off x="3958654" y="1950011"/>
            <a:ext cx="1709862" cy="27699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r"/>
            <a:r>
              <a:rPr lang="ru-RU" sz="12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ПРОСТО О НАНО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60049FC-08C9-6B4E-8FC8-B6B4E006816D}"/>
              </a:ext>
            </a:extLst>
          </p:cNvPr>
          <p:cNvSpPr txBox="1"/>
          <p:nvPr/>
        </p:nvSpPr>
        <p:spPr>
          <a:xfrm>
            <a:off x="4218487" y="2169758"/>
            <a:ext cx="14373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240"/>
              </a:lnSpc>
              <a:buClr>
                <a:srgbClr val="2281D0"/>
              </a:buClr>
            </a:pPr>
            <a:r>
              <a:rPr lang="ru-RU" sz="12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анимационные ролики о науке</a:t>
            </a:r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F108AF29-37CA-C642-AE31-7D38A290ECA5}"/>
              </a:ext>
            </a:extLst>
          </p:cNvPr>
          <p:cNvSpPr/>
          <p:nvPr/>
        </p:nvSpPr>
        <p:spPr>
          <a:xfrm>
            <a:off x="4222052" y="4328609"/>
            <a:ext cx="1446464" cy="27699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r"/>
            <a:r>
              <a:rPr lang="ru-RU" sz="12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АЛЛОТРОП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72F217A-8442-1640-85DF-EA4860EA930D}"/>
              </a:ext>
            </a:extLst>
          </p:cNvPr>
          <p:cNvSpPr txBox="1"/>
          <p:nvPr/>
        </p:nvSpPr>
        <p:spPr>
          <a:xfrm>
            <a:off x="4004167" y="4561056"/>
            <a:ext cx="16278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240"/>
              </a:lnSpc>
              <a:buClr>
                <a:srgbClr val="2281D0"/>
              </a:buClr>
            </a:pPr>
            <a:r>
              <a:rPr lang="ru-RU" sz="12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образовательные игры</a:t>
            </a:r>
          </a:p>
        </p:txBody>
      </p:sp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id="{9A86B001-D1C8-2C40-9376-AA68820F55A3}"/>
              </a:ext>
            </a:extLst>
          </p:cNvPr>
          <p:cNvSpPr/>
          <p:nvPr/>
        </p:nvSpPr>
        <p:spPr>
          <a:xfrm>
            <a:off x="10377749" y="1950011"/>
            <a:ext cx="1446464" cy="27699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ОНЛАЙН КУРСЫ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5E7212FA-BF32-1844-AAA2-61866FA7E983}"/>
              </a:ext>
            </a:extLst>
          </p:cNvPr>
          <p:cNvSpPr txBox="1"/>
          <p:nvPr/>
        </p:nvSpPr>
        <p:spPr>
          <a:xfrm>
            <a:off x="10374184" y="2169758"/>
            <a:ext cx="14373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40"/>
              </a:lnSpc>
              <a:buClr>
                <a:srgbClr val="2281D0"/>
              </a:buClr>
            </a:pPr>
            <a:r>
              <a:rPr lang="ru-RU" sz="12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знакомство с применением </a:t>
            </a:r>
            <a:r>
              <a:rPr lang="ru-RU" sz="1200" dirty="0" err="1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нанотехнологий</a:t>
            </a:r>
            <a:endParaRPr lang="ru-RU" sz="1200" dirty="0">
              <a:solidFill>
                <a:srgbClr val="2F5597"/>
              </a:solidFill>
              <a:latin typeface="Century Gothic" panose="020B0502020202020204" pitchFamily="34" charset="0"/>
              <a:cs typeface="Gilroy Light"/>
            </a:endParaRPr>
          </a:p>
        </p:txBody>
      </p: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id="{61B929A3-A731-184E-A759-81D7B5E63D70}"/>
              </a:ext>
            </a:extLst>
          </p:cNvPr>
          <p:cNvSpPr/>
          <p:nvPr/>
        </p:nvSpPr>
        <p:spPr>
          <a:xfrm>
            <a:off x="10377748" y="4328609"/>
            <a:ext cx="1699947" cy="27699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ПРОЕКТЫ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C355484-570D-404D-B983-41F790974A71}"/>
              </a:ext>
            </a:extLst>
          </p:cNvPr>
          <p:cNvSpPr txBox="1"/>
          <p:nvPr/>
        </p:nvSpPr>
        <p:spPr>
          <a:xfrm>
            <a:off x="10374184" y="4561056"/>
            <a:ext cx="14272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40"/>
              </a:lnSpc>
              <a:buClr>
                <a:srgbClr val="2281D0"/>
              </a:buClr>
            </a:pPr>
            <a:r>
              <a:rPr lang="ru-RU" sz="12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исследования в очно-</a:t>
            </a:r>
            <a:r>
              <a:rPr lang="ru-RU" sz="1200" dirty="0" err="1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дистант</a:t>
            </a:r>
            <a:r>
              <a:rPr lang="ru-RU" sz="12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.. формате </a:t>
            </a:r>
          </a:p>
        </p:txBody>
      </p:sp>
      <p:sp>
        <p:nvSpPr>
          <p:cNvPr id="72" name="Прямоугольник 71">
            <a:extLst>
              <a:ext uri="{FF2B5EF4-FFF2-40B4-BE49-F238E27FC236}">
                <a16:creationId xmlns:a16="http://schemas.microsoft.com/office/drawing/2014/main" id="{248D7B50-2DC2-6640-8610-3DF9EBB3D4C6}"/>
              </a:ext>
            </a:extLst>
          </p:cNvPr>
          <p:cNvSpPr/>
          <p:nvPr/>
        </p:nvSpPr>
        <p:spPr>
          <a:xfrm>
            <a:off x="7732471" y="287370"/>
            <a:ext cx="1768710" cy="33516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КЛЮЧ В НАНОМИРЫ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97D17C1-CF00-B04B-A65D-8B55FCB576CC}"/>
              </a:ext>
            </a:extLst>
          </p:cNvPr>
          <p:cNvSpPr txBox="1"/>
          <p:nvPr/>
        </p:nvSpPr>
        <p:spPr>
          <a:xfrm>
            <a:off x="7728906" y="498102"/>
            <a:ext cx="2129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40"/>
              </a:lnSpc>
              <a:buClr>
                <a:srgbClr val="2281D0"/>
              </a:buClr>
            </a:pPr>
            <a:r>
              <a:rPr lang="ru-RU" sz="12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лекции ученых и  представителей бизнеса</a:t>
            </a:r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01FA5013-25CC-B740-A6BA-84A1DE5C0C15}"/>
              </a:ext>
            </a:extLst>
          </p:cNvPr>
          <p:cNvSpPr/>
          <p:nvPr/>
        </p:nvSpPr>
        <p:spPr>
          <a:xfrm>
            <a:off x="7718183" y="6060429"/>
            <a:ext cx="1768710" cy="27699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ЭКСПЕРИМЕНТЫ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9076D96-43B9-3D4B-A3F2-5CF699CE4A31}"/>
              </a:ext>
            </a:extLst>
          </p:cNvPr>
          <p:cNvSpPr txBox="1"/>
          <p:nvPr/>
        </p:nvSpPr>
        <p:spPr>
          <a:xfrm>
            <a:off x="7714618" y="6280176"/>
            <a:ext cx="21294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40"/>
              </a:lnSpc>
              <a:buClr>
                <a:srgbClr val="2281D0"/>
              </a:buClr>
            </a:pPr>
            <a:r>
              <a:rPr lang="ru-RU" sz="12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онлайн наблюдение за</a:t>
            </a:r>
          </a:p>
          <a:p>
            <a:pPr>
              <a:lnSpc>
                <a:spcPts val="1240"/>
              </a:lnSpc>
              <a:buClr>
                <a:srgbClr val="2281D0"/>
              </a:buClr>
            </a:pPr>
            <a:r>
              <a:rPr lang="ru-RU" sz="12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реальным экспериментом</a:t>
            </a:r>
          </a:p>
        </p:txBody>
      </p:sp>
      <p:sp>
        <p:nvSpPr>
          <p:cNvPr id="52" name="4">
            <a:extLst>
              <a:ext uri="{FF2B5EF4-FFF2-40B4-BE49-F238E27FC236}">
                <a16:creationId xmlns:a16="http://schemas.microsoft.com/office/drawing/2014/main" id="{AA9030FF-DD21-1942-B4B2-75204814EBB6}"/>
              </a:ext>
            </a:extLst>
          </p:cNvPr>
          <p:cNvSpPr txBox="1"/>
          <p:nvPr/>
        </p:nvSpPr>
        <p:spPr>
          <a:xfrm>
            <a:off x="7568193" y="2856578"/>
            <a:ext cx="1023343" cy="12893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anchor="ctr">
            <a:spAutoFit/>
          </a:bodyPr>
          <a:lstStyle>
            <a:lvl1pPr algn="l">
              <a:lnSpc>
                <a:spcPct val="60000"/>
              </a:lnSpc>
              <a:defRPr sz="50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sz="12000" b="1" dirty="0">
                <a:solidFill>
                  <a:srgbClr val="2F5597"/>
                </a:solidFill>
                <a:latin typeface="Gilroy ExtraBold" pitchFamily="2" charset="0"/>
              </a:rPr>
              <a:t>6</a:t>
            </a:r>
            <a:r>
              <a:rPr sz="12000" b="1" dirty="0">
                <a:solidFill>
                  <a:srgbClr val="2F5597"/>
                </a:solidFill>
                <a:latin typeface="Gilroy ExtraBold" pitchFamily="2" charset="0"/>
              </a:rPr>
              <a:t> </a:t>
            </a:r>
          </a:p>
        </p:txBody>
      </p:sp>
      <p:sp>
        <p:nvSpPr>
          <p:cNvPr id="76" name="Прямоугольник 75">
            <a:extLst>
              <a:ext uri="{FF2B5EF4-FFF2-40B4-BE49-F238E27FC236}">
                <a16:creationId xmlns:a16="http://schemas.microsoft.com/office/drawing/2014/main" id="{AE9C1856-AE5F-1F4E-AFC6-DADC0545F4BE}"/>
              </a:ext>
            </a:extLst>
          </p:cNvPr>
          <p:cNvSpPr/>
          <p:nvPr/>
        </p:nvSpPr>
        <p:spPr>
          <a:xfrm>
            <a:off x="7209620" y="3855066"/>
            <a:ext cx="1768710" cy="27699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2F5597"/>
                </a:solidFill>
                <a:latin typeface="Gilroy ExtraBold" pitchFamily="2" charset="0"/>
              </a:rPr>
              <a:t>ВИДОВ РЕСУРСОВ</a:t>
            </a:r>
          </a:p>
        </p:txBody>
      </p:sp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2E43F3F3-9219-CA40-BB09-49645F335C0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53" y="466133"/>
            <a:ext cx="612000" cy="601800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62439A0F-72C5-0544-BD8D-428E80A458C5}"/>
              </a:ext>
            </a:extLst>
          </p:cNvPr>
          <p:cNvSpPr txBox="1"/>
          <p:nvPr/>
        </p:nvSpPr>
        <p:spPr>
          <a:xfrm>
            <a:off x="515939" y="1860343"/>
            <a:ext cx="19500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250 </a:t>
            </a:r>
            <a:r>
              <a:rPr lang="en-US" sz="32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+</a:t>
            </a:r>
            <a:endParaRPr lang="ru-RU" sz="3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id="{75462B65-02AF-2243-9B7C-DCDE5E6819D8}"/>
              </a:ext>
            </a:extLst>
          </p:cNvPr>
          <p:cNvSpPr/>
          <p:nvPr/>
        </p:nvSpPr>
        <p:spPr>
          <a:xfrm>
            <a:off x="546867" y="2330775"/>
            <a:ext cx="19191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обр. ресурсов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A5707E6-DE62-314A-BCD3-DA68CBDA4784}"/>
              </a:ext>
            </a:extLst>
          </p:cNvPr>
          <p:cNvSpPr txBox="1"/>
          <p:nvPr/>
        </p:nvSpPr>
        <p:spPr>
          <a:xfrm>
            <a:off x="513591" y="2983416"/>
            <a:ext cx="2142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110 +</a:t>
            </a:r>
            <a:endParaRPr lang="ru-RU" sz="3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1" name="Прямоугольник 80">
            <a:extLst>
              <a:ext uri="{FF2B5EF4-FFF2-40B4-BE49-F238E27FC236}">
                <a16:creationId xmlns:a16="http://schemas.microsoft.com/office/drawing/2014/main" id="{5087FB41-AABA-C345-BFE9-F7FEDF7CB975}"/>
              </a:ext>
            </a:extLst>
          </p:cNvPr>
          <p:cNvSpPr/>
          <p:nvPr/>
        </p:nvSpPr>
        <p:spPr>
          <a:xfrm>
            <a:off x="544520" y="3453848"/>
            <a:ext cx="2489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экспертов - авторов</a:t>
            </a: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D95DD64E-9600-9948-AA6D-11DCCB622550}"/>
              </a:ext>
            </a:extLst>
          </p:cNvPr>
          <p:cNvSpPr/>
          <p:nvPr/>
        </p:nvSpPr>
        <p:spPr>
          <a:xfrm>
            <a:off x="577818" y="4751030"/>
            <a:ext cx="27216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СТЕМФОРД - КАРЬЕРА</a:t>
            </a:r>
            <a:endParaRPr 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0" name="Овал 49">
            <a:extLst>
              <a:ext uri="{FF2B5EF4-FFF2-40B4-BE49-F238E27FC236}">
                <a16:creationId xmlns:a16="http://schemas.microsoft.com/office/drawing/2014/main" id="{A39C5996-D3D8-C248-A918-5A185E366199}"/>
              </a:ext>
            </a:extLst>
          </p:cNvPr>
          <p:cNvSpPr>
            <a:spLocks noChangeAspect="1"/>
          </p:cNvSpPr>
          <p:nvPr/>
        </p:nvSpPr>
        <p:spPr>
          <a:xfrm>
            <a:off x="642499" y="4035301"/>
            <a:ext cx="570723" cy="5707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463FBEEA-AF10-B148-9BCE-B8CAB8E7E9DA}"/>
              </a:ext>
            </a:extLst>
          </p:cNvPr>
          <p:cNvSpPr/>
          <p:nvPr/>
        </p:nvSpPr>
        <p:spPr>
          <a:xfrm>
            <a:off x="621014" y="5047666"/>
            <a:ext cx="20469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err="1">
                <a:solidFill>
                  <a:schemeClr val="bg1"/>
                </a:solidFill>
                <a:latin typeface="Gilroy Light" pitchFamily="2" charset="0"/>
              </a:rPr>
              <a:t>https</a:t>
            </a:r>
            <a:r>
              <a:rPr lang="ru-RU" sz="1600" dirty="0">
                <a:solidFill>
                  <a:schemeClr val="bg1"/>
                </a:solidFill>
                <a:latin typeface="Gilroy Light" pitchFamily="2" charset="0"/>
              </a:rPr>
              <a:t>://</a:t>
            </a:r>
            <a:r>
              <a:rPr lang="ru-RU" sz="1600" dirty="0" err="1">
                <a:solidFill>
                  <a:schemeClr val="bg1"/>
                </a:solidFill>
                <a:latin typeface="Gilroy Light" pitchFamily="2" charset="0"/>
              </a:rPr>
              <a:t>career-stem.ru</a:t>
            </a:r>
            <a:endParaRPr lang="ru-RU" sz="1600" dirty="0">
              <a:solidFill>
                <a:schemeClr val="bg1"/>
              </a:solidFill>
              <a:latin typeface="Gilroy Light" pitchFamily="2" charset="0"/>
            </a:endParaRPr>
          </a:p>
        </p:txBody>
      </p:sp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31FA6498-781D-2146-B042-888C016B4AC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40" y="4145319"/>
            <a:ext cx="396000" cy="36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65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B6525A-6CB9-8B48-B74F-E6572F791D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906" y="935425"/>
            <a:ext cx="4637505" cy="2698279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534D18D-798B-B243-8E6D-219F1EBA09D1}"/>
              </a:ext>
            </a:extLst>
          </p:cNvPr>
          <p:cNvSpPr/>
          <p:nvPr/>
        </p:nvSpPr>
        <p:spPr>
          <a:xfrm>
            <a:off x="-20003" y="0"/>
            <a:ext cx="3924000" cy="6858000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D520A7A-F96D-9B46-8DA0-FC0811A47D36}"/>
              </a:ext>
            </a:extLst>
          </p:cNvPr>
          <p:cNvSpPr/>
          <p:nvPr/>
        </p:nvSpPr>
        <p:spPr>
          <a:xfrm>
            <a:off x="2194718" y="580829"/>
            <a:ext cx="32155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Gilroy Light" pitchFamily="2" charset="0"/>
              </a:rPr>
              <a:t>ПРОСТО О </a:t>
            </a:r>
            <a:r>
              <a:rPr lang="ru-RU" sz="2400" b="1" dirty="0">
                <a:solidFill>
                  <a:srgbClr val="2F5597"/>
                </a:solidFill>
                <a:latin typeface="Gilroy Light" pitchFamily="2" charset="0"/>
              </a:rPr>
              <a:t> НАНО</a:t>
            </a:r>
            <a:endParaRPr lang="en-US" sz="2400" b="1" dirty="0">
              <a:solidFill>
                <a:srgbClr val="2F5597"/>
              </a:solidFill>
              <a:latin typeface="Gilroy Light" pitchFamily="2" charset="0"/>
            </a:endParaRP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A2234489-D9B8-A546-B834-5B7B38F7B3C4}"/>
              </a:ext>
            </a:extLst>
          </p:cNvPr>
          <p:cNvSpPr>
            <a:spLocks noChangeAspect="1"/>
          </p:cNvSpPr>
          <p:nvPr/>
        </p:nvSpPr>
        <p:spPr>
          <a:xfrm>
            <a:off x="515281" y="303453"/>
            <a:ext cx="900000" cy="90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BAB2A7C-6D8E-6340-A420-69994E2F1CEA}"/>
              </a:ext>
            </a:extLst>
          </p:cNvPr>
          <p:cNvCxnSpPr/>
          <p:nvPr/>
        </p:nvCxnSpPr>
        <p:spPr>
          <a:xfrm>
            <a:off x="1613202" y="742448"/>
            <a:ext cx="360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BF18936F-B154-4B4A-BB14-CDD3233C469F}"/>
              </a:ext>
            </a:extLst>
          </p:cNvPr>
          <p:cNvSpPr/>
          <p:nvPr/>
        </p:nvSpPr>
        <p:spPr>
          <a:xfrm>
            <a:off x="111513" y="1342540"/>
            <a:ext cx="35147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Gilroy Light" pitchFamily="2" charset="0"/>
              </a:rPr>
              <a:t>Ролики о науке и различных аспектах применения </a:t>
            </a:r>
            <a:r>
              <a:rPr lang="ru-RU" sz="2800" dirty="0" err="1">
                <a:solidFill>
                  <a:schemeClr val="bg1"/>
                </a:solidFill>
                <a:latin typeface="Gilroy Light" pitchFamily="2" charset="0"/>
              </a:rPr>
              <a:t>нанотехнологий</a:t>
            </a:r>
            <a:endParaRPr lang="ru-RU" sz="2800" dirty="0">
              <a:solidFill>
                <a:schemeClr val="bg1"/>
              </a:solidFill>
              <a:latin typeface="Gilroy Light" pitchFamily="2" charset="0"/>
            </a:endParaRP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56B4A538-97E9-0F45-BD09-415048E84991}"/>
              </a:ext>
            </a:extLst>
          </p:cNvPr>
          <p:cNvSpPr/>
          <p:nvPr/>
        </p:nvSpPr>
        <p:spPr>
          <a:xfrm>
            <a:off x="225080" y="4713907"/>
            <a:ext cx="2949154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Gilroy Light" pitchFamily="2" charset="0"/>
              </a:rPr>
              <a:t>формат - АНИМАЦИЯ</a:t>
            </a:r>
          </a:p>
        </p:txBody>
      </p:sp>
      <p:cxnSp>
        <p:nvCxnSpPr>
          <p:cNvPr id="61" name="Прямая соединительная линия 60">
            <a:extLst>
              <a:ext uri="{FF2B5EF4-FFF2-40B4-BE49-F238E27FC236}">
                <a16:creationId xmlns:a16="http://schemas.microsoft.com/office/drawing/2014/main" id="{D15594D3-0041-F94C-B879-7F9087D957E0}"/>
              </a:ext>
            </a:extLst>
          </p:cNvPr>
          <p:cNvCxnSpPr>
            <a:cxnSpLocks/>
          </p:cNvCxnSpPr>
          <p:nvPr/>
        </p:nvCxnSpPr>
        <p:spPr>
          <a:xfrm>
            <a:off x="2355126" y="3343287"/>
            <a:ext cx="1620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id="{77899B45-E7E6-A945-B413-0523DA05DB34}"/>
              </a:ext>
            </a:extLst>
          </p:cNvPr>
          <p:cNvCxnSpPr>
            <a:cxnSpLocks/>
          </p:cNvCxnSpPr>
          <p:nvPr/>
        </p:nvCxnSpPr>
        <p:spPr>
          <a:xfrm>
            <a:off x="3263881" y="4883338"/>
            <a:ext cx="684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>
            <a:extLst>
              <a:ext uri="{FF2B5EF4-FFF2-40B4-BE49-F238E27FC236}">
                <a16:creationId xmlns:a16="http://schemas.microsoft.com/office/drawing/2014/main" id="{BE54420F-DD08-2345-A9BC-918F2AEDBCA2}"/>
              </a:ext>
            </a:extLst>
          </p:cNvPr>
          <p:cNvCxnSpPr>
            <a:cxnSpLocks/>
          </p:cNvCxnSpPr>
          <p:nvPr/>
        </p:nvCxnSpPr>
        <p:spPr>
          <a:xfrm>
            <a:off x="3734753" y="4115621"/>
            <a:ext cx="684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Picture 2" descr="C:\Users\Irina.Grunicheva\Nextcloud\Виртуальная школа\Стемфорд\Стемфорд иконки\000005.png">
            <a:extLst>
              <a:ext uri="{FF2B5EF4-FFF2-40B4-BE49-F238E27FC236}">
                <a16:creationId xmlns:a16="http://schemas.microsoft.com/office/drawing/2014/main" id="{60062C24-C174-AA4D-8A3A-8BD000AAE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81" y="389011"/>
            <a:ext cx="756000" cy="7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262344F8-6D5E-E34B-AF3C-5F110ADB2C15}"/>
              </a:ext>
            </a:extLst>
          </p:cNvPr>
          <p:cNvSpPr txBox="1"/>
          <p:nvPr/>
        </p:nvSpPr>
        <p:spPr>
          <a:xfrm>
            <a:off x="515281" y="3158422"/>
            <a:ext cx="1633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Gilroy ExtraBold" pitchFamily="2" charset="0"/>
              </a:rPr>
              <a:t>44</a:t>
            </a:r>
            <a:endParaRPr lang="ru-RU" sz="3200" b="1" dirty="0">
              <a:solidFill>
                <a:schemeClr val="bg1"/>
              </a:solidFill>
              <a:latin typeface="Gilroy ExtraBold" pitchFamily="2" charset="0"/>
            </a:endParaRPr>
          </a:p>
        </p:txBody>
      </p:sp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id="{5C551791-A38B-7443-8926-0EB5E0006130}"/>
              </a:ext>
            </a:extLst>
          </p:cNvPr>
          <p:cNvSpPr/>
          <p:nvPr/>
        </p:nvSpPr>
        <p:spPr>
          <a:xfrm>
            <a:off x="1095507" y="3158422"/>
            <a:ext cx="11897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Gilroy Light" pitchFamily="2" charset="0"/>
              </a:rPr>
              <a:t>ролика</a:t>
            </a:r>
            <a:endParaRPr lang="ru-RU" sz="2400" dirty="0">
              <a:solidFill>
                <a:schemeClr val="bg1"/>
              </a:solidFill>
              <a:latin typeface="Gilroy Light" pitchFamily="2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31A2E10-5796-B248-AC31-DDD66807E2EA}"/>
              </a:ext>
            </a:extLst>
          </p:cNvPr>
          <p:cNvSpPr txBox="1"/>
          <p:nvPr/>
        </p:nvSpPr>
        <p:spPr>
          <a:xfrm>
            <a:off x="453143" y="3870066"/>
            <a:ext cx="12847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Gilroy Light" pitchFamily="2" charset="0"/>
              </a:rPr>
              <a:t>до</a:t>
            </a:r>
            <a:r>
              <a:rPr lang="ru-RU" sz="3200" b="1" dirty="0">
                <a:solidFill>
                  <a:schemeClr val="bg1"/>
                </a:solidFill>
                <a:latin typeface="Gilroy ExtraBold" pitchFamily="2" charset="0"/>
              </a:rPr>
              <a:t> 2</a:t>
            </a:r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id="{33D2EC1F-B195-1148-8A04-03FC16821F64}"/>
              </a:ext>
            </a:extLst>
          </p:cNvPr>
          <p:cNvSpPr/>
          <p:nvPr/>
        </p:nvSpPr>
        <p:spPr>
          <a:xfrm>
            <a:off x="1027281" y="3909912"/>
            <a:ext cx="2707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Gilroy Light" pitchFamily="2" charset="0"/>
              </a:rPr>
              <a:t>мин. - длительность</a:t>
            </a:r>
          </a:p>
        </p:txBody>
      </p:sp>
      <p:pic>
        <p:nvPicPr>
          <p:cNvPr id="80" name="Picture 2" descr="C:\Users\Irina.Grunicheva\Nextcloud\Виртуальная школа\Стемфорд\Картинки для сайта\Видео\Эффект Лейденфроста_мал.jpg">
            <a:extLst>
              <a:ext uri="{FF2B5EF4-FFF2-40B4-BE49-F238E27FC236}">
                <a16:creationId xmlns:a16="http://schemas.microsoft.com/office/drawing/2014/main" id="{6B1D14E6-C358-6B41-BAAB-E9C2D45BF6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303" y="4222669"/>
            <a:ext cx="2341518" cy="2063891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3" descr="C:\Users\Irina.Grunicheva\Nextcloud\Виртуальная школа\Стемфорд\Картинки для сайта\Видео\Эффект Лейденфроста.png">
            <a:extLst>
              <a:ext uri="{FF2B5EF4-FFF2-40B4-BE49-F238E27FC236}">
                <a16:creationId xmlns:a16="http://schemas.microsoft.com/office/drawing/2014/main" id="{D143D997-2175-A24D-B1BA-D13608CF50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8332" y="4411580"/>
            <a:ext cx="3719952" cy="1780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Изображение выглядит как еда, закрыть, очки, ест&#10;&#10;Автоматически созданное описание">
            <a:extLst>
              <a:ext uri="{FF2B5EF4-FFF2-40B4-BE49-F238E27FC236}">
                <a16:creationId xmlns:a16="http://schemas.microsoft.com/office/drawing/2014/main" id="{306BDE99-B47C-7745-BBF8-1AB8B5EEC2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835" y="1083731"/>
            <a:ext cx="2429155" cy="242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49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E44B4090-17B3-4848-AAC5-562EAF09E8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" t="5182" r="3074" b="10689"/>
          <a:stretch/>
        </p:blipFill>
        <p:spPr>
          <a:xfrm>
            <a:off x="4588042" y="1144267"/>
            <a:ext cx="7122695" cy="180748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534D18D-798B-B243-8E6D-219F1EBA09D1}"/>
              </a:ext>
            </a:extLst>
          </p:cNvPr>
          <p:cNvSpPr/>
          <p:nvPr/>
        </p:nvSpPr>
        <p:spPr>
          <a:xfrm>
            <a:off x="11202" y="0"/>
            <a:ext cx="3924000" cy="6858000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D520A7A-F96D-9B46-8DA0-FC0811A47D36}"/>
              </a:ext>
            </a:extLst>
          </p:cNvPr>
          <p:cNvSpPr/>
          <p:nvPr/>
        </p:nvSpPr>
        <p:spPr>
          <a:xfrm>
            <a:off x="2064515" y="512826"/>
            <a:ext cx="40540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Gilroy Light" pitchFamily="2" charset="0"/>
              </a:rPr>
              <a:t>КЛЮЧ В </a:t>
            </a:r>
            <a:r>
              <a:rPr lang="ru-RU" sz="2400" b="1" dirty="0">
                <a:solidFill>
                  <a:srgbClr val="2F5597"/>
                </a:solidFill>
                <a:latin typeface="Gilroy Light" pitchFamily="2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Gilroy Light" pitchFamily="2" charset="0"/>
              </a:rPr>
              <a:t>НА</a:t>
            </a:r>
            <a:r>
              <a:rPr lang="ru-RU" sz="2400" b="1" dirty="0">
                <a:solidFill>
                  <a:srgbClr val="2F5597"/>
                </a:solidFill>
                <a:latin typeface="Gilroy Light" pitchFamily="2" charset="0"/>
              </a:rPr>
              <a:t>НОМИРЫ</a:t>
            </a:r>
            <a:endParaRPr lang="en-US" sz="2400" b="1" dirty="0">
              <a:solidFill>
                <a:srgbClr val="2F5597"/>
              </a:solidFill>
              <a:latin typeface="Gilroy Light" pitchFamily="2" charset="0"/>
            </a:endParaRP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A2234489-D9B8-A546-B834-5B7B38F7B3C4}"/>
              </a:ext>
            </a:extLst>
          </p:cNvPr>
          <p:cNvSpPr>
            <a:spLocks noChangeAspect="1"/>
          </p:cNvSpPr>
          <p:nvPr/>
        </p:nvSpPr>
        <p:spPr>
          <a:xfrm>
            <a:off x="515281" y="303453"/>
            <a:ext cx="900000" cy="90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BAB2A7C-6D8E-6340-A420-69994E2F1CEA}"/>
              </a:ext>
            </a:extLst>
          </p:cNvPr>
          <p:cNvCxnSpPr/>
          <p:nvPr/>
        </p:nvCxnSpPr>
        <p:spPr>
          <a:xfrm>
            <a:off x="1613202" y="742448"/>
            <a:ext cx="360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BF18936F-B154-4B4A-BB14-CDD3233C469F}"/>
              </a:ext>
            </a:extLst>
          </p:cNvPr>
          <p:cNvSpPr/>
          <p:nvPr/>
        </p:nvSpPr>
        <p:spPr>
          <a:xfrm>
            <a:off x="433136" y="1720262"/>
            <a:ext cx="33367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Gilroy Light" pitchFamily="2" charset="0"/>
              </a:rPr>
              <a:t>Лекции от ученых и представителей </a:t>
            </a:r>
            <a:r>
              <a:rPr lang="ru-RU" sz="1600" dirty="0" err="1">
                <a:solidFill>
                  <a:schemeClr val="bg1"/>
                </a:solidFill>
                <a:latin typeface="Gilroy Light" pitchFamily="2" charset="0"/>
              </a:rPr>
              <a:t>высоктехнологичного</a:t>
            </a:r>
            <a:r>
              <a:rPr lang="ru-RU" sz="1600" dirty="0">
                <a:solidFill>
                  <a:schemeClr val="bg1"/>
                </a:solidFill>
                <a:latin typeface="Gilroy Light" pitchFamily="2" charset="0"/>
              </a:rPr>
              <a:t> бизнеса</a:t>
            </a: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56B4A538-97E9-0F45-BD09-415048E84991}"/>
              </a:ext>
            </a:extLst>
          </p:cNvPr>
          <p:cNvSpPr/>
          <p:nvPr/>
        </p:nvSpPr>
        <p:spPr>
          <a:xfrm>
            <a:off x="433626" y="4569528"/>
            <a:ext cx="2421867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Gilroy Light" pitchFamily="2" charset="0"/>
              </a:rPr>
              <a:t>формат - ВЕБИНАР</a:t>
            </a:r>
          </a:p>
        </p:txBody>
      </p:sp>
      <p:cxnSp>
        <p:nvCxnSpPr>
          <p:cNvPr id="61" name="Прямая соединительная линия 60">
            <a:extLst>
              <a:ext uri="{FF2B5EF4-FFF2-40B4-BE49-F238E27FC236}">
                <a16:creationId xmlns:a16="http://schemas.microsoft.com/office/drawing/2014/main" id="{D15594D3-0041-F94C-B879-7F9087D957E0}"/>
              </a:ext>
            </a:extLst>
          </p:cNvPr>
          <p:cNvCxnSpPr>
            <a:cxnSpLocks/>
          </p:cNvCxnSpPr>
          <p:nvPr/>
        </p:nvCxnSpPr>
        <p:spPr>
          <a:xfrm>
            <a:off x="2627840" y="3214951"/>
            <a:ext cx="1620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id="{77899B45-E7E6-A945-B413-0523DA05DB34}"/>
              </a:ext>
            </a:extLst>
          </p:cNvPr>
          <p:cNvCxnSpPr>
            <a:cxnSpLocks/>
          </p:cNvCxnSpPr>
          <p:nvPr/>
        </p:nvCxnSpPr>
        <p:spPr>
          <a:xfrm>
            <a:off x="2926999" y="4738960"/>
            <a:ext cx="1080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>
            <a:extLst>
              <a:ext uri="{FF2B5EF4-FFF2-40B4-BE49-F238E27FC236}">
                <a16:creationId xmlns:a16="http://schemas.microsoft.com/office/drawing/2014/main" id="{BE54420F-DD08-2345-A9BC-918F2AEDBCA2}"/>
              </a:ext>
            </a:extLst>
          </p:cNvPr>
          <p:cNvCxnSpPr>
            <a:cxnSpLocks/>
          </p:cNvCxnSpPr>
          <p:nvPr/>
        </p:nvCxnSpPr>
        <p:spPr>
          <a:xfrm>
            <a:off x="3367285" y="3971243"/>
            <a:ext cx="684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262344F8-6D5E-E34B-AF3C-5F110ADB2C15}"/>
              </a:ext>
            </a:extLst>
          </p:cNvPr>
          <p:cNvSpPr txBox="1"/>
          <p:nvPr/>
        </p:nvSpPr>
        <p:spPr>
          <a:xfrm>
            <a:off x="459666" y="2869144"/>
            <a:ext cx="12847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Gilroy ExtraBold" pitchFamily="2" charset="0"/>
              </a:rPr>
              <a:t>67</a:t>
            </a:r>
          </a:p>
        </p:txBody>
      </p:sp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id="{5C551791-A38B-7443-8926-0EB5E0006130}"/>
              </a:ext>
            </a:extLst>
          </p:cNvPr>
          <p:cNvSpPr/>
          <p:nvPr/>
        </p:nvSpPr>
        <p:spPr>
          <a:xfrm>
            <a:off x="1095507" y="3014044"/>
            <a:ext cx="1201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  <a:latin typeface="Gilroy Light" pitchFamily="2" charset="0"/>
              </a:rPr>
              <a:t>вебинаров</a:t>
            </a:r>
            <a:endParaRPr lang="ru-RU" dirty="0">
              <a:solidFill>
                <a:schemeClr val="bg1"/>
              </a:solidFill>
              <a:latin typeface="Gilroy Light" pitchFamily="2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31A2E10-5796-B248-AC31-DDD66807E2EA}"/>
              </a:ext>
            </a:extLst>
          </p:cNvPr>
          <p:cNvSpPr txBox="1"/>
          <p:nvPr/>
        </p:nvSpPr>
        <p:spPr>
          <a:xfrm>
            <a:off x="459666" y="3626302"/>
            <a:ext cx="12847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Gilroy ExtraBold" pitchFamily="2" charset="0"/>
              </a:rPr>
              <a:t>1</a:t>
            </a:r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id="{33D2EC1F-B195-1148-8A04-03FC16821F64}"/>
              </a:ext>
            </a:extLst>
          </p:cNvPr>
          <p:cNvSpPr/>
          <p:nvPr/>
        </p:nvSpPr>
        <p:spPr>
          <a:xfrm>
            <a:off x="817119" y="3787244"/>
            <a:ext cx="23182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Gilroy Light" pitchFamily="2" charset="0"/>
              </a:rPr>
              <a:t>час - длительность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8BDEBA8-C391-9D48-A3F3-0B42AC3C154D}"/>
              </a:ext>
            </a:extLst>
          </p:cNvPr>
          <p:cNvSpPr/>
          <p:nvPr/>
        </p:nvSpPr>
        <p:spPr>
          <a:xfrm>
            <a:off x="433626" y="5918282"/>
            <a:ext cx="2838963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Gilroy Light" pitchFamily="2" charset="0"/>
              </a:rPr>
              <a:t>просмотр записи  на </a:t>
            </a:r>
            <a:r>
              <a:rPr lang="en-US" dirty="0">
                <a:solidFill>
                  <a:schemeClr val="bg1"/>
                </a:solidFill>
                <a:latin typeface="Gilroy Light" pitchFamily="2" charset="0"/>
              </a:rPr>
              <a:t>YouTube</a:t>
            </a:r>
            <a:endParaRPr lang="ru-RU" dirty="0">
              <a:solidFill>
                <a:schemeClr val="bg1"/>
              </a:solidFill>
              <a:latin typeface="Gilroy Light" pitchFamily="2" charset="0"/>
            </a:endParaRP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FE6162F9-652B-1F4A-B92E-5C6E981939B1}"/>
              </a:ext>
            </a:extLst>
          </p:cNvPr>
          <p:cNvCxnSpPr>
            <a:cxnSpLocks/>
          </p:cNvCxnSpPr>
          <p:nvPr/>
        </p:nvCxnSpPr>
        <p:spPr>
          <a:xfrm>
            <a:off x="3247839" y="6248134"/>
            <a:ext cx="756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FDC697BF-D404-1A4F-B464-5FC723C0333C}"/>
              </a:ext>
            </a:extLst>
          </p:cNvPr>
          <p:cNvSpPr/>
          <p:nvPr/>
        </p:nvSpPr>
        <p:spPr>
          <a:xfrm>
            <a:off x="433626" y="5300846"/>
            <a:ext cx="3047511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Gilroy Light" pitchFamily="2" charset="0"/>
              </a:rPr>
              <a:t>вопросы в прямом эфире</a:t>
            </a: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383A6A3F-1A7E-1749-A298-7E287160CD23}"/>
              </a:ext>
            </a:extLst>
          </p:cNvPr>
          <p:cNvCxnSpPr>
            <a:cxnSpLocks/>
          </p:cNvCxnSpPr>
          <p:nvPr/>
        </p:nvCxnSpPr>
        <p:spPr>
          <a:xfrm>
            <a:off x="3504511" y="5502362"/>
            <a:ext cx="1008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92E66CA-F390-3B49-8CC6-BED1E413B1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083" y="2995230"/>
            <a:ext cx="6977009" cy="3592121"/>
          </a:xfrm>
          <a:prstGeom prst="rect">
            <a:avLst/>
          </a:prstGeom>
        </p:spPr>
      </p:pic>
      <p:pic>
        <p:nvPicPr>
          <p:cNvPr id="30" name="Picture 3" descr="C:\Users\Irina.Grunicheva\Nextcloud\Виртуальная школа\Стемфорд\Стемфорд иконки\000004.png">
            <a:extLst>
              <a:ext uri="{FF2B5EF4-FFF2-40B4-BE49-F238E27FC236}">
                <a16:creationId xmlns:a16="http://schemas.microsoft.com/office/drawing/2014/main" id="{8F96D5A0-929E-034A-9D68-A6CC7CFAE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81" y="386835"/>
            <a:ext cx="756000" cy="7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CE05D4B-FD7B-434C-9774-D19534330491}"/>
              </a:ext>
            </a:extLst>
          </p:cNvPr>
          <p:cNvSpPr txBox="1"/>
          <p:nvPr/>
        </p:nvSpPr>
        <p:spPr>
          <a:xfrm>
            <a:off x="144379" y="-32084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434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534D18D-798B-B243-8E6D-219F1EBA09D1}"/>
              </a:ext>
            </a:extLst>
          </p:cNvPr>
          <p:cNvSpPr/>
          <p:nvPr/>
        </p:nvSpPr>
        <p:spPr>
          <a:xfrm>
            <a:off x="-5470" y="-5156"/>
            <a:ext cx="3924000" cy="6858000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>
            <a:extLst>
              <a:ext uri="{FF2B5EF4-FFF2-40B4-BE49-F238E27FC236}">
                <a16:creationId xmlns:a16="http://schemas.microsoft.com/office/drawing/2014/main" id="{D15594D3-0041-F94C-B879-7F9087D957E0}"/>
              </a:ext>
            </a:extLst>
          </p:cNvPr>
          <p:cNvCxnSpPr>
            <a:cxnSpLocks/>
          </p:cNvCxnSpPr>
          <p:nvPr/>
        </p:nvCxnSpPr>
        <p:spPr>
          <a:xfrm>
            <a:off x="2313509" y="3214951"/>
            <a:ext cx="1656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id="{77899B45-E7E6-A945-B413-0523DA05DB34}"/>
              </a:ext>
            </a:extLst>
          </p:cNvPr>
          <p:cNvCxnSpPr>
            <a:cxnSpLocks/>
          </p:cNvCxnSpPr>
          <p:nvPr/>
        </p:nvCxnSpPr>
        <p:spPr>
          <a:xfrm>
            <a:off x="2469795" y="4738960"/>
            <a:ext cx="1512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>
            <a:extLst>
              <a:ext uri="{FF2B5EF4-FFF2-40B4-BE49-F238E27FC236}">
                <a16:creationId xmlns:a16="http://schemas.microsoft.com/office/drawing/2014/main" id="{BE54420F-DD08-2345-A9BC-918F2AEDBCA2}"/>
              </a:ext>
            </a:extLst>
          </p:cNvPr>
          <p:cNvCxnSpPr>
            <a:cxnSpLocks/>
          </p:cNvCxnSpPr>
          <p:nvPr/>
        </p:nvCxnSpPr>
        <p:spPr>
          <a:xfrm>
            <a:off x="3367285" y="3971243"/>
            <a:ext cx="684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FE6162F9-652B-1F4A-B92E-5C6E981939B1}"/>
              </a:ext>
            </a:extLst>
          </p:cNvPr>
          <p:cNvCxnSpPr>
            <a:cxnSpLocks/>
          </p:cNvCxnSpPr>
          <p:nvPr/>
        </p:nvCxnSpPr>
        <p:spPr>
          <a:xfrm>
            <a:off x="2576322" y="6233846"/>
            <a:ext cx="1404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383A6A3F-1A7E-1749-A298-7E287160CD23}"/>
              </a:ext>
            </a:extLst>
          </p:cNvPr>
          <p:cNvCxnSpPr>
            <a:cxnSpLocks/>
          </p:cNvCxnSpPr>
          <p:nvPr/>
        </p:nvCxnSpPr>
        <p:spPr>
          <a:xfrm>
            <a:off x="3304484" y="5502362"/>
            <a:ext cx="1008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Рисунок 11">
            <a:extLst>
              <a:ext uri="{FF2B5EF4-FFF2-40B4-BE49-F238E27FC236}">
                <a16:creationId xmlns:a16="http://schemas.microsoft.com/office/drawing/2014/main" id="{E7F1B2EC-A9F6-1443-9CDA-D990D5C424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78" t="7361" r="12656" b="10139"/>
          <a:stretch/>
        </p:blipFill>
        <p:spPr>
          <a:xfrm>
            <a:off x="3898593" y="3166279"/>
            <a:ext cx="6165486" cy="3744000"/>
          </a:xfrm>
          <a:prstGeom prst="rect">
            <a:avLst/>
          </a:prstGeom>
        </p:spPr>
      </p:pic>
      <p:pic>
        <p:nvPicPr>
          <p:cNvPr id="34" name="Рисунок 9">
            <a:extLst>
              <a:ext uri="{FF2B5EF4-FFF2-40B4-BE49-F238E27FC236}">
                <a16:creationId xmlns:a16="http://schemas.microsoft.com/office/drawing/2014/main" id="{EFC75661-DAFF-924F-A0D0-0A1069DF453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578" t="7361" r="12656" b="7222"/>
          <a:stretch/>
        </p:blipFill>
        <p:spPr>
          <a:xfrm>
            <a:off x="3918530" y="0"/>
            <a:ext cx="6140194" cy="3138986"/>
          </a:xfrm>
          <a:prstGeom prst="rect">
            <a:avLst/>
          </a:prstGeom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D520A7A-F96D-9B46-8DA0-FC0811A47D36}"/>
              </a:ext>
            </a:extLst>
          </p:cNvPr>
          <p:cNvSpPr/>
          <p:nvPr/>
        </p:nvSpPr>
        <p:spPr>
          <a:xfrm>
            <a:off x="2576322" y="511615"/>
            <a:ext cx="36537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Gilroy Light" pitchFamily="2" charset="0"/>
              </a:rPr>
              <a:t>ОНЛАЙН</a:t>
            </a:r>
            <a:r>
              <a:rPr lang="ru-RU" sz="2400" b="1" dirty="0">
                <a:solidFill>
                  <a:srgbClr val="2F5597"/>
                </a:solidFill>
                <a:latin typeface="Gilroy Light" pitchFamily="2" charset="0"/>
              </a:rPr>
              <a:t> КУРСЫ</a:t>
            </a:r>
            <a:endParaRPr lang="en-US" sz="2400" b="1" dirty="0">
              <a:solidFill>
                <a:srgbClr val="2F5597"/>
              </a:solidFill>
              <a:latin typeface="Gilroy Light" pitchFamily="2" charset="0"/>
            </a:endParaRP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A2234489-D9B8-A546-B834-5B7B38F7B3C4}"/>
              </a:ext>
            </a:extLst>
          </p:cNvPr>
          <p:cNvSpPr>
            <a:spLocks noChangeAspect="1"/>
          </p:cNvSpPr>
          <p:nvPr/>
        </p:nvSpPr>
        <p:spPr>
          <a:xfrm>
            <a:off x="515281" y="303453"/>
            <a:ext cx="900000" cy="90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BAB2A7C-6D8E-6340-A420-69994E2F1CEA}"/>
              </a:ext>
            </a:extLst>
          </p:cNvPr>
          <p:cNvCxnSpPr/>
          <p:nvPr/>
        </p:nvCxnSpPr>
        <p:spPr>
          <a:xfrm>
            <a:off x="1756079" y="742448"/>
            <a:ext cx="360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BF18936F-B154-4B4A-BB14-CDD3233C469F}"/>
              </a:ext>
            </a:extLst>
          </p:cNvPr>
          <p:cNvSpPr/>
          <p:nvPr/>
        </p:nvSpPr>
        <p:spPr>
          <a:xfrm>
            <a:off x="433136" y="1520233"/>
            <a:ext cx="33367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Gilroy Light" pitchFamily="2" charset="0"/>
              </a:rPr>
              <a:t>Электронные ­курсы, знакомящие с </a:t>
            </a:r>
            <a:r>
              <a:rPr lang="ru-RU" dirty="0" err="1">
                <a:solidFill>
                  <a:schemeClr val="bg1"/>
                </a:solidFill>
                <a:latin typeface="Gilroy Light" pitchFamily="2" charset="0"/>
              </a:rPr>
              <a:t>нанотехнологиями</a:t>
            </a:r>
            <a:r>
              <a:rPr lang="ru-RU" dirty="0">
                <a:solidFill>
                  <a:schemeClr val="bg1"/>
                </a:solidFill>
                <a:latin typeface="Gilroy Light" pitchFamily="2" charset="0"/>
              </a:rPr>
              <a:t> и их применением на практике</a:t>
            </a:r>
            <a:endParaRPr lang="ru-RU" sz="1600" dirty="0">
              <a:solidFill>
                <a:schemeClr val="bg1"/>
              </a:solidFill>
              <a:latin typeface="Gilroy Light" pitchFamily="2" charset="0"/>
            </a:endParaRP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56B4A538-97E9-0F45-BD09-415048E84991}"/>
              </a:ext>
            </a:extLst>
          </p:cNvPr>
          <p:cNvSpPr/>
          <p:nvPr/>
        </p:nvSpPr>
        <p:spPr>
          <a:xfrm>
            <a:off x="433626" y="4540952"/>
            <a:ext cx="2421867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Gilroy Light" pitchFamily="2" charset="0"/>
              </a:rPr>
              <a:t>герой и сюжет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62344F8-6D5E-E34B-AF3C-5F110ADB2C15}"/>
              </a:ext>
            </a:extLst>
          </p:cNvPr>
          <p:cNvSpPr txBox="1"/>
          <p:nvPr/>
        </p:nvSpPr>
        <p:spPr>
          <a:xfrm>
            <a:off x="459666" y="2869144"/>
            <a:ext cx="12847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Gilroy ExtraBold" pitchFamily="2" charset="0"/>
              </a:rPr>
              <a:t>104</a:t>
            </a:r>
            <a:endParaRPr lang="ru-RU" sz="3200" b="1" dirty="0">
              <a:solidFill>
                <a:schemeClr val="bg1"/>
              </a:solidFill>
              <a:latin typeface="Gilroy ExtraBold" pitchFamily="2" charset="0"/>
            </a:endParaRPr>
          </a:p>
        </p:txBody>
      </p:sp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id="{5C551791-A38B-7443-8926-0EB5E0006130}"/>
              </a:ext>
            </a:extLst>
          </p:cNvPr>
          <p:cNvSpPr/>
          <p:nvPr/>
        </p:nvSpPr>
        <p:spPr>
          <a:xfrm>
            <a:off x="1310397" y="3016829"/>
            <a:ext cx="768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Gilroy Light" pitchFamily="2" charset="0"/>
              </a:rPr>
              <a:t>курса</a:t>
            </a:r>
            <a:endParaRPr lang="ru-RU" dirty="0">
              <a:solidFill>
                <a:schemeClr val="bg1"/>
              </a:solidFill>
              <a:latin typeface="Gilroy Light" pitchFamily="2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31A2E10-5796-B248-AC31-DDD66807E2EA}"/>
              </a:ext>
            </a:extLst>
          </p:cNvPr>
          <p:cNvSpPr txBox="1"/>
          <p:nvPr/>
        </p:nvSpPr>
        <p:spPr>
          <a:xfrm>
            <a:off x="459666" y="3626302"/>
            <a:ext cx="12847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Gilroy ExtraBold" pitchFamily="2" charset="0"/>
              </a:rPr>
              <a:t>45</a:t>
            </a:r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id="{33D2EC1F-B195-1148-8A04-03FC16821F64}"/>
              </a:ext>
            </a:extLst>
          </p:cNvPr>
          <p:cNvSpPr/>
          <p:nvPr/>
        </p:nvSpPr>
        <p:spPr>
          <a:xfrm>
            <a:off x="1102875" y="3787244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Gilroy Light" pitchFamily="2" charset="0"/>
              </a:rPr>
              <a:t>мин. на изучение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8BDEBA8-C391-9D48-A3F3-0B42AC3C154D}"/>
              </a:ext>
            </a:extLst>
          </p:cNvPr>
          <p:cNvSpPr/>
          <p:nvPr/>
        </p:nvSpPr>
        <p:spPr>
          <a:xfrm>
            <a:off x="433626" y="5903994"/>
            <a:ext cx="2852499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Gilroy Light" pitchFamily="2" charset="0"/>
              </a:rPr>
              <a:t>итоговый тест и сертификат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FDC697BF-D404-1A4F-B464-5FC723C0333C}"/>
              </a:ext>
            </a:extLst>
          </p:cNvPr>
          <p:cNvSpPr/>
          <p:nvPr/>
        </p:nvSpPr>
        <p:spPr>
          <a:xfrm>
            <a:off x="433626" y="5300846"/>
            <a:ext cx="3047511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Gilroy Light" pitchFamily="2" charset="0"/>
              </a:rPr>
              <a:t>интерактивный режим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E05D4B-FD7B-434C-9774-D19534330491}"/>
              </a:ext>
            </a:extLst>
          </p:cNvPr>
          <p:cNvSpPr txBox="1"/>
          <p:nvPr/>
        </p:nvSpPr>
        <p:spPr>
          <a:xfrm>
            <a:off x="144379" y="-32084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9889B5B8-EDCC-0047-B95D-11F2E94A01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63" r="1217" b="4073"/>
          <a:stretch/>
        </p:blipFill>
        <p:spPr>
          <a:xfrm>
            <a:off x="10104248" y="1416091"/>
            <a:ext cx="2369805" cy="1271247"/>
          </a:xfrm>
          <a:prstGeom prst="rect">
            <a:avLst/>
          </a:prstGeom>
          <a:noFill/>
        </p:spPr>
      </p:pic>
      <p:pic>
        <p:nvPicPr>
          <p:cNvPr id="36" name="Рисунок 13">
            <a:extLst>
              <a:ext uri="{FF2B5EF4-FFF2-40B4-BE49-F238E27FC236}">
                <a16:creationId xmlns:a16="http://schemas.microsoft.com/office/drawing/2014/main" id="{90F063D3-276E-494F-A32E-BCB3D17C678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6930" t="1666" r="12030" b="3472"/>
          <a:stretch/>
        </p:blipFill>
        <p:spPr>
          <a:xfrm>
            <a:off x="10112990" y="2729551"/>
            <a:ext cx="2229133" cy="1331989"/>
          </a:xfrm>
          <a:prstGeom prst="rect">
            <a:avLst/>
          </a:prstGeom>
        </p:spPr>
      </p:pic>
      <p:pic>
        <p:nvPicPr>
          <p:cNvPr id="37" name="Picture 2">
            <a:extLst>
              <a:ext uri="{FF2B5EF4-FFF2-40B4-BE49-F238E27FC236}">
                <a16:creationId xmlns:a16="http://schemas.microsoft.com/office/drawing/2014/main" id="{A846B743-E237-D840-90E3-32A3105F8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415" y="0"/>
            <a:ext cx="2361991" cy="137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BDB07319-F9FE-B547-BCB0-902583827E4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4306" t="20471" r="24653" b="15270"/>
          <a:stretch/>
        </p:blipFill>
        <p:spPr>
          <a:xfrm>
            <a:off x="10111066" y="5429775"/>
            <a:ext cx="2088000" cy="1318136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B7553B04-4471-7248-9FC5-46D43EE8FE5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9361" t="24544" r="25886" b="12492"/>
          <a:stretch/>
        </p:blipFill>
        <p:spPr>
          <a:xfrm>
            <a:off x="10116458" y="4083103"/>
            <a:ext cx="2052000" cy="1291870"/>
          </a:xfrm>
          <a:prstGeom prst="rect">
            <a:avLst/>
          </a:prstGeom>
        </p:spPr>
      </p:pic>
      <p:pic>
        <p:nvPicPr>
          <p:cNvPr id="40" name="Picture 4" descr="C:\Users\Irina.Grunicheva\Nextcloud\Виртуальная школа\Стемфорд\Стемфорд иконки\000001.png">
            <a:extLst>
              <a:ext uri="{FF2B5EF4-FFF2-40B4-BE49-F238E27FC236}">
                <a16:creationId xmlns:a16="http://schemas.microsoft.com/office/drawing/2014/main" id="{533F88F0-26F1-394D-BACD-118DF7DDCF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81" y="380794"/>
            <a:ext cx="756000" cy="7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004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Irina.Grunicheva\Nextcloud\Виртуальная школа\Стемфорд\Картинки для сайта\ДЭ\ДЭ 400х400.jpg">
            <a:extLst>
              <a:ext uri="{FF2B5EF4-FFF2-40B4-BE49-F238E27FC236}">
                <a16:creationId xmlns:a16="http://schemas.microsoft.com/office/drawing/2014/main" id="{98AB0A99-32C9-FE4E-AF0B-BFB4FEEFAF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004" y="458912"/>
            <a:ext cx="2311385" cy="2308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534D18D-798B-B243-8E6D-219F1EBA09D1}"/>
              </a:ext>
            </a:extLst>
          </p:cNvPr>
          <p:cNvSpPr/>
          <p:nvPr/>
        </p:nvSpPr>
        <p:spPr>
          <a:xfrm>
            <a:off x="10999" y="0"/>
            <a:ext cx="3924000" cy="6858000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entury Gothic" panose="020B0502020202020204" pitchFamily="34" charset="0"/>
            </a:endParaRPr>
          </a:p>
        </p:txBody>
      </p:sp>
      <p:cxnSp>
        <p:nvCxnSpPr>
          <p:cNvPr id="61" name="Прямая соединительная линия 60">
            <a:extLst>
              <a:ext uri="{FF2B5EF4-FFF2-40B4-BE49-F238E27FC236}">
                <a16:creationId xmlns:a16="http://schemas.microsoft.com/office/drawing/2014/main" id="{D15594D3-0041-F94C-B879-7F9087D957E0}"/>
              </a:ext>
            </a:extLst>
          </p:cNvPr>
          <p:cNvCxnSpPr>
            <a:cxnSpLocks/>
          </p:cNvCxnSpPr>
          <p:nvPr/>
        </p:nvCxnSpPr>
        <p:spPr>
          <a:xfrm>
            <a:off x="2840117" y="3214951"/>
            <a:ext cx="1404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id="{77899B45-E7E6-A945-B413-0523DA05DB34}"/>
              </a:ext>
            </a:extLst>
          </p:cNvPr>
          <p:cNvCxnSpPr>
            <a:cxnSpLocks/>
          </p:cNvCxnSpPr>
          <p:nvPr/>
        </p:nvCxnSpPr>
        <p:spPr>
          <a:xfrm>
            <a:off x="2926999" y="4738960"/>
            <a:ext cx="1008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>
            <a:extLst>
              <a:ext uri="{FF2B5EF4-FFF2-40B4-BE49-F238E27FC236}">
                <a16:creationId xmlns:a16="http://schemas.microsoft.com/office/drawing/2014/main" id="{BE54420F-DD08-2345-A9BC-918F2AEDBCA2}"/>
              </a:ext>
            </a:extLst>
          </p:cNvPr>
          <p:cNvCxnSpPr>
            <a:cxnSpLocks/>
          </p:cNvCxnSpPr>
          <p:nvPr/>
        </p:nvCxnSpPr>
        <p:spPr>
          <a:xfrm>
            <a:off x="3367285" y="3971243"/>
            <a:ext cx="684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FE6162F9-652B-1F4A-B92E-5C6E981939B1}"/>
              </a:ext>
            </a:extLst>
          </p:cNvPr>
          <p:cNvCxnSpPr>
            <a:cxnSpLocks/>
          </p:cNvCxnSpPr>
          <p:nvPr/>
        </p:nvCxnSpPr>
        <p:spPr>
          <a:xfrm>
            <a:off x="2823290" y="6182818"/>
            <a:ext cx="1332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383A6A3F-1A7E-1749-A298-7E287160CD23}"/>
              </a:ext>
            </a:extLst>
          </p:cNvPr>
          <p:cNvCxnSpPr>
            <a:cxnSpLocks/>
          </p:cNvCxnSpPr>
          <p:nvPr/>
        </p:nvCxnSpPr>
        <p:spPr>
          <a:xfrm>
            <a:off x="3700459" y="5584007"/>
            <a:ext cx="576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D520A7A-F96D-9B46-8DA0-FC0811A47D36}"/>
              </a:ext>
            </a:extLst>
          </p:cNvPr>
          <p:cNvSpPr/>
          <p:nvPr/>
        </p:nvSpPr>
        <p:spPr>
          <a:xfrm>
            <a:off x="1983047" y="301973"/>
            <a:ext cx="70706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Gilroy Light" pitchFamily="2" charset="0"/>
              </a:rPr>
              <a:t>ДИСТАНЦИО</a:t>
            </a:r>
            <a:r>
              <a:rPr lang="ru-RU" sz="2400" b="1" dirty="0">
                <a:solidFill>
                  <a:srgbClr val="2F5597"/>
                </a:solidFill>
                <a:latin typeface="Gilroy Light" pitchFamily="2" charset="0"/>
              </a:rPr>
              <a:t>ННЫЕ ЭКСПЕРИМЕНТЫ</a:t>
            </a:r>
            <a:endParaRPr lang="en-US" sz="2400" b="1" dirty="0">
              <a:solidFill>
                <a:srgbClr val="2F5597"/>
              </a:solidFill>
              <a:latin typeface="Gilroy Light" pitchFamily="2" charset="0"/>
            </a:endParaRP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A2234489-D9B8-A546-B834-5B7B38F7B3C4}"/>
              </a:ext>
            </a:extLst>
          </p:cNvPr>
          <p:cNvSpPr>
            <a:spLocks noChangeAspect="1"/>
          </p:cNvSpPr>
          <p:nvPr/>
        </p:nvSpPr>
        <p:spPr>
          <a:xfrm>
            <a:off x="515281" y="303453"/>
            <a:ext cx="900000" cy="90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BAB2A7C-6D8E-6340-A420-69994E2F1CEA}"/>
              </a:ext>
            </a:extLst>
          </p:cNvPr>
          <p:cNvCxnSpPr/>
          <p:nvPr/>
        </p:nvCxnSpPr>
        <p:spPr>
          <a:xfrm>
            <a:off x="1491306" y="753453"/>
            <a:ext cx="360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BF18936F-B154-4B4A-BB14-CDD3233C469F}"/>
              </a:ext>
            </a:extLst>
          </p:cNvPr>
          <p:cNvSpPr/>
          <p:nvPr/>
        </p:nvSpPr>
        <p:spPr>
          <a:xfrm>
            <a:off x="433136" y="1648822"/>
            <a:ext cx="33530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Наблюдение за экспериментом, проводимом специалистом в реальном времени на реальном оборудовании</a:t>
            </a: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56B4A538-97E9-0F45-BD09-415048E84991}"/>
              </a:ext>
            </a:extLst>
          </p:cNvPr>
          <p:cNvSpPr/>
          <p:nvPr/>
        </p:nvSpPr>
        <p:spPr>
          <a:xfrm>
            <a:off x="433626" y="4569528"/>
            <a:ext cx="2421867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формат - ВЕБИНАР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62344F8-6D5E-E34B-AF3C-5F110ADB2C15}"/>
              </a:ext>
            </a:extLst>
          </p:cNvPr>
          <p:cNvSpPr txBox="1"/>
          <p:nvPr/>
        </p:nvSpPr>
        <p:spPr>
          <a:xfrm>
            <a:off x="459666" y="2869144"/>
            <a:ext cx="1284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9</a:t>
            </a:r>
          </a:p>
        </p:txBody>
      </p:sp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id="{5C551791-A38B-7443-8926-0EB5E0006130}"/>
              </a:ext>
            </a:extLst>
          </p:cNvPr>
          <p:cNvSpPr/>
          <p:nvPr/>
        </p:nvSpPr>
        <p:spPr>
          <a:xfrm>
            <a:off x="883230" y="3014044"/>
            <a:ext cx="18213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экспериментов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31A2E10-5796-B248-AC31-DDD66807E2EA}"/>
              </a:ext>
            </a:extLst>
          </p:cNvPr>
          <p:cNvSpPr txBox="1"/>
          <p:nvPr/>
        </p:nvSpPr>
        <p:spPr>
          <a:xfrm>
            <a:off x="459666" y="3626302"/>
            <a:ext cx="1284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id="{33D2EC1F-B195-1148-8A04-03FC16821F64}"/>
              </a:ext>
            </a:extLst>
          </p:cNvPr>
          <p:cNvSpPr/>
          <p:nvPr/>
        </p:nvSpPr>
        <p:spPr>
          <a:xfrm>
            <a:off x="768132" y="3787244"/>
            <a:ext cx="20842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час - длительность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8BDEBA8-C391-9D48-A3F3-0B42AC3C154D}"/>
              </a:ext>
            </a:extLst>
          </p:cNvPr>
          <p:cNvSpPr/>
          <p:nvPr/>
        </p:nvSpPr>
        <p:spPr>
          <a:xfrm>
            <a:off x="433626" y="5967269"/>
            <a:ext cx="2838963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тест на проверку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FDC697BF-D404-1A4F-B464-5FC723C0333C}"/>
              </a:ext>
            </a:extLst>
          </p:cNvPr>
          <p:cNvSpPr/>
          <p:nvPr/>
        </p:nvSpPr>
        <p:spPr>
          <a:xfrm>
            <a:off x="433626" y="5300846"/>
            <a:ext cx="3305617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теоретические материалы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E05D4B-FD7B-434C-9774-D19534330491}"/>
              </a:ext>
            </a:extLst>
          </p:cNvPr>
          <p:cNvSpPr txBox="1"/>
          <p:nvPr/>
        </p:nvSpPr>
        <p:spPr>
          <a:xfrm>
            <a:off x="144379" y="-32084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7" name="Picture 6" descr="C:\Users\Irina.Grunicheva\Nextcloud\Виртуальная школа\Стемфорд\Стемфорд иконки\000007.png">
            <a:extLst>
              <a:ext uri="{FF2B5EF4-FFF2-40B4-BE49-F238E27FC236}">
                <a16:creationId xmlns:a16="http://schemas.microsoft.com/office/drawing/2014/main" id="{707BEA6B-1B57-DB4B-ACC7-7B4B80C04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89" y="367169"/>
            <a:ext cx="756000" cy="7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Ð ÐµÐ´Ð°ÐºÑÐ¸ÑÐ¾Ð²Ð°ÑÑ Ð´Ð¾ÐºÑÐ¼ÐµÐ½Ñ ÐÐµÑÐ¿Ð»Ð°ÑÐ½ÑÐµ ÐÐºÐ¾Ð½ÐºÐ¸">
            <a:extLst>
              <a:ext uri="{FF2B5EF4-FFF2-40B4-BE49-F238E27FC236}">
                <a16:creationId xmlns:a16="http://schemas.microsoft.com/office/drawing/2014/main" id="{C0925CE5-4E57-4247-83B5-C6D08A7F9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537" y="5589456"/>
            <a:ext cx="720000" cy="572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Ð¾ÑÐºÑÑÑÐ°Ñ ÐºÐ½Ð¸Ð³Ð° ÐÐµÑÐ¿Ð»Ð°ÑÐ½ÑÐµ ÐÐºÐ¾Ð½ÐºÐ¸">
            <a:extLst>
              <a:ext uri="{FF2B5EF4-FFF2-40B4-BE49-F238E27FC236}">
                <a16:creationId xmlns:a16="http://schemas.microsoft.com/office/drawing/2014/main" id="{855C1C4C-37B5-0846-A25B-6DA9DFF89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431" y="5624761"/>
            <a:ext cx="720000" cy="572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Ð­ÐºÑÐ°Ð½ ÐºÐ¾Ð¼Ð¿ÑÑÑÐµÑÐ° ÐÐµÑÐ¿Ð»Ð°ÑÐ½ÑÐµ ÐÐºÐ¾Ð½ÐºÐ¸">
            <a:extLst>
              <a:ext uri="{FF2B5EF4-FFF2-40B4-BE49-F238E27FC236}">
                <a16:creationId xmlns:a16="http://schemas.microsoft.com/office/drawing/2014/main" id="{3DC07986-0AD8-1B4D-B51F-AB10D6B1F5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465" y="5604350"/>
            <a:ext cx="720000" cy="572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2F6764F2-2A57-6A44-8583-719552C20DD3}"/>
              </a:ext>
            </a:extLst>
          </p:cNvPr>
          <p:cNvSpPr txBox="1"/>
          <p:nvPr/>
        </p:nvSpPr>
        <p:spPr>
          <a:xfrm>
            <a:off x="6173639" y="5689084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Gilroy Light" pitchFamily="2" charset="0"/>
              </a:rPr>
              <a:t>+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F3B6B3D-F3CD-D74F-B071-036A30B9030B}"/>
              </a:ext>
            </a:extLst>
          </p:cNvPr>
          <p:cNvSpPr txBox="1"/>
          <p:nvPr/>
        </p:nvSpPr>
        <p:spPr>
          <a:xfrm flipV="1">
            <a:off x="7876674" y="5688108"/>
            <a:ext cx="3654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Gilroy Light" pitchFamily="2" charset="0"/>
              </a:rPr>
              <a:t>+</a:t>
            </a: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C9EA2471-BDB2-9040-B6A3-5A549457571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4306" t="20471" r="24653" b="15270"/>
          <a:stretch/>
        </p:blipFill>
        <p:spPr>
          <a:xfrm>
            <a:off x="10427368" y="5597239"/>
            <a:ext cx="1140519" cy="720000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14B7C5B0-2334-084C-A252-754E18BD45AB}"/>
              </a:ext>
            </a:extLst>
          </p:cNvPr>
          <p:cNvSpPr txBox="1"/>
          <p:nvPr/>
        </p:nvSpPr>
        <p:spPr>
          <a:xfrm>
            <a:off x="9682629" y="5695763"/>
            <a:ext cx="322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Gilroy Light" pitchFamily="2" charset="0"/>
              </a:rPr>
              <a:t>=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97A8695-3AE0-1A4B-921F-9D78DF25AE8E}"/>
              </a:ext>
            </a:extLst>
          </p:cNvPr>
          <p:cNvSpPr txBox="1"/>
          <p:nvPr/>
        </p:nvSpPr>
        <p:spPr>
          <a:xfrm>
            <a:off x="4670032" y="6267114"/>
            <a:ext cx="1682640" cy="311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  <a:buClr>
                <a:srgbClr val="2281D0"/>
              </a:buClr>
            </a:pPr>
            <a:r>
              <a:rPr lang="ru-RU" sz="1400" dirty="0">
                <a:solidFill>
                  <a:srgbClr val="2F5597"/>
                </a:solidFill>
                <a:latin typeface="Gilroy Light"/>
                <a:cs typeface="Gilroy Light"/>
              </a:rPr>
              <a:t>Изучи теорию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7C49E69-1CF8-6C44-ACDE-8414D73EB65D}"/>
              </a:ext>
            </a:extLst>
          </p:cNvPr>
          <p:cNvSpPr txBox="1"/>
          <p:nvPr/>
        </p:nvSpPr>
        <p:spPr>
          <a:xfrm>
            <a:off x="8080502" y="6267114"/>
            <a:ext cx="1682640" cy="311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  <a:buClr>
                <a:srgbClr val="2281D0"/>
              </a:buClr>
            </a:pPr>
            <a:r>
              <a:rPr lang="ru-RU" sz="1400" dirty="0">
                <a:solidFill>
                  <a:srgbClr val="2F5597"/>
                </a:solidFill>
                <a:latin typeface="Gilroy Light"/>
                <a:cs typeface="Gilroy Light"/>
              </a:rPr>
              <a:t>Пройди тест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B083098-5BFF-9540-839D-BE8CD5D63538}"/>
              </a:ext>
            </a:extLst>
          </p:cNvPr>
          <p:cNvSpPr txBox="1"/>
          <p:nvPr/>
        </p:nvSpPr>
        <p:spPr>
          <a:xfrm>
            <a:off x="6368639" y="6201798"/>
            <a:ext cx="168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  <a:buClr>
                <a:srgbClr val="2281D0"/>
              </a:buClr>
            </a:pPr>
            <a:r>
              <a:rPr lang="ru-RU" sz="1400" dirty="0">
                <a:solidFill>
                  <a:srgbClr val="2F5597"/>
                </a:solidFill>
                <a:latin typeface="Gilroy Light"/>
                <a:cs typeface="Gilroy Light"/>
              </a:rPr>
              <a:t>Посмотри эксперимент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F61824A-73DF-6049-84AD-2CEB569F410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740" y="585250"/>
            <a:ext cx="2304000" cy="2304000"/>
          </a:xfrm>
          <a:prstGeom prst="rect">
            <a:avLst/>
          </a:prstGeom>
        </p:spPr>
      </p:pic>
      <p:pic>
        <p:nvPicPr>
          <p:cNvPr id="47" name="Picture 3" descr="C:\Users\Irina.Grunicheva\Nextcloud\Виртуальная школа\Стемфорд\Картинки для сайта\ДЭ\Bacteria small.jpg">
            <a:extLst>
              <a:ext uri="{FF2B5EF4-FFF2-40B4-BE49-F238E27FC236}">
                <a16:creationId xmlns:a16="http://schemas.microsoft.com/office/drawing/2014/main" id="{849643BF-1D4C-AB4D-8173-9B9CA04E8F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871" y="2879444"/>
            <a:ext cx="2304000" cy="23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F1CFD871-F052-6C41-93E1-0C8069F77D6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2550" y="2871539"/>
            <a:ext cx="2304000" cy="23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05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534D18D-798B-B243-8E6D-219F1EBA09D1}"/>
              </a:ext>
            </a:extLst>
          </p:cNvPr>
          <p:cNvSpPr/>
          <p:nvPr/>
        </p:nvSpPr>
        <p:spPr>
          <a:xfrm>
            <a:off x="-20003" y="0"/>
            <a:ext cx="3924000" cy="6858000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D520A7A-F96D-9B46-8DA0-FC0811A47D36}"/>
              </a:ext>
            </a:extLst>
          </p:cNvPr>
          <p:cNvSpPr/>
          <p:nvPr/>
        </p:nvSpPr>
        <p:spPr>
          <a:xfrm>
            <a:off x="2238736" y="513697"/>
            <a:ext cx="70706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СЕТЕВЫЕ Д</a:t>
            </a:r>
            <a:r>
              <a:rPr lang="ru-RU" sz="24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ИСТАНЦИОННЫЕ ПРОЕКТЫ</a:t>
            </a:r>
            <a:endParaRPr lang="en-US" sz="2400" b="1" dirty="0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A2234489-D9B8-A546-B834-5B7B38F7B3C4}"/>
              </a:ext>
            </a:extLst>
          </p:cNvPr>
          <p:cNvSpPr>
            <a:spLocks noChangeAspect="1"/>
          </p:cNvSpPr>
          <p:nvPr/>
        </p:nvSpPr>
        <p:spPr>
          <a:xfrm>
            <a:off x="515281" y="303453"/>
            <a:ext cx="900000" cy="90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BAB2A7C-6D8E-6340-A420-69994E2F1CEA}"/>
              </a:ext>
            </a:extLst>
          </p:cNvPr>
          <p:cNvCxnSpPr/>
          <p:nvPr/>
        </p:nvCxnSpPr>
        <p:spPr>
          <a:xfrm>
            <a:off x="1613202" y="742448"/>
            <a:ext cx="360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BF18936F-B154-4B4A-BB14-CDD3233C469F}"/>
              </a:ext>
            </a:extLst>
          </p:cNvPr>
          <p:cNvSpPr/>
          <p:nvPr/>
        </p:nvSpPr>
        <p:spPr>
          <a:xfrm>
            <a:off x="433136" y="1720262"/>
            <a:ext cx="33367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Исследование или создание продукта, проводимое командами учащихся </a:t>
            </a: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56B4A538-97E9-0F45-BD09-415048E84991}"/>
              </a:ext>
            </a:extLst>
          </p:cNvPr>
          <p:cNvSpPr/>
          <p:nvPr/>
        </p:nvSpPr>
        <p:spPr>
          <a:xfrm>
            <a:off x="433626" y="4569528"/>
            <a:ext cx="2421867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смешанный формат</a:t>
            </a:r>
          </a:p>
        </p:txBody>
      </p:sp>
      <p:cxnSp>
        <p:nvCxnSpPr>
          <p:cNvPr id="61" name="Прямая соединительная линия 60">
            <a:extLst>
              <a:ext uri="{FF2B5EF4-FFF2-40B4-BE49-F238E27FC236}">
                <a16:creationId xmlns:a16="http://schemas.microsoft.com/office/drawing/2014/main" id="{D15594D3-0041-F94C-B879-7F9087D957E0}"/>
              </a:ext>
            </a:extLst>
          </p:cNvPr>
          <p:cNvCxnSpPr>
            <a:cxnSpLocks/>
          </p:cNvCxnSpPr>
          <p:nvPr/>
        </p:nvCxnSpPr>
        <p:spPr>
          <a:xfrm>
            <a:off x="2575085" y="3214951"/>
            <a:ext cx="1620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id="{77899B45-E7E6-A945-B413-0523DA05DB34}"/>
              </a:ext>
            </a:extLst>
          </p:cNvPr>
          <p:cNvCxnSpPr>
            <a:cxnSpLocks/>
          </p:cNvCxnSpPr>
          <p:nvPr/>
        </p:nvCxnSpPr>
        <p:spPr>
          <a:xfrm>
            <a:off x="2962169" y="4738960"/>
            <a:ext cx="1008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>
            <a:extLst>
              <a:ext uri="{FF2B5EF4-FFF2-40B4-BE49-F238E27FC236}">
                <a16:creationId xmlns:a16="http://schemas.microsoft.com/office/drawing/2014/main" id="{BE54420F-DD08-2345-A9BC-918F2AEDBCA2}"/>
              </a:ext>
            </a:extLst>
          </p:cNvPr>
          <p:cNvCxnSpPr>
            <a:cxnSpLocks/>
          </p:cNvCxnSpPr>
          <p:nvPr/>
        </p:nvCxnSpPr>
        <p:spPr>
          <a:xfrm>
            <a:off x="3666225" y="3971243"/>
            <a:ext cx="432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262344F8-6D5E-E34B-AF3C-5F110ADB2C15}"/>
              </a:ext>
            </a:extLst>
          </p:cNvPr>
          <p:cNvSpPr txBox="1"/>
          <p:nvPr/>
        </p:nvSpPr>
        <p:spPr>
          <a:xfrm>
            <a:off x="459666" y="2869144"/>
            <a:ext cx="1284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21</a:t>
            </a:r>
          </a:p>
        </p:txBody>
      </p:sp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id="{5C551791-A38B-7443-8926-0EB5E0006130}"/>
              </a:ext>
            </a:extLst>
          </p:cNvPr>
          <p:cNvSpPr/>
          <p:nvPr/>
        </p:nvSpPr>
        <p:spPr>
          <a:xfrm>
            <a:off x="1095507" y="3014044"/>
            <a:ext cx="8963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проект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31A2E10-5796-B248-AC31-DDD66807E2EA}"/>
              </a:ext>
            </a:extLst>
          </p:cNvPr>
          <p:cNvSpPr txBox="1"/>
          <p:nvPr/>
        </p:nvSpPr>
        <p:spPr>
          <a:xfrm>
            <a:off x="459666" y="3626302"/>
            <a:ext cx="1284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id="{33D2EC1F-B195-1148-8A04-03FC16821F64}"/>
              </a:ext>
            </a:extLst>
          </p:cNvPr>
          <p:cNvSpPr/>
          <p:nvPr/>
        </p:nvSpPr>
        <p:spPr>
          <a:xfrm>
            <a:off x="817119" y="3787244"/>
            <a:ext cx="27174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недели - длительность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8BDEBA8-C391-9D48-A3F3-0B42AC3C154D}"/>
              </a:ext>
            </a:extLst>
          </p:cNvPr>
          <p:cNvSpPr/>
          <p:nvPr/>
        </p:nvSpPr>
        <p:spPr>
          <a:xfrm>
            <a:off x="433626" y="5918282"/>
            <a:ext cx="2838963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исследование и создание продукта</a:t>
            </a: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FE6162F9-652B-1F4A-B92E-5C6E981939B1}"/>
              </a:ext>
            </a:extLst>
          </p:cNvPr>
          <p:cNvCxnSpPr>
            <a:cxnSpLocks/>
          </p:cNvCxnSpPr>
          <p:nvPr/>
        </p:nvCxnSpPr>
        <p:spPr>
          <a:xfrm>
            <a:off x="3054404" y="6265719"/>
            <a:ext cx="972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FDC697BF-D404-1A4F-B464-5FC723C0333C}"/>
              </a:ext>
            </a:extLst>
          </p:cNvPr>
          <p:cNvSpPr/>
          <p:nvPr/>
        </p:nvSpPr>
        <p:spPr>
          <a:xfrm>
            <a:off x="433626" y="5300846"/>
            <a:ext cx="3047511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школьная команда</a:t>
            </a: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383A6A3F-1A7E-1749-A298-7E287160CD23}"/>
              </a:ext>
            </a:extLst>
          </p:cNvPr>
          <p:cNvCxnSpPr>
            <a:cxnSpLocks/>
          </p:cNvCxnSpPr>
          <p:nvPr/>
        </p:nvCxnSpPr>
        <p:spPr>
          <a:xfrm>
            <a:off x="2941797" y="5502362"/>
            <a:ext cx="1008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CE05D4B-FD7B-434C-9774-D19534330491}"/>
              </a:ext>
            </a:extLst>
          </p:cNvPr>
          <p:cNvSpPr txBox="1"/>
          <p:nvPr/>
        </p:nvSpPr>
        <p:spPr>
          <a:xfrm>
            <a:off x="144379" y="-32084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3" name="Picture 5" descr="C:\Users\Irina.Grunicheva\Nextcloud\Виртуальная школа\Стемфорд\Стемфорд иконки\000002.png">
            <a:extLst>
              <a:ext uri="{FF2B5EF4-FFF2-40B4-BE49-F238E27FC236}">
                <a16:creationId xmlns:a16="http://schemas.microsoft.com/office/drawing/2014/main" id="{538A9D52-82B0-7E45-9290-BFA732D1B0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81" y="365915"/>
            <a:ext cx="756000" cy="7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9" descr="C:\Users\Irina.Grunicheva\Desktop\Кот Щрёдингера\ФОТО\5.jpg">
            <a:extLst>
              <a:ext uri="{FF2B5EF4-FFF2-40B4-BE49-F238E27FC236}">
                <a16:creationId xmlns:a16="http://schemas.microsoft.com/office/drawing/2014/main" id="{312C12DE-13B8-D845-A508-4477F3EC9D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006" y="1169270"/>
            <a:ext cx="4252555" cy="2405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7" descr="https://pp.userapi.com/c841232/v841232697/4c5f9/valvE-pBbwU.jpg">
            <a:extLst>
              <a:ext uri="{FF2B5EF4-FFF2-40B4-BE49-F238E27FC236}">
                <a16:creationId xmlns:a16="http://schemas.microsoft.com/office/drawing/2014/main" id="{F17E8E0D-861C-9B42-BFBF-7AFC68828E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356" y="3738804"/>
            <a:ext cx="3744416" cy="280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>
            <a:extLst>
              <a:ext uri="{FF2B5EF4-FFF2-40B4-BE49-F238E27FC236}">
                <a16:creationId xmlns:a16="http://schemas.microsoft.com/office/drawing/2014/main" id="{44208434-8A55-DE45-8815-C666D640F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260" y="1209803"/>
            <a:ext cx="2451791" cy="234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3">
            <a:extLst>
              <a:ext uri="{FF2B5EF4-FFF2-40B4-BE49-F238E27FC236}">
                <a16:creationId xmlns:a16="http://schemas.microsoft.com/office/drawing/2014/main" id="{5A4EE4D5-839C-5249-B828-0C923D0CD5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749" y="3744561"/>
            <a:ext cx="2104512" cy="2802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893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с одним усеченным углом 43">
            <a:extLst>
              <a:ext uri="{FF2B5EF4-FFF2-40B4-BE49-F238E27FC236}">
                <a16:creationId xmlns:a16="http://schemas.microsoft.com/office/drawing/2014/main" id="{2CBEC3DB-EB1A-F340-A891-8A134B6A06D8}"/>
              </a:ext>
            </a:extLst>
          </p:cNvPr>
          <p:cNvSpPr/>
          <p:nvPr/>
        </p:nvSpPr>
        <p:spPr>
          <a:xfrm flipH="1">
            <a:off x="5542641" y="-40640"/>
            <a:ext cx="6660000" cy="6948000"/>
          </a:xfrm>
          <a:custGeom>
            <a:avLst/>
            <a:gdLst>
              <a:gd name="connsiteX0" fmla="*/ 0 w 5098473"/>
              <a:gd name="connsiteY0" fmla="*/ 0 h 6858000"/>
              <a:gd name="connsiteX1" fmla="*/ 2549237 w 5098473"/>
              <a:gd name="connsiteY1" fmla="*/ 0 h 6858000"/>
              <a:gd name="connsiteX2" fmla="*/ 5098473 w 5098473"/>
              <a:gd name="connsiteY2" fmla="*/ 2549237 h 6858000"/>
              <a:gd name="connsiteX3" fmla="*/ 5098473 w 5098473"/>
              <a:gd name="connsiteY3" fmla="*/ 6858000 h 6858000"/>
              <a:gd name="connsiteX4" fmla="*/ 0 w 5098473"/>
              <a:gd name="connsiteY4" fmla="*/ 6858000 h 6858000"/>
              <a:gd name="connsiteX5" fmla="*/ 0 w 5098473"/>
              <a:gd name="connsiteY5" fmla="*/ 0 h 6858000"/>
              <a:gd name="connsiteX0" fmla="*/ 0 w 8839200"/>
              <a:gd name="connsiteY0" fmla="*/ 0 h 6871855"/>
              <a:gd name="connsiteX1" fmla="*/ 2549237 w 8839200"/>
              <a:gd name="connsiteY1" fmla="*/ 0 h 6871855"/>
              <a:gd name="connsiteX2" fmla="*/ 8839200 w 8839200"/>
              <a:gd name="connsiteY2" fmla="*/ 6871855 h 6871855"/>
              <a:gd name="connsiteX3" fmla="*/ 5098473 w 8839200"/>
              <a:gd name="connsiteY3" fmla="*/ 6858000 h 6871855"/>
              <a:gd name="connsiteX4" fmla="*/ 0 w 8839200"/>
              <a:gd name="connsiteY4" fmla="*/ 6858000 h 6871855"/>
              <a:gd name="connsiteX5" fmla="*/ 0 w 8839200"/>
              <a:gd name="connsiteY5" fmla="*/ 0 h 6871855"/>
              <a:gd name="connsiteX0" fmla="*/ 0 w 8908473"/>
              <a:gd name="connsiteY0" fmla="*/ 0 h 6885710"/>
              <a:gd name="connsiteX1" fmla="*/ 2549237 w 8908473"/>
              <a:gd name="connsiteY1" fmla="*/ 0 h 6885710"/>
              <a:gd name="connsiteX2" fmla="*/ 8908473 w 8908473"/>
              <a:gd name="connsiteY2" fmla="*/ 6885710 h 6885710"/>
              <a:gd name="connsiteX3" fmla="*/ 5098473 w 8908473"/>
              <a:gd name="connsiteY3" fmla="*/ 6858000 h 6885710"/>
              <a:gd name="connsiteX4" fmla="*/ 0 w 8908473"/>
              <a:gd name="connsiteY4" fmla="*/ 6858000 h 6885710"/>
              <a:gd name="connsiteX5" fmla="*/ 0 w 8908473"/>
              <a:gd name="connsiteY5" fmla="*/ 0 h 6885710"/>
              <a:gd name="connsiteX0" fmla="*/ 0 w 8908473"/>
              <a:gd name="connsiteY0" fmla="*/ 13855 h 6899565"/>
              <a:gd name="connsiteX1" fmla="*/ 5237019 w 8908473"/>
              <a:gd name="connsiteY1" fmla="*/ 0 h 6899565"/>
              <a:gd name="connsiteX2" fmla="*/ 8908473 w 8908473"/>
              <a:gd name="connsiteY2" fmla="*/ 6899565 h 6899565"/>
              <a:gd name="connsiteX3" fmla="*/ 5098473 w 8908473"/>
              <a:gd name="connsiteY3" fmla="*/ 6871855 h 6899565"/>
              <a:gd name="connsiteX4" fmla="*/ 0 w 8908473"/>
              <a:gd name="connsiteY4" fmla="*/ 6871855 h 6899565"/>
              <a:gd name="connsiteX5" fmla="*/ 0 w 8908473"/>
              <a:gd name="connsiteY5" fmla="*/ 13855 h 6899565"/>
              <a:gd name="connsiteX0" fmla="*/ 0 w 8908473"/>
              <a:gd name="connsiteY0" fmla="*/ 0 h 6885710"/>
              <a:gd name="connsiteX1" fmla="*/ 4946074 w 8908473"/>
              <a:gd name="connsiteY1" fmla="*/ 0 h 6885710"/>
              <a:gd name="connsiteX2" fmla="*/ 8908473 w 8908473"/>
              <a:gd name="connsiteY2" fmla="*/ 6885710 h 6885710"/>
              <a:gd name="connsiteX3" fmla="*/ 5098473 w 8908473"/>
              <a:gd name="connsiteY3" fmla="*/ 6858000 h 6885710"/>
              <a:gd name="connsiteX4" fmla="*/ 0 w 8908473"/>
              <a:gd name="connsiteY4" fmla="*/ 6858000 h 6885710"/>
              <a:gd name="connsiteX5" fmla="*/ 0 w 8908473"/>
              <a:gd name="connsiteY5" fmla="*/ 0 h 6885710"/>
              <a:gd name="connsiteX0" fmla="*/ 0 w 7509164"/>
              <a:gd name="connsiteY0" fmla="*/ 0 h 6858000"/>
              <a:gd name="connsiteX1" fmla="*/ 4946074 w 7509164"/>
              <a:gd name="connsiteY1" fmla="*/ 0 h 6858000"/>
              <a:gd name="connsiteX2" fmla="*/ 7509164 w 7509164"/>
              <a:gd name="connsiteY2" fmla="*/ 6858000 h 6858000"/>
              <a:gd name="connsiteX3" fmla="*/ 5098473 w 7509164"/>
              <a:gd name="connsiteY3" fmla="*/ 6858000 h 6858000"/>
              <a:gd name="connsiteX4" fmla="*/ 0 w 7509164"/>
              <a:gd name="connsiteY4" fmla="*/ 6858000 h 6858000"/>
              <a:gd name="connsiteX5" fmla="*/ 0 w 7509164"/>
              <a:gd name="connsiteY5" fmla="*/ 0 h 6858000"/>
              <a:gd name="connsiteX0" fmla="*/ 0 w 7509164"/>
              <a:gd name="connsiteY0" fmla="*/ 0 h 6858000"/>
              <a:gd name="connsiteX1" fmla="*/ 5587519 w 7509164"/>
              <a:gd name="connsiteY1" fmla="*/ 13648 h 6858000"/>
              <a:gd name="connsiteX2" fmla="*/ 7509164 w 7509164"/>
              <a:gd name="connsiteY2" fmla="*/ 6858000 h 6858000"/>
              <a:gd name="connsiteX3" fmla="*/ 5098473 w 7509164"/>
              <a:gd name="connsiteY3" fmla="*/ 6858000 h 6858000"/>
              <a:gd name="connsiteX4" fmla="*/ 0 w 7509164"/>
              <a:gd name="connsiteY4" fmla="*/ 6858000 h 6858000"/>
              <a:gd name="connsiteX5" fmla="*/ 0 w 7509164"/>
              <a:gd name="connsiteY5" fmla="*/ 0 h 6858000"/>
              <a:gd name="connsiteX0" fmla="*/ 0 w 6649355"/>
              <a:gd name="connsiteY0" fmla="*/ 0 h 6871647"/>
              <a:gd name="connsiteX1" fmla="*/ 5587519 w 6649355"/>
              <a:gd name="connsiteY1" fmla="*/ 13648 h 6871647"/>
              <a:gd name="connsiteX2" fmla="*/ 6649355 w 6649355"/>
              <a:gd name="connsiteY2" fmla="*/ 6871647 h 6871647"/>
              <a:gd name="connsiteX3" fmla="*/ 5098473 w 6649355"/>
              <a:gd name="connsiteY3" fmla="*/ 6858000 h 6871647"/>
              <a:gd name="connsiteX4" fmla="*/ 0 w 6649355"/>
              <a:gd name="connsiteY4" fmla="*/ 6858000 h 6871647"/>
              <a:gd name="connsiteX5" fmla="*/ 0 w 6649355"/>
              <a:gd name="connsiteY5" fmla="*/ 0 h 687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49355" h="6871647">
                <a:moveTo>
                  <a:pt x="0" y="0"/>
                </a:moveTo>
                <a:lnTo>
                  <a:pt x="5587519" y="13648"/>
                </a:lnTo>
                <a:lnTo>
                  <a:pt x="6649355" y="6871647"/>
                </a:lnTo>
                <a:lnTo>
                  <a:pt x="509847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350" y="164638"/>
            <a:ext cx="7104789" cy="768085"/>
          </a:xfrm>
        </p:spPr>
        <p:txBody>
          <a:bodyPr>
            <a:noAutofit/>
          </a:bodyPr>
          <a:lstStyle/>
          <a:p>
            <a:pPr algn="l"/>
            <a:r>
              <a:rPr lang="en-US" sz="37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STEM</a:t>
            </a:r>
            <a:r>
              <a:rPr lang="ru-RU" sz="37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-образование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C4A4479-2047-194B-A735-BFED22BD8773}"/>
              </a:ext>
            </a:extLst>
          </p:cNvPr>
          <p:cNvSpPr/>
          <p:nvPr/>
        </p:nvSpPr>
        <p:spPr>
          <a:xfrm>
            <a:off x="3809200" y="761821"/>
            <a:ext cx="47535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-  ОБРАЗО</a:t>
            </a:r>
            <a:r>
              <a:rPr lang="ru-RU" sz="4000" b="1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ВАНИЕ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C93CC8-D3DE-7842-87E4-43E8B45E02F3}"/>
              </a:ext>
            </a:extLst>
          </p:cNvPr>
          <p:cNvSpPr txBox="1"/>
          <p:nvPr/>
        </p:nvSpPr>
        <p:spPr>
          <a:xfrm>
            <a:off x="1391477" y="4520061"/>
            <a:ext cx="4275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Опирается на выполнение проектов по решению конкретных практических проблем и создание прототипов технических изделий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783131-3EBF-CE47-A816-226EFBAF18DC}"/>
              </a:ext>
            </a:extLst>
          </p:cNvPr>
          <p:cNvSpPr txBox="1"/>
          <p:nvPr/>
        </p:nvSpPr>
        <p:spPr>
          <a:xfrm>
            <a:off x="4353825" y="1337886"/>
            <a:ext cx="52795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подход, име</a:t>
            </a:r>
            <a:r>
              <a:rPr lang="ru-RU" sz="24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ющий</a:t>
            </a:r>
          </a:p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следующие </a:t>
            </a:r>
            <a:r>
              <a:rPr lang="ru-RU" sz="24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особенности: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15540B4-E3E5-0A42-8FEF-5348497B13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74" t="45666" r="9104" b="11343"/>
          <a:stretch/>
        </p:blipFill>
        <p:spPr>
          <a:xfrm>
            <a:off x="658912" y="1418976"/>
            <a:ext cx="2844801" cy="90456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63F4DBD-233E-8143-9C1E-205FF9D4DD02}"/>
              </a:ext>
            </a:extLst>
          </p:cNvPr>
          <p:cNvSpPr txBox="1"/>
          <p:nvPr/>
        </p:nvSpPr>
        <p:spPr>
          <a:xfrm>
            <a:off x="549505" y="2944935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Gilroy ExtraBold"/>
              </a:rPr>
              <a:t>1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5AB4F0EA-2DA2-2A42-8922-41667D6E0EC3}"/>
              </a:ext>
            </a:extLst>
          </p:cNvPr>
          <p:cNvGrpSpPr>
            <a:grpSpLocks noChangeAspect="1"/>
          </p:cNvGrpSpPr>
          <p:nvPr/>
        </p:nvGrpSpPr>
        <p:grpSpPr>
          <a:xfrm>
            <a:off x="527381" y="2861027"/>
            <a:ext cx="620312" cy="576000"/>
            <a:chOff x="2277301" y="1995686"/>
            <a:chExt cx="1008132" cy="899598"/>
          </a:xfrm>
          <a:solidFill>
            <a:schemeClr val="accent5">
              <a:lumMod val="75000"/>
            </a:schemeClr>
          </a:solidFill>
        </p:grpSpPr>
        <p:sp>
          <p:nvSpPr>
            <p:cNvPr id="15" name="Половина рамки 14">
              <a:extLst>
                <a:ext uri="{FF2B5EF4-FFF2-40B4-BE49-F238E27FC236}">
                  <a16:creationId xmlns:a16="http://schemas.microsoft.com/office/drawing/2014/main" id="{DA737D73-6FB2-AD42-93BE-54836C1758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16" name="Половина рамки 15">
              <a:extLst>
                <a:ext uri="{FF2B5EF4-FFF2-40B4-BE49-F238E27FC236}">
                  <a16:creationId xmlns:a16="http://schemas.microsoft.com/office/drawing/2014/main" id="{6C77A5C6-F3D7-1943-B60D-089AF1116F17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17" name="Половина рамки 16">
              <a:extLst>
                <a:ext uri="{FF2B5EF4-FFF2-40B4-BE49-F238E27FC236}">
                  <a16:creationId xmlns:a16="http://schemas.microsoft.com/office/drawing/2014/main" id="{A5808291-209E-6F4A-99C0-79F902B2616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18" name="Половина рамки 17">
              <a:extLst>
                <a:ext uri="{FF2B5EF4-FFF2-40B4-BE49-F238E27FC236}">
                  <a16:creationId xmlns:a16="http://schemas.microsoft.com/office/drawing/2014/main" id="{38726CAA-4532-5549-A686-D3FF374431F0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F4DE1CE-2043-A94A-BF8A-E2531E772411}"/>
              </a:ext>
            </a:extLst>
          </p:cNvPr>
          <p:cNvSpPr txBox="1"/>
          <p:nvPr/>
        </p:nvSpPr>
        <p:spPr>
          <a:xfrm>
            <a:off x="564563" y="4699980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Gilroy ExtraBold"/>
              </a:rPr>
              <a:t>2</a:t>
            </a: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D8522B38-D975-6040-A48C-AD8A1F6E4763}"/>
              </a:ext>
            </a:extLst>
          </p:cNvPr>
          <p:cNvGrpSpPr>
            <a:grpSpLocks noChangeAspect="1"/>
          </p:cNvGrpSpPr>
          <p:nvPr/>
        </p:nvGrpSpPr>
        <p:grpSpPr>
          <a:xfrm>
            <a:off x="542439" y="4616072"/>
            <a:ext cx="620312" cy="576000"/>
            <a:chOff x="2277301" y="1995686"/>
            <a:chExt cx="1008132" cy="899598"/>
          </a:xfrm>
          <a:solidFill>
            <a:schemeClr val="accent5">
              <a:lumMod val="75000"/>
            </a:schemeClr>
          </a:solidFill>
        </p:grpSpPr>
        <p:sp>
          <p:nvSpPr>
            <p:cNvPr id="21" name="Половина рамки 20">
              <a:extLst>
                <a:ext uri="{FF2B5EF4-FFF2-40B4-BE49-F238E27FC236}">
                  <a16:creationId xmlns:a16="http://schemas.microsoft.com/office/drawing/2014/main" id="{FC765BB4-5072-304B-BEE4-54F7F2AE22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22" name="Половина рамки 21">
              <a:extLst>
                <a:ext uri="{FF2B5EF4-FFF2-40B4-BE49-F238E27FC236}">
                  <a16:creationId xmlns:a16="http://schemas.microsoft.com/office/drawing/2014/main" id="{7714DB35-A914-B04D-926D-2332D5177C2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23" name="Половина рамки 22">
              <a:extLst>
                <a:ext uri="{FF2B5EF4-FFF2-40B4-BE49-F238E27FC236}">
                  <a16:creationId xmlns:a16="http://schemas.microsoft.com/office/drawing/2014/main" id="{1E3A2EBF-88BE-F54C-B2F7-817030EC4F7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24" name="Половина рамки 23">
              <a:extLst>
                <a:ext uri="{FF2B5EF4-FFF2-40B4-BE49-F238E27FC236}">
                  <a16:creationId xmlns:a16="http://schemas.microsoft.com/office/drawing/2014/main" id="{7681103B-1404-C248-9133-9FD321DF0181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7602BF8A-620B-DD42-B43E-5B5D5CAFE08E}"/>
              </a:ext>
            </a:extLst>
          </p:cNvPr>
          <p:cNvSpPr txBox="1"/>
          <p:nvPr/>
        </p:nvSpPr>
        <p:spPr>
          <a:xfrm>
            <a:off x="6502167" y="2944871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3</a:t>
            </a: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58CA9BC6-93A5-4D41-ADB3-E90E456ABDA6}"/>
              </a:ext>
            </a:extLst>
          </p:cNvPr>
          <p:cNvGrpSpPr>
            <a:grpSpLocks noChangeAspect="1"/>
          </p:cNvGrpSpPr>
          <p:nvPr/>
        </p:nvGrpSpPr>
        <p:grpSpPr>
          <a:xfrm>
            <a:off x="6480043" y="2860963"/>
            <a:ext cx="620312" cy="576000"/>
            <a:chOff x="2277301" y="1995686"/>
            <a:chExt cx="1008132" cy="899598"/>
          </a:xfrm>
          <a:solidFill>
            <a:schemeClr val="bg1"/>
          </a:solidFill>
        </p:grpSpPr>
        <p:sp>
          <p:nvSpPr>
            <p:cNvPr id="27" name="Половина рамки 26">
              <a:extLst>
                <a:ext uri="{FF2B5EF4-FFF2-40B4-BE49-F238E27FC236}">
                  <a16:creationId xmlns:a16="http://schemas.microsoft.com/office/drawing/2014/main" id="{9BAA0B78-4EE3-CB4B-AB6B-BBF9C4FAE2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28" name="Половина рамки 27">
              <a:extLst>
                <a:ext uri="{FF2B5EF4-FFF2-40B4-BE49-F238E27FC236}">
                  <a16:creationId xmlns:a16="http://schemas.microsoft.com/office/drawing/2014/main" id="{AC876FE1-2283-244C-BA47-8295EABDAEC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29" name="Половина рамки 28">
              <a:extLst>
                <a:ext uri="{FF2B5EF4-FFF2-40B4-BE49-F238E27FC236}">
                  <a16:creationId xmlns:a16="http://schemas.microsoft.com/office/drawing/2014/main" id="{E7F4B346-BA83-1D4A-AF56-B8B02162A7F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30" name="Половина рамки 29">
              <a:extLst>
                <a:ext uri="{FF2B5EF4-FFF2-40B4-BE49-F238E27FC236}">
                  <a16:creationId xmlns:a16="http://schemas.microsoft.com/office/drawing/2014/main" id="{B0AFA0FD-E36C-C249-A783-00BA810F3115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92FE9C6B-F704-B349-BBEC-05F59F50AE4D}"/>
              </a:ext>
            </a:extLst>
          </p:cNvPr>
          <p:cNvSpPr txBox="1"/>
          <p:nvPr/>
        </p:nvSpPr>
        <p:spPr>
          <a:xfrm>
            <a:off x="6502167" y="4713232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4</a:t>
            </a:r>
          </a:p>
        </p:txBody>
      </p: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66AE7B7A-C228-E14F-8EB9-2C637821909D}"/>
              </a:ext>
            </a:extLst>
          </p:cNvPr>
          <p:cNvGrpSpPr>
            <a:grpSpLocks noChangeAspect="1"/>
          </p:cNvGrpSpPr>
          <p:nvPr/>
        </p:nvGrpSpPr>
        <p:grpSpPr>
          <a:xfrm>
            <a:off x="6480043" y="4616072"/>
            <a:ext cx="620312" cy="576000"/>
            <a:chOff x="2277301" y="1995686"/>
            <a:chExt cx="1008132" cy="899598"/>
          </a:xfrm>
          <a:solidFill>
            <a:schemeClr val="bg1"/>
          </a:solidFill>
        </p:grpSpPr>
        <p:sp>
          <p:nvSpPr>
            <p:cNvPr id="33" name="Половина рамки 32">
              <a:extLst>
                <a:ext uri="{FF2B5EF4-FFF2-40B4-BE49-F238E27FC236}">
                  <a16:creationId xmlns:a16="http://schemas.microsoft.com/office/drawing/2014/main" id="{0DBD947D-6C4B-504C-BDB0-0E5745EBCD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34" name="Половина рамки 33">
              <a:extLst>
                <a:ext uri="{FF2B5EF4-FFF2-40B4-BE49-F238E27FC236}">
                  <a16:creationId xmlns:a16="http://schemas.microsoft.com/office/drawing/2014/main" id="{EC7AB68F-BDDE-8B48-A7CB-6D5AD4CDB45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35" name="Половина рамки 34">
              <a:extLst>
                <a:ext uri="{FF2B5EF4-FFF2-40B4-BE49-F238E27FC236}">
                  <a16:creationId xmlns:a16="http://schemas.microsoft.com/office/drawing/2014/main" id="{D99C793C-B42A-B341-B26F-CAC7AF2034A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36" name="Половина рамки 35">
              <a:extLst>
                <a:ext uri="{FF2B5EF4-FFF2-40B4-BE49-F238E27FC236}">
                  <a16:creationId xmlns:a16="http://schemas.microsoft.com/office/drawing/2014/main" id="{E2241820-302F-B048-BCE8-B214B950DF49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1C1F2AF2-85C8-F944-A0F9-46E2CE770248}"/>
              </a:ext>
            </a:extLst>
          </p:cNvPr>
          <p:cNvSpPr/>
          <p:nvPr/>
        </p:nvSpPr>
        <p:spPr>
          <a:xfrm>
            <a:off x="7344139" y="2764953"/>
            <a:ext cx="44164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Преимущественно реализуется через внеурочную деятельность, доп. образование и иные формы, отличные от урока</a:t>
            </a:r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124B6527-1FDB-AE47-99F1-238546A7F0BC}"/>
              </a:ext>
            </a:extLst>
          </p:cNvPr>
          <p:cNvSpPr/>
          <p:nvPr/>
        </p:nvSpPr>
        <p:spPr>
          <a:xfrm>
            <a:off x="7344139" y="4520062"/>
            <a:ext cx="44737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Требует работы с доп. областями знаний - робототехника, программирование, инженерия, дизайн-мышление, ТРИЗ, основы </a:t>
            </a:r>
            <a:r>
              <a:rPr lang="ru-RU" dirty="0" err="1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технопредпринимательства</a:t>
            </a:r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и др.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CAAAE0AA-776F-614F-8986-9784EFFB7415}"/>
              </a:ext>
            </a:extLst>
          </p:cNvPr>
          <p:cNvSpPr/>
          <p:nvPr/>
        </p:nvSpPr>
        <p:spPr>
          <a:xfrm>
            <a:off x="1391478" y="2764952"/>
            <a:ext cx="45125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Обучение с использованием интегрированного (междисциплинарного) и прикладного подхода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8D8B71B1-1EF8-4F47-9B81-840EE0D5B588}"/>
              </a:ext>
            </a:extLst>
          </p:cNvPr>
          <p:cNvSpPr/>
          <p:nvPr/>
        </p:nvSpPr>
        <p:spPr>
          <a:xfrm>
            <a:off x="719403" y="420363"/>
            <a:ext cx="36484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STEM</a:t>
            </a:r>
            <a:endParaRPr lang="ru-RU" sz="72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5" name="Рисунок 44" descr="Изображение выглядит как рисунок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2EBE5F95-4CE4-DA4B-9B23-EB54EBC728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2269" y="744654"/>
            <a:ext cx="1332000" cy="133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001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534D18D-798B-B243-8E6D-219F1EBA09D1}"/>
              </a:ext>
            </a:extLst>
          </p:cNvPr>
          <p:cNvSpPr/>
          <p:nvPr/>
        </p:nvSpPr>
        <p:spPr>
          <a:xfrm>
            <a:off x="26166" y="0"/>
            <a:ext cx="3924000" cy="6858000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D520A7A-F96D-9B46-8DA0-FC0811A47D36}"/>
              </a:ext>
            </a:extLst>
          </p:cNvPr>
          <p:cNvSpPr/>
          <p:nvPr/>
        </p:nvSpPr>
        <p:spPr>
          <a:xfrm>
            <a:off x="2547971" y="497711"/>
            <a:ext cx="70706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СЕТЕВЫЕ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Д</a:t>
            </a:r>
            <a:r>
              <a:rPr lang="ru-RU" sz="24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ИСТАНЦИОННЫЕ ПРОЕКТЫ</a:t>
            </a:r>
            <a:endParaRPr lang="en-US" sz="2400" b="1" dirty="0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A2234489-D9B8-A546-B834-5B7B38F7B3C4}"/>
              </a:ext>
            </a:extLst>
          </p:cNvPr>
          <p:cNvSpPr>
            <a:spLocks noChangeAspect="1"/>
          </p:cNvSpPr>
          <p:nvPr/>
        </p:nvSpPr>
        <p:spPr>
          <a:xfrm>
            <a:off x="515281" y="303453"/>
            <a:ext cx="900000" cy="90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BAB2A7C-6D8E-6340-A420-69994E2F1CEA}"/>
              </a:ext>
            </a:extLst>
          </p:cNvPr>
          <p:cNvCxnSpPr/>
          <p:nvPr/>
        </p:nvCxnSpPr>
        <p:spPr>
          <a:xfrm>
            <a:off x="1613202" y="742448"/>
            <a:ext cx="360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CE05D4B-FD7B-434C-9774-D19534330491}"/>
              </a:ext>
            </a:extLst>
          </p:cNvPr>
          <p:cNvSpPr txBox="1"/>
          <p:nvPr/>
        </p:nvSpPr>
        <p:spPr>
          <a:xfrm>
            <a:off x="144379" y="-32084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3" name="Picture 5" descr="C:\Users\Irina.Grunicheva\Nextcloud\Виртуальная школа\Стемфорд\Стемфорд иконки\000002.png">
            <a:extLst>
              <a:ext uri="{FF2B5EF4-FFF2-40B4-BE49-F238E27FC236}">
                <a16:creationId xmlns:a16="http://schemas.microsoft.com/office/drawing/2014/main" id="{538A9D52-82B0-7E45-9290-BFA732D1B0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81" y="365915"/>
            <a:ext cx="756000" cy="7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Изображение 5" descr="Снимок экрана 2018-10-27 в 17.26.12.png">
            <a:extLst>
              <a:ext uri="{FF2B5EF4-FFF2-40B4-BE49-F238E27FC236}">
                <a16:creationId xmlns:a16="http://schemas.microsoft.com/office/drawing/2014/main" id="{BADDBDAC-0C79-E14E-B205-7BC6603C68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767" y="2646522"/>
            <a:ext cx="4331476" cy="3647730"/>
          </a:xfrm>
          <a:prstGeom prst="rect">
            <a:avLst/>
          </a:prstGeom>
        </p:spPr>
      </p:pic>
      <p:pic>
        <p:nvPicPr>
          <p:cNvPr id="28" name="Изображение 6" descr="Снимок экрана 2018-10-27 в 17.28.17.png">
            <a:extLst>
              <a:ext uri="{FF2B5EF4-FFF2-40B4-BE49-F238E27FC236}">
                <a16:creationId xmlns:a16="http://schemas.microsoft.com/office/drawing/2014/main" id="{4C5630E7-FC2D-E64B-81D5-655FE0DD90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445" y="4945837"/>
            <a:ext cx="3696369" cy="1525050"/>
          </a:xfrm>
          <a:prstGeom prst="rect">
            <a:avLst/>
          </a:prstGeom>
        </p:spPr>
      </p:pic>
      <p:pic>
        <p:nvPicPr>
          <p:cNvPr id="29" name="Изображение 7" descr="Снимок экрана 2018-10-27 в 10.13.03.png">
            <a:extLst>
              <a:ext uri="{FF2B5EF4-FFF2-40B4-BE49-F238E27FC236}">
                <a16:creationId xmlns:a16="http://schemas.microsoft.com/office/drawing/2014/main" id="{1FAE16F4-4511-C840-9A88-5D77464480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788" y="2875469"/>
            <a:ext cx="3204000" cy="1829324"/>
          </a:xfrm>
          <a:prstGeom prst="rect">
            <a:avLst/>
          </a:prstGeom>
        </p:spPr>
      </p:pic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F48A9437-3EB4-464E-A996-0C0E0DB7C35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19" y="1112701"/>
            <a:ext cx="7541623" cy="1514602"/>
          </a:xfrm>
          <a:prstGeom prst="rect">
            <a:avLst/>
          </a:prstGeom>
        </p:spPr>
      </p:pic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9027C1FB-3071-6C4B-A4B0-94271EE686D1}"/>
              </a:ext>
            </a:extLst>
          </p:cNvPr>
          <p:cNvSpPr/>
          <p:nvPr/>
        </p:nvSpPr>
        <p:spPr>
          <a:xfrm>
            <a:off x="543857" y="1887810"/>
            <a:ext cx="20041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СОДЕРЖАНИЕ</a:t>
            </a:r>
          </a:p>
          <a:p>
            <a:pPr algn="just"/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ПРОЕКТА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1ED76B2-9EAB-DC48-88CD-BB0AA324D3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57" y="3009051"/>
            <a:ext cx="2553689" cy="3431192"/>
          </a:xfrm>
          <a:prstGeom prst="roundRect">
            <a:avLst>
              <a:gd name="adj" fmla="val 11417"/>
            </a:avLst>
          </a:prstGeom>
        </p:spPr>
      </p:pic>
    </p:spTree>
    <p:extLst>
      <p:ext uri="{BB962C8B-B14F-4D97-AF65-F5344CB8AC3E}">
        <p14:creationId xmlns:p14="http://schemas.microsoft.com/office/powerpoint/2010/main" val="213651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C35989D-030F-984E-AF5D-B1A690F976EC}"/>
              </a:ext>
            </a:extLst>
          </p:cNvPr>
          <p:cNvSpPr/>
          <p:nvPr/>
        </p:nvSpPr>
        <p:spPr>
          <a:xfrm>
            <a:off x="-20003" y="0"/>
            <a:ext cx="3924000" cy="6858000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985256-B228-324A-9A80-E3D39D3AB10A}"/>
              </a:ext>
            </a:extLst>
          </p:cNvPr>
          <p:cNvSpPr txBox="1"/>
          <p:nvPr/>
        </p:nvSpPr>
        <p:spPr>
          <a:xfrm>
            <a:off x="6019794" y="16444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81FA5D51-833D-C540-BD9E-C6BD4C1D81C7}"/>
              </a:ext>
            </a:extLst>
          </p:cNvPr>
          <p:cNvSpPr txBox="1">
            <a:spLocks/>
          </p:cNvSpPr>
          <p:nvPr/>
        </p:nvSpPr>
        <p:spPr>
          <a:xfrm>
            <a:off x="4256349" y="1142530"/>
            <a:ext cx="8059478" cy="255317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Тайны листа лотоса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 err="1">
                <a:solidFill>
                  <a:srgbClr val="2F5597"/>
                </a:solidFill>
                <a:latin typeface="Century Gothic" panose="020B0502020202020204" pitchFamily="34" charset="0"/>
              </a:rPr>
              <a:t>Наноэффекты</a:t>
            </a:r>
            <a:r>
              <a:rPr lang="ru-RU" sz="1800" dirty="0">
                <a:solidFill>
                  <a:srgbClr val="2F5597"/>
                </a:solidFill>
                <a:latin typeface="Century Gothic" panose="020B0502020202020204" pitchFamily="34" charset="0"/>
              </a:rPr>
              <a:t> в растворах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2F5597"/>
                </a:solidFill>
                <a:latin typeface="Century Gothic" panose="020B0502020202020204" pitchFamily="34" charset="0"/>
              </a:rPr>
              <a:t>Расследование ДНК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2F5597"/>
                </a:solidFill>
                <a:latin typeface="Century Gothic" panose="020B0502020202020204" pitchFamily="34" charset="0"/>
              </a:rPr>
              <a:t>Эксперименты с </a:t>
            </a:r>
            <a:r>
              <a:rPr lang="ru-RU" sz="1800" dirty="0" err="1">
                <a:solidFill>
                  <a:srgbClr val="2F5597"/>
                </a:solidFill>
                <a:latin typeface="Century Gothic" panose="020B0502020202020204" pitchFamily="34" charset="0"/>
              </a:rPr>
              <a:t>ферромагнитной</a:t>
            </a:r>
            <a:r>
              <a:rPr lang="ru-RU" sz="1800" dirty="0">
                <a:solidFill>
                  <a:srgbClr val="2F5597"/>
                </a:solidFill>
                <a:latin typeface="Century Gothic" panose="020B0502020202020204" pitchFamily="34" charset="0"/>
              </a:rPr>
              <a:t> жидкостью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2F5597"/>
                </a:solidFill>
                <a:latin typeface="Century Gothic" panose="020B0502020202020204" pitchFamily="34" charset="0"/>
              </a:rPr>
              <a:t>Выделение и анализ фотосинтетических пигментов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2F5597"/>
                </a:solidFill>
                <a:latin typeface="Century Gothic" panose="020B0502020202020204" pitchFamily="34" charset="0"/>
              </a:rPr>
              <a:t>Знание свойств железа – орудие юного ревизора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2F5597"/>
                </a:solidFill>
                <a:latin typeface="Century Gothic" panose="020B0502020202020204" pitchFamily="34" charset="0"/>
              </a:rPr>
              <a:t>Секреты капельки воды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2F5597"/>
                </a:solidFill>
                <a:latin typeface="Century Gothic" panose="020B0502020202020204" pitchFamily="34" charset="0"/>
              </a:rPr>
              <a:t>Конденсатор: от простого к сложному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2F5597"/>
                </a:solidFill>
                <a:latin typeface="Century Gothic" panose="020B0502020202020204" pitchFamily="34" charset="0"/>
              </a:rPr>
              <a:t>Полимерная электроника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2F5597"/>
                </a:solidFill>
                <a:latin typeface="Century Gothic" panose="020B0502020202020204" pitchFamily="34" charset="0"/>
              </a:rPr>
              <a:t>Скорость химических реакций </a:t>
            </a:r>
            <a:endParaRPr lang="ru-RU" sz="1800" dirty="0">
              <a:solidFill>
                <a:srgbClr val="2F5597"/>
              </a:solidFill>
              <a:latin typeface="Century Gothic" panose="020B0502020202020204" pitchFamily="34" charset="0"/>
              <a:cs typeface="Gilroy Light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7A3B6AB-D950-434E-A68D-58D8768D4281}"/>
              </a:ext>
            </a:extLst>
          </p:cNvPr>
          <p:cNvSpPr/>
          <p:nvPr/>
        </p:nvSpPr>
        <p:spPr>
          <a:xfrm>
            <a:off x="904781" y="2263299"/>
            <a:ext cx="20041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ИССЛЕДОВАНИЕ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81009E5-9A4B-884D-8E61-1A56557BF074}"/>
              </a:ext>
            </a:extLst>
          </p:cNvPr>
          <p:cNvSpPr txBox="1"/>
          <p:nvPr/>
        </p:nvSpPr>
        <p:spPr>
          <a:xfrm>
            <a:off x="6019794" y="31888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CB544D8-5A60-D448-9FA9-68E9B09FA600}"/>
              </a:ext>
            </a:extLst>
          </p:cNvPr>
          <p:cNvSpPr txBox="1"/>
          <p:nvPr/>
        </p:nvSpPr>
        <p:spPr>
          <a:xfrm>
            <a:off x="6019794" y="39564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7EDA224-96F9-7644-8439-DFCDAF978E06}"/>
              </a:ext>
            </a:extLst>
          </p:cNvPr>
          <p:cNvSpPr txBox="1"/>
          <p:nvPr/>
        </p:nvSpPr>
        <p:spPr>
          <a:xfrm>
            <a:off x="6019794" y="241718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Century Gothic" panose="020B0502020202020204" pitchFamily="34" charset="0"/>
            </a:endParaRPr>
          </a:p>
        </p:txBody>
      </p: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id="{E6D24645-76CE-3A43-A9E6-0B99EE0E4A81}"/>
              </a:ext>
            </a:extLst>
          </p:cNvPr>
          <p:cNvCxnSpPr>
            <a:cxnSpLocks/>
          </p:cNvCxnSpPr>
          <p:nvPr/>
        </p:nvCxnSpPr>
        <p:spPr>
          <a:xfrm>
            <a:off x="3537112" y="1286628"/>
            <a:ext cx="0" cy="255600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E755F40-9E28-C342-9BE4-FCD82E3EC1B4}"/>
              </a:ext>
            </a:extLst>
          </p:cNvPr>
          <p:cNvSpPr/>
          <p:nvPr/>
        </p:nvSpPr>
        <p:spPr>
          <a:xfrm>
            <a:off x="4256349" y="4309436"/>
            <a:ext cx="57868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F5597"/>
                </a:solidFill>
                <a:latin typeface="Century Gothic" panose="020B0502020202020204" pitchFamily="34" charset="0"/>
                <a:ea typeface="Calibri" panose="020F0502020204030204" pitchFamily="34" charset="0"/>
              </a:rPr>
              <a:t>Эффект лотоса в </a:t>
            </a:r>
            <a:r>
              <a:rPr lang="ru-RU" dirty="0" err="1">
                <a:solidFill>
                  <a:srgbClr val="2F5597"/>
                </a:solidFill>
                <a:latin typeface="Century Gothic" panose="020B0502020202020204" pitchFamily="34" charset="0"/>
                <a:ea typeface="Calibri" panose="020F0502020204030204" pitchFamily="34" charset="0"/>
              </a:rPr>
              <a:t>технопроектировании</a:t>
            </a:r>
            <a:endParaRPr lang="ru-RU" dirty="0">
              <a:solidFill>
                <a:srgbClr val="2F5597"/>
              </a:solidFill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F5597"/>
                </a:solidFill>
                <a:latin typeface="Century Gothic" panose="020B0502020202020204" pitchFamily="34" charset="0"/>
              </a:rPr>
              <a:t>Выращивание кристаллов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F5597"/>
                </a:solidFill>
                <a:latin typeface="Century Gothic" panose="020B0502020202020204" pitchFamily="34" charset="0"/>
              </a:rPr>
              <a:t>Собираем батарейку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F5597"/>
                </a:solidFill>
                <a:latin typeface="Century Gothic" panose="020B0502020202020204" pitchFamily="34" charset="0"/>
              </a:rPr>
              <a:t>Солнечные панели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F5597"/>
                </a:solidFill>
                <a:latin typeface="Century Gothic" panose="020B0502020202020204" pitchFamily="34" charset="0"/>
              </a:rPr>
              <a:t>Как растут кристаллы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F5597"/>
                </a:solidFill>
                <a:latin typeface="Century Gothic" panose="020B0502020202020204" pitchFamily="34" charset="0"/>
              </a:rPr>
              <a:t>Сувениры от юного химика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F5597"/>
                </a:solidFill>
                <a:latin typeface="Century Gothic" panose="020B0502020202020204" pitchFamily="34" charset="0"/>
              </a:rPr>
              <a:t>Как производится мыло для начальной школы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F5597"/>
                </a:solidFill>
                <a:latin typeface="Century Gothic" panose="020B0502020202020204" pitchFamily="34" charset="0"/>
              </a:rPr>
              <a:t>Особенности производства мыла </a:t>
            </a: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F2CA0E57-EA8B-4F4F-B831-6D7391BF9E00}"/>
              </a:ext>
            </a:extLst>
          </p:cNvPr>
          <p:cNvCxnSpPr>
            <a:cxnSpLocks/>
          </p:cNvCxnSpPr>
          <p:nvPr/>
        </p:nvCxnSpPr>
        <p:spPr>
          <a:xfrm>
            <a:off x="3537112" y="4474328"/>
            <a:ext cx="0" cy="205200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C4576244-F6DF-B049-B325-274E736F0A11}"/>
              </a:ext>
            </a:extLst>
          </p:cNvPr>
          <p:cNvSpPr/>
          <p:nvPr/>
        </p:nvSpPr>
        <p:spPr>
          <a:xfrm>
            <a:off x="409480" y="5294321"/>
            <a:ext cx="272740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СОЗДАНИЕ ПРОДУКТА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2E11072-6166-8040-B425-E158C9C89DEB}"/>
              </a:ext>
            </a:extLst>
          </p:cNvPr>
          <p:cNvSpPr/>
          <p:nvPr/>
        </p:nvSpPr>
        <p:spPr>
          <a:xfrm>
            <a:off x="2238736" y="513697"/>
            <a:ext cx="70706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СЕТЕВЫЕ Д</a:t>
            </a:r>
            <a:r>
              <a:rPr lang="ru-RU" sz="24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ИСТАНЦИОННЫЕ ПРОЕКТЫ</a:t>
            </a:r>
            <a:endParaRPr lang="en-US" sz="2400" b="1" dirty="0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13DC8ADF-1D36-7147-90CC-EA8EE798D856}"/>
              </a:ext>
            </a:extLst>
          </p:cNvPr>
          <p:cNvSpPr>
            <a:spLocks noChangeAspect="1"/>
          </p:cNvSpPr>
          <p:nvPr/>
        </p:nvSpPr>
        <p:spPr>
          <a:xfrm>
            <a:off x="515281" y="303453"/>
            <a:ext cx="900000" cy="90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41F36E52-8913-4548-94B5-A5B0A6F789E8}"/>
              </a:ext>
            </a:extLst>
          </p:cNvPr>
          <p:cNvCxnSpPr/>
          <p:nvPr/>
        </p:nvCxnSpPr>
        <p:spPr>
          <a:xfrm>
            <a:off x="1613202" y="742448"/>
            <a:ext cx="360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Irina.Grunicheva\Nextcloud\Виртуальная школа\Стемфорд\Стемфорд иконки\000002.png">
            <a:extLst>
              <a:ext uri="{FF2B5EF4-FFF2-40B4-BE49-F238E27FC236}">
                <a16:creationId xmlns:a16="http://schemas.microsoft.com/office/drawing/2014/main" id="{99A62DEF-27CA-4243-9AA4-6B226E511E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81" y="365915"/>
            <a:ext cx="756000" cy="7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952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C35989D-030F-984E-AF5D-B1A690F976EC}"/>
              </a:ext>
            </a:extLst>
          </p:cNvPr>
          <p:cNvSpPr/>
          <p:nvPr/>
        </p:nvSpPr>
        <p:spPr>
          <a:xfrm>
            <a:off x="-18988" y="0"/>
            <a:ext cx="3924000" cy="6858000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985256-B228-324A-9A80-E3D39D3AB10A}"/>
              </a:ext>
            </a:extLst>
          </p:cNvPr>
          <p:cNvSpPr txBox="1"/>
          <p:nvPr/>
        </p:nvSpPr>
        <p:spPr>
          <a:xfrm>
            <a:off x="6019794" y="16444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81FA5D51-833D-C540-BD9E-C6BD4C1D81C7}"/>
              </a:ext>
            </a:extLst>
          </p:cNvPr>
          <p:cNvSpPr txBox="1">
            <a:spLocks/>
          </p:cNvSpPr>
          <p:nvPr/>
        </p:nvSpPr>
        <p:spPr>
          <a:xfrm>
            <a:off x="4256349" y="1142530"/>
            <a:ext cx="8059478" cy="255317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8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1</a:t>
            </a:r>
            <a:r>
              <a:rPr lang="ru-RU" sz="24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. </a:t>
            </a: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ИНФОРМАЦИОННЫЕ ТЕХНОЛОГИИ (53 профессии)</a:t>
            </a:r>
          </a:p>
          <a:p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</a:rPr>
              <a:t>2. </a:t>
            </a:r>
            <a:r>
              <a:rPr lang="en-US" sz="2000" dirty="0">
                <a:solidFill>
                  <a:srgbClr val="2F5597"/>
                </a:solidFill>
                <a:latin typeface="Century Gothic" panose="020B0502020202020204" pitchFamily="34" charset="0"/>
              </a:rPr>
              <a:t>STEM</a:t>
            </a:r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</a:rPr>
              <a:t> (17 профессий)</a:t>
            </a:r>
          </a:p>
          <a:p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</a:rPr>
              <a:t>3. ЗДОРОВЬЕ И МЕДИЦИНА (20 профессии)  </a:t>
            </a:r>
          </a:p>
          <a:p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</a:rPr>
              <a:t>4. ЭНЕРГЕТИКА И РЕСУРСЫ (8 профессий)</a:t>
            </a:r>
          </a:p>
          <a:p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</a:rPr>
              <a:t>5. АРХИТЕКТУРА И СТРОИТЕЛЬСТВО (6 профессий)</a:t>
            </a:r>
          </a:p>
          <a:p>
            <a:r>
              <a:rPr lang="ru-RU" sz="2000" dirty="0">
                <a:solidFill>
                  <a:srgbClr val="2F5597"/>
                </a:solidFill>
                <a:latin typeface="Century Gothic" panose="020B0502020202020204" pitchFamily="34" charset="0"/>
              </a:rPr>
              <a:t>6. ТРАНСПОРТ И ЛОГИСТИКА (</a:t>
            </a:r>
            <a:r>
              <a:rPr lang="ru-RU" sz="2400" dirty="0">
                <a:solidFill>
                  <a:srgbClr val="2F5597"/>
                </a:solidFill>
                <a:latin typeface="Century Gothic" panose="020B0502020202020204" pitchFamily="34" charset="0"/>
              </a:rPr>
              <a:t>6 профессий)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7A3B6AB-D950-434E-A68D-58D8768D4281}"/>
              </a:ext>
            </a:extLst>
          </p:cNvPr>
          <p:cNvSpPr/>
          <p:nvPr/>
        </p:nvSpPr>
        <p:spPr>
          <a:xfrm>
            <a:off x="611145" y="2505104"/>
            <a:ext cx="20041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НАПРАВЛЕНИЯ 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81009E5-9A4B-884D-8E61-1A56557BF074}"/>
              </a:ext>
            </a:extLst>
          </p:cNvPr>
          <p:cNvSpPr txBox="1"/>
          <p:nvPr/>
        </p:nvSpPr>
        <p:spPr>
          <a:xfrm>
            <a:off x="6019794" y="31888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CB544D8-5A60-D448-9FA9-68E9B09FA600}"/>
              </a:ext>
            </a:extLst>
          </p:cNvPr>
          <p:cNvSpPr txBox="1"/>
          <p:nvPr/>
        </p:nvSpPr>
        <p:spPr>
          <a:xfrm>
            <a:off x="6019794" y="39564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7EDA224-96F9-7644-8439-DFCDAF978E06}"/>
              </a:ext>
            </a:extLst>
          </p:cNvPr>
          <p:cNvSpPr txBox="1"/>
          <p:nvPr/>
        </p:nvSpPr>
        <p:spPr>
          <a:xfrm>
            <a:off x="6019794" y="241718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Century Gothic" panose="020B0502020202020204" pitchFamily="34" charset="0"/>
            </a:endParaRPr>
          </a:p>
        </p:txBody>
      </p: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id="{E6D24645-76CE-3A43-A9E6-0B99EE0E4A81}"/>
              </a:ext>
            </a:extLst>
          </p:cNvPr>
          <p:cNvCxnSpPr>
            <a:cxnSpLocks/>
          </p:cNvCxnSpPr>
          <p:nvPr/>
        </p:nvCxnSpPr>
        <p:spPr>
          <a:xfrm>
            <a:off x="3537112" y="1286628"/>
            <a:ext cx="0" cy="255600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E755F40-9E28-C342-9BE4-FCD82E3EC1B4}"/>
              </a:ext>
            </a:extLst>
          </p:cNvPr>
          <p:cNvSpPr/>
          <p:nvPr/>
        </p:nvSpPr>
        <p:spPr>
          <a:xfrm>
            <a:off x="4256349" y="4097996"/>
            <a:ext cx="57868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F5597"/>
                </a:solidFill>
                <a:latin typeface="Century Gothic" panose="020B0502020202020204" pitchFamily="34" charset="0"/>
                <a:ea typeface="Calibri" panose="020F0502020204030204" pitchFamily="34" charset="0"/>
              </a:rPr>
              <a:t>ИНЖЕНЕР ПО НАНОЭЛЕКТРОНИКЕ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F5597"/>
                </a:solidFill>
                <a:latin typeface="Century Gothic" panose="020B0502020202020204" pitchFamily="34" charset="0"/>
              </a:rPr>
              <a:t>БИОХАКЕР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F5597"/>
                </a:solidFill>
                <a:latin typeface="Century Gothic" panose="020B0502020202020204" pitchFamily="34" charset="0"/>
              </a:rPr>
              <a:t>КЛИНИЧЕСКИЙ БИОИНФОРМАТИК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F5597"/>
                </a:solidFill>
                <a:latin typeface="Century Gothic" panose="020B0502020202020204" pitchFamily="34" charset="0"/>
              </a:rPr>
              <a:t>КОСМОГЕОЛОГ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F5597"/>
                </a:solidFill>
                <a:latin typeface="Century Gothic" panose="020B0502020202020204" pitchFamily="34" charset="0"/>
              </a:rPr>
              <a:t>СТРОИТЕЛЬ «УМНЫХ ДОРОГ»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F5597"/>
                </a:solidFill>
                <a:latin typeface="Century Gothic" panose="020B0502020202020204" pitchFamily="34" charset="0"/>
              </a:rPr>
              <a:t>ПРОЕКТИРОВЩИК ИНТЕРФЕЙСОВ БЕСПИЛОТНОЙ АВИАЦИИ</a:t>
            </a: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F2CA0E57-EA8B-4F4F-B831-6D7391BF9E00}"/>
              </a:ext>
            </a:extLst>
          </p:cNvPr>
          <p:cNvCxnSpPr>
            <a:cxnSpLocks/>
          </p:cNvCxnSpPr>
          <p:nvPr/>
        </p:nvCxnSpPr>
        <p:spPr>
          <a:xfrm>
            <a:off x="3537112" y="4474328"/>
            <a:ext cx="0" cy="205200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C4576244-F6DF-B049-B325-274E736F0A11}"/>
              </a:ext>
            </a:extLst>
          </p:cNvPr>
          <p:cNvSpPr/>
          <p:nvPr/>
        </p:nvSpPr>
        <p:spPr>
          <a:xfrm>
            <a:off x="64987" y="5005072"/>
            <a:ext cx="33500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ПРОФЕССИИ</a:t>
            </a:r>
            <a:endParaRPr lang="ru-RU" sz="1600" dirty="0">
              <a:solidFill>
                <a:schemeClr val="bg1"/>
              </a:solidFill>
              <a:latin typeface="Century Gothic" panose="020B0502020202020204" pitchFamily="34" charset="0"/>
              <a:cs typeface="Gilroy ExtraBold"/>
            </a:endParaRPr>
          </a:p>
          <a:p>
            <a:pPr algn="just"/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 (</a:t>
            </a:r>
            <a:r>
              <a:rPr lang="ru-RU" sz="1600" dirty="0" smtClean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117 КАРТОЧЕК ПРОФЕССИЙ</a:t>
            </a:r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) 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2E11072-6166-8040-B425-E158C9C89DEB}"/>
              </a:ext>
            </a:extLst>
          </p:cNvPr>
          <p:cNvSpPr/>
          <p:nvPr/>
        </p:nvSpPr>
        <p:spPr>
          <a:xfrm>
            <a:off x="2238736" y="513697"/>
            <a:ext cx="70706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        </a:t>
            </a:r>
            <a:r>
              <a:rPr lang="ru-RU" sz="2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СТЕМ</a:t>
            </a:r>
            <a:r>
              <a:rPr lang="ru-RU" sz="2400" b="1" dirty="0" smtClean="0">
                <a:solidFill>
                  <a:srgbClr val="2F5597"/>
                </a:solidFill>
                <a:latin typeface="Century Gothic" panose="020B0502020202020204" pitchFamily="34" charset="0"/>
              </a:rPr>
              <a:t>-КАРЬЕРА</a:t>
            </a:r>
            <a:endParaRPr lang="en-US" sz="2400" b="1" dirty="0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13DC8ADF-1D36-7147-90CC-EA8EE798D856}"/>
              </a:ext>
            </a:extLst>
          </p:cNvPr>
          <p:cNvSpPr>
            <a:spLocks noChangeAspect="1"/>
          </p:cNvSpPr>
          <p:nvPr/>
        </p:nvSpPr>
        <p:spPr>
          <a:xfrm>
            <a:off x="515281" y="303453"/>
            <a:ext cx="900000" cy="90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41F36E52-8913-4548-94B5-A5B0A6F789E8}"/>
              </a:ext>
            </a:extLst>
          </p:cNvPr>
          <p:cNvCxnSpPr/>
          <p:nvPr/>
        </p:nvCxnSpPr>
        <p:spPr>
          <a:xfrm>
            <a:off x="1613202" y="742448"/>
            <a:ext cx="1195312" cy="11005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Irina.Grunicheva\Nextcloud\Виртуальная школа\Стемфорд\Стемфорд иконки\000002.png">
            <a:extLst>
              <a:ext uri="{FF2B5EF4-FFF2-40B4-BE49-F238E27FC236}">
                <a16:creationId xmlns:a16="http://schemas.microsoft.com/office/drawing/2014/main" id="{99A62DEF-27CA-4243-9AA4-6B226E511E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81" y="365915"/>
            <a:ext cx="756000" cy="7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F68B3F7-7B91-4427-96A7-3475B57ADBF2}"/>
              </a:ext>
            </a:extLst>
          </p:cNvPr>
          <p:cNvSpPr txBox="1"/>
          <p:nvPr/>
        </p:nvSpPr>
        <p:spPr>
          <a:xfrm flipH="1">
            <a:off x="4872038" y="3291713"/>
            <a:ext cx="6495398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16 ВИДЕОИНТЕРВЬЮ С ПРЕДСТАВИТЕЛЯМИ БИЗНЕСА И НАУКИ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987" y="1301651"/>
            <a:ext cx="32190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Gilroy Light" pitchFamily="2" charset="0"/>
              </a:rPr>
              <a:t>Проект призван познакомить школьников, а также родителей и педагогов с современными профессиями в области высоких технологий.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E7CF86D1-B4F1-C543-B76D-7AAA6EB2BC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0627" y="3798598"/>
            <a:ext cx="3407801" cy="2453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56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C35989D-030F-984E-AF5D-B1A690F976EC}"/>
              </a:ext>
            </a:extLst>
          </p:cNvPr>
          <p:cNvSpPr/>
          <p:nvPr/>
        </p:nvSpPr>
        <p:spPr>
          <a:xfrm>
            <a:off x="0" y="-102638"/>
            <a:ext cx="3905636" cy="6960637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985256-B228-324A-9A80-E3D39D3AB10A}"/>
              </a:ext>
            </a:extLst>
          </p:cNvPr>
          <p:cNvSpPr txBox="1"/>
          <p:nvPr/>
        </p:nvSpPr>
        <p:spPr>
          <a:xfrm>
            <a:off x="6019794" y="16444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81FA5D51-833D-C540-BD9E-C6BD4C1D81C7}"/>
              </a:ext>
            </a:extLst>
          </p:cNvPr>
          <p:cNvSpPr txBox="1">
            <a:spLocks/>
          </p:cNvSpPr>
          <p:nvPr/>
        </p:nvSpPr>
        <p:spPr>
          <a:xfrm>
            <a:off x="4256349" y="1142530"/>
            <a:ext cx="7770810" cy="255317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>
              <a:buAutoNum type="arabicPeriod"/>
            </a:pPr>
            <a:r>
              <a:rPr lang="ru-RU" sz="1800" dirty="0" smtClean="0">
                <a:latin typeface="Century Gothic" panose="020B0502020202020204" pitchFamily="34" charset="0"/>
              </a:rPr>
              <a:t>«</a:t>
            </a:r>
            <a:r>
              <a:rPr lang="ru-RU" sz="1800" dirty="0">
                <a:latin typeface="Century Gothic" panose="020B0502020202020204" pitchFamily="34" charset="0"/>
              </a:rPr>
              <a:t>Методология исследовательской и проектной деятельности. Естественнонаучные дисциплины</a:t>
            </a:r>
            <a:r>
              <a:rPr lang="ru-RU" sz="1800" dirty="0" smtClean="0">
                <a:latin typeface="Century Gothic" panose="020B0502020202020204" pitchFamily="34" charset="0"/>
              </a:rPr>
              <a:t>»</a:t>
            </a:r>
            <a:endParaRPr lang="en-US" sz="1800" dirty="0" smtClean="0">
              <a:latin typeface="Century Gothic" panose="020B0502020202020204" pitchFamily="34" charset="0"/>
            </a:endParaRPr>
          </a:p>
          <a:p>
            <a:r>
              <a:rPr lang="ru-RU" sz="1800" dirty="0" smtClean="0">
                <a:latin typeface="Century Gothic" panose="020B0502020202020204" pitchFamily="34" charset="0"/>
              </a:rPr>
              <a:t>2.  «Проекты</a:t>
            </a:r>
            <a:r>
              <a:rPr lang="ru-RU" sz="1800" dirty="0">
                <a:latin typeface="Century Gothic" panose="020B0502020202020204" pitchFamily="34" charset="0"/>
              </a:rPr>
              <a:t>, исследования, кейсы (в том числе разработанные в </a:t>
            </a:r>
            <a:r>
              <a:rPr lang="ru-RU" sz="1800" dirty="0" smtClean="0">
                <a:latin typeface="Century Gothic" panose="020B0502020202020204" pitchFamily="34" charset="0"/>
              </a:rPr>
              <a:t>  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 </a:t>
            </a:r>
            <a:r>
              <a:rPr lang="ru-RU" sz="1800" dirty="0" smtClean="0">
                <a:latin typeface="Century Gothic" panose="020B0502020202020204" pitchFamily="34" charset="0"/>
              </a:rPr>
              <a:t>    рамках </a:t>
            </a:r>
            <a:r>
              <a:rPr lang="ru-RU" sz="1800" dirty="0">
                <a:latin typeface="Century Gothic" panose="020B0502020202020204" pitchFamily="34" charset="0"/>
              </a:rPr>
              <a:t>реализации проекта СТЕМФОРД) как средство </a:t>
            </a:r>
            <a:r>
              <a:rPr lang="ru-RU" sz="1800" dirty="0" smtClean="0">
                <a:latin typeface="Century Gothic" panose="020B0502020202020204" pitchFamily="34" charset="0"/>
              </a:rPr>
              <a:t> </a:t>
            </a:r>
          </a:p>
          <a:p>
            <a:r>
              <a:rPr lang="ru-RU" sz="1800" dirty="0">
                <a:latin typeface="Century Gothic" panose="020B0502020202020204" pitchFamily="34" charset="0"/>
              </a:rPr>
              <a:t> </a:t>
            </a:r>
            <a:r>
              <a:rPr lang="ru-RU" sz="1800" dirty="0" smtClean="0">
                <a:latin typeface="Century Gothic" panose="020B0502020202020204" pitchFamily="34" charset="0"/>
              </a:rPr>
              <a:t>     формирования </a:t>
            </a:r>
            <a:r>
              <a:rPr lang="ru-RU" sz="1800" dirty="0" err="1">
                <a:latin typeface="Century Gothic" panose="020B0502020202020204" pitchFamily="34" charset="0"/>
              </a:rPr>
              <a:t>метапредметных</a:t>
            </a:r>
            <a:r>
              <a:rPr lang="ru-RU" sz="1800" dirty="0">
                <a:latin typeface="Century Gothic" panose="020B0502020202020204" pitchFamily="34" charset="0"/>
              </a:rPr>
              <a:t> </a:t>
            </a:r>
            <a:r>
              <a:rPr lang="ru-RU" sz="1800" dirty="0" smtClean="0">
                <a:latin typeface="Century Gothic" panose="020B0502020202020204" pitchFamily="34" charset="0"/>
              </a:rPr>
              <a:t>результатов обучающихся»</a:t>
            </a:r>
            <a:endParaRPr lang="en-US" sz="2000" dirty="0" smtClean="0">
              <a:solidFill>
                <a:srgbClr val="2F5597"/>
              </a:solidFill>
              <a:latin typeface="Century Gothic" panose="020B0502020202020204" pitchFamily="34" charset="0"/>
            </a:endParaRPr>
          </a:p>
          <a:p>
            <a:r>
              <a:rPr lang="ru-RU" sz="2000" dirty="0" smtClean="0">
                <a:solidFill>
                  <a:srgbClr val="2F5597"/>
                </a:solidFill>
                <a:latin typeface="Century Gothic" panose="020B0502020202020204" pitchFamily="34" charset="0"/>
              </a:rPr>
              <a:t>3. </a:t>
            </a:r>
            <a:r>
              <a:rPr lang="ru-RU" sz="1800" dirty="0">
                <a:latin typeface="Century Gothic" panose="020B0502020202020204" pitchFamily="34" charset="0"/>
              </a:rPr>
              <a:t>Знакомство с миром высоких технологий: STEM-образование </a:t>
            </a:r>
            <a:r>
              <a:rPr lang="en-US" sz="1800" dirty="0" smtClean="0">
                <a:latin typeface="Century Gothic" panose="020B0502020202020204" pitchFamily="34" charset="0"/>
              </a:rPr>
              <a:t>  </a:t>
            </a:r>
          </a:p>
          <a:p>
            <a:r>
              <a:rPr lang="en-US" sz="1800" dirty="0">
                <a:latin typeface="Century Gothic" panose="020B0502020202020204" pitchFamily="34" charset="0"/>
              </a:rPr>
              <a:t> </a:t>
            </a:r>
            <a:r>
              <a:rPr lang="en-US" sz="1800" dirty="0" smtClean="0">
                <a:latin typeface="Century Gothic" panose="020B0502020202020204" pitchFamily="34" charset="0"/>
              </a:rPr>
              <a:t>    </a:t>
            </a:r>
            <a:r>
              <a:rPr lang="ru-RU" sz="1800" dirty="0" smtClean="0">
                <a:latin typeface="Century Gothic" panose="020B0502020202020204" pitchFamily="34" charset="0"/>
              </a:rPr>
              <a:t>от </a:t>
            </a:r>
            <a:r>
              <a:rPr lang="ru-RU" sz="1800" dirty="0">
                <a:latin typeface="Century Gothic" panose="020B0502020202020204" pitchFamily="34" charset="0"/>
              </a:rPr>
              <a:t>проекта "</a:t>
            </a:r>
            <a:r>
              <a:rPr lang="ru-RU" sz="1800" dirty="0" err="1">
                <a:latin typeface="Century Gothic" panose="020B0502020202020204" pitchFamily="34" charset="0"/>
              </a:rPr>
              <a:t>Стемфорд</a:t>
            </a:r>
            <a:r>
              <a:rPr lang="ru-RU" sz="1800" dirty="0">
                <a:latin typeface="Century Gothic" panose="020B0502020202020204" pitchFamily="34" charset="0"/>
              </a:rPr>
              <a:t>"</a:t>
            </a:r>
          </a:p>
          <a:p>
            <a:endParaRPr lang="ru-RU" sz="2400" dirty="0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7A3B6AB-D950-434E-A68D-58D8768D4281}"/>
              </a:ext>
            </a:extLst>
          </p:cNvPr>
          <p:cNvSpPr/>
          <p:nvPr/>
        </p:nvSpPr>
        <p:spPr>
          <a:xfrm>
            <a:off x="274998" y="1832412"/>
            <a:ext cx="31400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ПРОГРАММЫ ПОВЫШЕНИЯ КВАЛИФИКАЦИИ</a:t>
            </a:r>
            <a:endParaRPr lang="ru-RU" sz="1600" dirty="0">
              <a:solidFill>
                <a:schemeClr val="bg1"/>
              </a:solidFill>
              <a:latin typeface="Century Gothic" panose="020B0502020202020204" pitchFamily="34" charset="0"/>
              <a:cs typeface="Gilroy ExtraBold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81009E5-9A4B-884D-8E61-1A56557BF074}"/>
              </a:ext>
            </a:extLst>
          </p:cNvPr>
          <p:cNvSpPr txBox="1"/>
          <p:nvPr/>
        </p:nvSpPr>
        <p:spPr>
          <a:xfrm>
            <a:off x="6019794" y="31888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CB544D8-5A60-D448-9FA9-68E9B09FA600}"/>
              </a:ext>
            </a:extLst>
          </p:cNvPr>
          <p:cNvSpPr txBox="1"/>
          <p:nvPr/>
        </p:nvSpPr>
        <p:spPr>
          <a:xfrm>
            <a:off x="6019794" y="39564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7EDA224-96F9-7644-8439-DFCDAF978E06}"/>
              </a:ext>
            </a:extLst>
          </p:cNvPr>
          <p:cNvSpPr txBox="1"/>
          <p:nvPr/>
        </p:nvSpPr>
        <p:spPr>
          <a:xfrm>
            <a:off x="6019794" y="241718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Century Gothic" panose="020B0502020202020204" pitchFamily="34" charset="0"/>
            </a:endParaRPr>
          </a:p>
        </p:txBody>
      </p: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id="{E6D24645-76CE-3A43-A9E6-0B99EE0E4A81}"/>
              </a:ext>
            </a:extLst>
          </p:cNvPr>
          <p:cNvCxnSpPr>
            <a:cxnSpLocks/>
          </p:cNvCxnSpPr>
          <p:nvPr/>
        </p:nvCxnSpPr>
        <p:spPr>
          <a:xfrm>
            <a:off x="3604937" y="1289211"/>
            <a:ext cx="0" cy="1671176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E755F40-9E28-C342-9BE4-FCD82E3EC1B4}"/>
              </a:ext>
            </a:extLst>
          </p:cNvPr>
          <p:cNvSpPr/>
          <p:nvPr/>
        </p:nvSpPr>
        <p:spPr>
          <a:xfrm>
            <a:off x="4256349" y="4097996"/>
            <a:ext cx="75188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2F5597"/>
                </a:solidFill>
                <a:latin typeface="Century Gothic" panose="020B0502020202020204" pitchFamily="34" charset="0"/>
                <a:ea typeface="Calibri" panose="020F0502020204030204" pitchFamily="34" charset="0"/>
              </a:rPr>
              <a:t>1. ОСНОВНАЯ ПРОГРАММА</a:t>
            </a:r>
            <a:endParaRPr lang="ru-RU" dirty="0">
              <a:solidFill>
                <a:srgbClr val="2F5597"/>
              </a:solidFill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r>
              <a:rPr lang="ru-RU" dirty="0" smtClean="0">
                <a:solidFill>
                  <a:srgbClr val="2F5597"/>
                </a:solidFill>
                <a:latin typeface="Century Gothic" panose="020B0502020202020204" pitchFamily="34" charset="0"/>
              </a:rPr>
              <a:t>2. ВНЕУРОЧНАЯ ДЕЯТЕЛЬНОСТЬ</a:t>
            </a:r>
            <a:endParaRPr lang="ru-RU" dirty="0">
              <a:solidFill>
                <a:srgbClr val="2F5597"/>
              </a:solidFill>
              <a:latin typeface="Century Gothic" panose="020B0502020202020204" pitchFamily="34" charset="0"/>
            </a:endParaRPr>
          </a:p>
          <a:p>
            <a:r>
              <a:rPr lang="ru-RU" dirty="0" smtClean="0">
                <a:solidFill>
                  <a:srgbClr val="2F5597"/>
                </a:solidFill>
                <a:latin typeface="Century Gothic" panose="020B0502020202020204" pitchFamily="34" charset="0"/>
              </a:rPr>
              <a:t>3. ДОПОЛНИТЕЛЬНОЕ ОБРАЗОВАНИЕ</a:t>
            </a:r>
            <a:endParaRPr lang="ru-RU" dirty="0">
              <a:solidFill>
                <a:srgbClr val="2F5597"/>
              </a:solidFill>
              <a:latin typeface="Century Gothic" panose="020B0502020202020204" pitchFamily="34" charset="0"/>
            </a:endParaRPr>
          </a:p>
          <a:p>
            <a:r>
              <a:rPr lang="ru-RU" dirty="0" smtClean="0">
                <a:solidFill>
                  <a:srgbClr val="2F5597"/>
                </a:solidFill>
                <a:latin typeface="Century Gothic" panose="020B0502020202020204" pitchFamily="34" charset="0"/>
              </a:rPr>
              <a:t>4. ОПИСАНИЕ ПРАКТИК</a:t>
            </a:r>
            <a:endParaRPr lang="ru-RU" dirty="0">
              <a:solidFill>
                <a:srgbClr val="2F5597"/>
              </a:solidFill>
              <a:latin typeface="Century Gothic" panose="020B0502020202020204" pitchFamily="34" charset="0"/>
            </a:endParaRPr>
          </a:p>
          <a:p>
            <a:r>
              <a:rPr lang="ru-RU" dirty="0" smtClean="0">
                <a:solidFill>
                  <a:srgbClr val="2F5597"/>
                </a:solidFill>
                <a:latin typeface="Century Gothic" panose="020B0502020202020204" pitchFamily="34" charset="0"/>
              </a:rPr>
              <a:t>5. МЕТОДИЧЕСКИЕ РЕКОМЕНДАЦИИ ДЛЯ НАЧАЛЬНОЙ ШКОЛЫ</a:t>
            </a:r>
            <a:endParaRPr lang="ru-RU" dirty="0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F2CA0E57-EA8B-4F4F-B831-6D7391BF9E00}"/>
              </a:ext>
            </a:extLst>
          </p:cNvPr>
          <p:cNvCxnSpPr>
            <a:cxnSpLocks/>
          </p:cNvCxnSpPr>
          <p:nvPr/>
        </p:nvCxnSpPr>
        <p:spPr>
          <a:xfrm>
            <a:off x="3594871" y="4270590"/>
            <a:ext cx="10066" cy="1229784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C4576244-F6DF-B049-B325-274E736F0A11}"/>
              </a:ext>
            </a:extLst>
          </p:cNvPr>
          <p:cNvSpPr/>
          <p:nvPr/>
        </p:nvSpPr>
        <p:spPr>
          <a:xfrm>
            <a:off x="197160" y="3322376"/>
            <a:ext cx="33500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ВЕБИНАРЫ </a:t>
            </a:r>
            <a:endParaRPr lang="ru-RU" sz="1600" dirty="0">
              <a:solidFill>
                <a:schemeClr val="bg1"/>
              </a:solidFill>
              <a:latin typeface="Century Gothic" panose="020B0502020202020204" pitchFamily="34" charset="0"/>
              <a:cs typeface="Gilroy ExtraBold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2E11072-6166-8040-B425-E158C9C89DEB}"/>
              </a:ext>
            </a:extLst>
          </p:cNvPr>
          <p:cNvSpPr/>
          <p:nvPr/>
        </p:nvSpPr>
        <p:spPr>
          <a:xfrm>
            <a:off x="2238736" y="513697"/>
            <a:ext cx="89300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        </a:t>
            </a:r>
            <a:r>
              <a:rPr lang="ru-RU" sz="2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МЕТО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ДИЧЕСКАЯ ПОДДЕРЖКА ПЕДАГОГА</a:t>
            </a:r>
            <a:endParaRPr lang="en-US" sz="2400" b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13DC8ADF-1D36-7147-90CC-EA8EE798D856}"/>
              </a:ext>
            </a:extLst>
          </p:cNvPr>
          <p:cNvSpPr>
            <a:spLocks noChangeAspect="1"/>
          </p:cNvSpPr>
          <p:nvPr/>
        </p:nvSpPr>
        <p:spPr>
          <a:xfrm>
            <a:off x="515281" y="303453"/>
            <a:ext cx="900000" cy="90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41F36E52-8913-4548-94B5-A5B0A6F789E8}"/>
              </a:ext>
            </a:extLst>
          </p:cNvPr>
          <p:cNvCxnSpPr/>
          <p:nvPr/>
        </p:nvCxnSpPr>
        <p:spPr>
          <a:xfrm>
            <a:off x="1613202" y="742448"/>
            <a:ext cx="1195312" cy="11005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5" descr="C:\Users\Irina.Grunicheva\Nextcloud\Виртуальная школа\Стемфорд\Стемфорд иконки\000002.png">
            <a:extLst>
              <a:ext uri="{FF2B5EF4-FFF2-40B4-BE49-F238E27FC236}">
                <a16:creationId xmlns:a16="http://schemas.microsoft.com/office/drawing/2014/main" id="{99A62DEF-27CA-4243-9AA4-6B226E511E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81" y="365915"/>
            <a:ext cx="756000" cy="7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62670" y="3288326"/>
            <a:ext cx="5710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ЦИКЛ ВЕБИНАРОВ «СТЕМФОРД-УЧИТЕЛЬСКАЯ»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C4576244-F6DF-B049-B325-274E736F0A11}"/>
              </a:ext>
            </a:extLst>
          </p:cNvPr>
          <p:cNvSpPr/>
          <p:nvPr/>
        </p:nvSpPr>
        <p:spPr>
          <a:xfrm>
            <a:off x="55060" y="4546928"/>
            <a:ext cx="33500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МЕТОДИЧЕСКИЕ МАТЕРИАЛЫ</a:t>
            </a:r>
            <a:endParaRPr lang="ru-RU" sz="1600" dirty="0">
              <a:solidFill>
                <a:schemeClr val="bg1"/>
              </a:solidFill>
              <a:latin typeface="Century Gothic" panose="020B0502020202020204" pitchFamily="34" charset="0"/>
              <a:cs typeface="Gilroy ExtraBold"/>
            </a:endParaRP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F2CA0E57-EA8B-4F4F-B831-6D7391BF9E00}"/>
              </a:ext>
            </a:extLst>
          </p:cNvPr>
          <p:cNvCxnSpPr>
            <a:cxnSpLocks/>
          </p:cNvCxnSpPr>
          <p:nvPr/>
        </p:nvCxnSpPr>
        <p:spPr>
          <a:xfrm>
            <a:off x="2647215" y="3472992"/>
            <a:ext cx="1097122" cy="18661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C4576244-F6DF-B049-B325-274E736F0A11}"/>
              </a:ext>
            </a:extLst>
          </p:cNvPr>
          <p:cNvSpPr/>
          <p:nvPr/>
        </p:nvSpPr>
        <p:spPr>
          <a:xfrm>
            <a:off x="64987" y="6007944"/>
            <a:ext cx="33500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КОНФЕРЕНЦИИ, СЕМИНАРЫ</a:t>
            </a:r>
            <a:endParaRPr lang="ru-RU" sz="1600" dirty="0">
              <a:solidFill>
                <a:schemeClr val="bg1"/>
              </a:solidFill>
              <a:latin typeface="Century Gothic" panose="020B0502020202020204" pitchFamily="34" charset="0"/>
              <a:cs typeface="Gilroy ExtraBold"/>
            </a:endParaRPr>
          </a:p>
        </p:txBody>
      </p: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F2CA0E57-EA8B-4F4F-B831-6D7391BF9E00}"/>
              </a:ext>
            </a:extLst>
          </p:cNvPr>
          <p:cNvCxnSpPr>
            <a:cxnSpLocks/>
          </p:cNvCxnSpPr>
          <p:nvPr/>
        </p:nvCxnSpPr>
        <p:spPr>
          <a:xfrm>
            <a:off x="3604937" y="5793425"/>
            <a:ext cx="0" cy="767591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flipH="1">
            <a:off x="4348065" y="5819122"/>
            <a:ext cx="6820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1. ВСЕРОССИЙСКАЯ КОНФЕРЕНЦИЯ «ТЕРРИТОРИЯ СТЕМ»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2. МЕЖРЕГИОНАЛЬНЫЙ СЕМИНАР «СТЕМ-РЕГИОН»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63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с одним усеченным углом 43">
            <a:extLst>
              <a:ext uri="{FF2B5EF4-FFF2-40B4-BE49-F238E27FC236}">
                <a16:creationId xmlns:a16="http://schemas.microsoft.com/office/drawing/2014/main" id="{2CBEC3DB-EB1A-F340-A891-8A134B6A06D8}"/>
              </a:ext>
            </a:extLst>
          </p:cNvPr>
          <p:cNvSpPr/>
          <p:nvPr/>
        </p:nvSpPr>
        <p:spPr>
          <a:xfrm flipH="1">
            <a:off x="5625780" y="0"/>
            <a:ext cx="6660000" cy="6858000"/>
          </a:xfrm>
          <a:custGeom>
            <a:avLst/>
            <a:gdLst>
              <a:gd name="connsiteX0" fmla="*/ 0 w 5098473"/>
              <a:gd name="connsiteY0" fmla="*/ 0 h 6858000"/>
              <a:gd name="connsiteX1" fmla="*/ 2549237 w 5098473"/>
              <a:gd name="connsiteY1" fmla="*/ 0 h 6858000"/>
              <a:gd name="connsiteX2" fmla="*/ 5098473 w 5098473"/>
              <a:gd name="connsiteY2" fmla="*/ 2549237 h 6858000"/>
              <a:gd name="connsiteX3" fmla="*/ 5098473 w 5098473"/>
              <a:gd name="connsiteY3" fmla="*/ 6858000 h 6858000"/>
              <a:gd name="connsiteX4" fmla="*/ 0 w 5098473"/>
              <a:gd name="connsiteY4" fmla="*/ 6858000 h 6858000"/>
              <a:gd name="connsiteX5" fmla="*/ 0 w 5098473"/>
              <a:gd name="connsiteY5" fmla="*/ 0 h 6858000"/>
              <a:gd name="connsiteX0" fmla="*/ 0 w 8839200"/>
              <a:gd name="connsiteY0" fmla="*/ 0 h 6871855"/>
              <a:gd name="connsiteX1" fmla="*/ 2549237 w 8839200"/>
              <a:gd name="connsiteY1" fmla="*/ 0 h 6871855"/>
              <a:gd name="connsiteX2" fmla="*/ 8839200 w 8839200"/>
              <a:gd name="connsiteY2" fmla="*/ 6871855 h 6871855"/>
              <a:gd name="connsiteX3" fmla="*/ 5098473 w 8839200"/>
              <a:gd name="connsiteY3" fmla="*/ 6858000 h 6871855"/>
              <a:gd name="connsiteX4" fmla="*/ 0 w 8839200"/>
              <a:gd name="connsiteY4" fmla="*/ 6858000 h 6871855"/>
              <a:gd name="connsiteX5" fmla="*/ 0 w 8839200"/>
              <a:gd name="connsiteY5" fmla="*/ 0 h 6871855"/>
              <a:gd name="connsiteX0" fmla="*/ 0 w 8908473"/>
              <a:gd name="connsiteY0" fmla="*/ 0 h 6885710"/>
              <a:gd name="connsiteX1" fmla="*/ 2549237 w 8908473"/>
              <a:gd name="connsiteY1" fmla="*/ 0 h 6885710"/>
              <a:gd name="connsiteX2" fmla="*/ 8908473 w 8908473"/>
              <a:gd name="connsiteY2" fmla="*/ 6885710 h 6885710"/>
              <a:gd name="connsiteX3" fmla="*/ 5098473 w 8908473"/>
              <a:gd name="connsiteY3" fmla="*/ 6858000 h 6885710"/>
              <a:gd name="connsiteX4" fmla="*/ 0 w 8908473"/>
              <a:gd name="connsiteY4" fmla="*/ 6858000 h 6885710"/>
              <a:gd name="connsiteX5" fmla="*/ 0 w 8908473"/>
              <a:gd name="connsiteY5" fmla="*/ 0 h 6885710"/>
              <a:gd name="connsiteX0" fmla="*/ 0 w 8908473"/>
              <a:gd name="connsiteY0" fmla="*/ 13855 h 6899565"/>
              <a:gd name="connsiteX1" fmla="*/ 5237019 w 8908473"/>
              <a:gd name="connsiteY1" fmla="*/ 0 h 6899565"/>
              <a:gd name="connsiteX2" fmla="*/ 8908473 w 8908473"/>
              <a:gd name="connsiteY2" fmla="*/ 6899565 h 6899565"/>
              <a:gd name="connsiteX3" fmla="*/ 5098473 w 8908473"/>
              <a:gd name="connsiteY3" fmla="*/ 6871855 h 6899565"/>
              <a:gd name="connsiteX4" fmla="*/ 0 w 8908473"/>
              <a:gd name="connsiteY4" fmla="*/ 6871855 h 6899565"/>
              <a:gd name="connsiteX5" fmla="*/ 0 w 8908473"/>
              <a:gd name="connsiteY5" fmla="*/ 13855 h 6899565"/>
              <a:gd name="connsiteX0" fmla="*/ 0 w 8908473"/>
              <a:gd name="connsiteY0" fmla="*/ 0 h 6885710"/>
              <a:gd name="connsiteX1" fmla="*/ 4946074 w 8908473"/>
              <a:gd name="connsiteY1" fmla="*/ 0 h 6885710"/>
              <a:gd name="connsiteX2" fmla="*/ 8908473 w 8908473"/>
              <a:gd name="connsiteY2" fmla="*/ 6885710 h 6885710"/>
              <a:gd name="connsiteX3" fmla="*/ 5098473 w 8908473"/>
              <a:gd name="connsiteY3" fmla="*/ 6858000 h 6885710"/>
              <a:gd name="connsiteX4" fmla="*/ 0 w 8908473"/>
              <a:gd name="connsiteY4" fmla="*/ 6858000 h 6885710"/>
              <a:gd name="connsiteX5" fmla="*/ 0 w 8908473"/>
              <a:gd name="connsiteY5" fmla="*/ 0 h 6885710"/>
              <a:gd name="connsiteX0" fmla="*/ 0 w 7509164"/>
              <a:gd name="connsiteY0" fmla="*/ 0 h 6858000"/>
              <a:gd name="connsiteX1" fmla="*/ 4946074 w 7509164"/>
              <a:gd name="connsiteY1" fmla="*/ 0 h 6858000"/>
              <a:gd name="connsiteX2" fmla="*/ 7509164 w 7509164"/>
              <a:gd name="connsiteY2" fmla="*/ 6858000 h 6858000"/>
              <a:gd name="connsiteX3" fmla="*/ 5098473 w 7509164"/>
              <a:gd name="connsiteY3" fmla="*/ 6858000 h 6858000"/>
              <a:gd name="connsiteX4" fmla="*/ 0 w 7509164"/>
              <a:gd name="connsiteY4" fmla="*/ 6858000 h 6858000"/>
              <a:gd name="connsiteX5" fmla="*/ 0 w 7509164"/>
              <a:gd name="connsiteY5" fmla="*/ 0 h 6858000"/>
              <a:gd name="connsiteX0" fmla="*/ 0 w 7509164"/>
              <a:gd name="connsiteY0" fmla="*/ 0 h 6858000"/>
              <a:gd name="connsiteX1" fmla="*/ 5587519 w 7509164"/>
              <a:gd name="connsiteY1" fmla="*/ 13648 h 6858000"/>
              <a:gd name="connsiteX2" fmla="*/ 7509164 w 7509164"/>
              <a:gd name="connsiteY2" fmla="*/ 6858000 h 6858000"/>
              <a:gd name="connsiteX3" fmla="*/ 5098473 w 7509164"/>
              <a:gd name="connsiteY3" fmla="*/ 6858000 h 6858000"/>
              <a:gd name="connsiteX4" fmla="*/ 0 w 7509164"/>
              <a:gd name="connsiteY4" fmla="*/ 6858000 h 6858000"/>
              <a:gd name="connsiteX5" fmla="*/ 0 w 7509164"/>
              <a:gd name="connsiteY5" fmla="*/ 0 h 6858000"/>
              <a:gd name="connsiteX0" fmla="*/ 0 w 6649355"/>
              <a:gd name="connsiteY0" fmla="*/ 0 h 6871647"/>
              <a:gd name="connsiteX1" fmla="*/ 5587519 w 6649355"/>
              <a:gd name="connsiteY1" fmla="*/ 13648 h 6871647"/>
              <a:gd name="connsiteX2" fmla="*/ 6649355 w 6649355"/>
              <a:gd name="connsiteY2" fmla="*/ 6871647 h 6871647"/>
              <a:gd name="connsiteX3" fmla="*/ 5098473 w 6649355"/>
              <a:gd name="connsiteY3" fmla="*/ 6858000 h 6871647"/>
              <a:gd name="connsiteX4" fmla="*/ 0 w 6649355"/>
              <a:gd name="connsiteY4" fmla="*/ 6858000 h 6871647"/>
              <a:gd name="connsiteX5" fmla="*/ 0 w 6649355"/>
              <a:gd name="connsiteY5" fmla="*/ 0 h 687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49355" h="6871647">
                <a:moveTo>
                  <a:pt x="0" y="0"/>
                </a:moveTo>
                <a:lnTo>
                  <a:pt x="5587519" y="13648"/>
                </a:lnTo>
                <a:lnTo>
                  <a:pt x="6649355" y="6871647"/>
                </a:lnTo>
                <a:lnTo>
                  <a:pt x="509847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350" y="164638"/>
            <a:ext cx="7104789" cy="768085"/>
          </a:xfrm>
        </p:spPr>
        <p:txBody>
          <a:bodyPr>
            <a:noAutofit/>
          </a:bodyPr>
          <a:lstStyle/>
          <a:p>
            <a:pPr algn="l"/>
            <a:r>
              <a:rPr lang="en-US" sz="37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STEM</a:t>
            </a:r>
            <a:r>
              <a:rPr lang="ru-RU" sz="37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-образование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C4A4479-2047-194B-A735-BFED22BD8773}"/>
              </a:ext>
            </a:extLst>
          </p:cNvPr>
          <p:cNvSpPr/>
          <p:nvPr/>
        </p:nvSpPr>
        <p:spPr>
          <a:xfrm>
            <a:off x="4048970" y="622802"/>
            <a:ext cx="47535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-  </a:t>
            </a:r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ВОЗМОЖ</a:t>
            </a:r>
            <a:r>
              <a:rPr lang="ru-RU" sz="3200" b="1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НОСТИ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C93CC8-D3DE-7842-87E4-43E8B45E02F3}"/>
              </a:ext>
            </a:extLst>
          </p:cNvPr>
          <p:cNvSpPr txBox="1"/>
          <p:nvPr/>
        </p:nvSpPr>
        <p:spPr>
          <a:xfrm>
            <a:off x="1350748" y="4206404"/>
            <a:ext cx="4275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Поддержка учебного процесса конкурсами, иллюстрациями изучаемых явлений, примерами их применения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783131-3EBF-CE47-A816-226EFBAF18DC}"/>
              </a:ext>
            </a:extLst>
          </p:cNvPr>
          <p:cNvSpPr txBox="1"/>
          <p:nvPr/>
        </p:nvSpPr>
        <p:spPr>
          <a:xfrm>
            <a:off x="4508969" y="1249875"/>
            <a:ext cx="52795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            для    </a:t>
            </a:r>
            <a:r>
              <a:rPr lang="ru-RU" sz="2400" dirty="0" smtClean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ОО и педагогов</a:t>
            </a:r>
            <a:endParaRPr lang="ru-RU" sz="240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3F4DBD-233E-8143-9C1E-205FF9D4DD02}"/>
              </a:ext>
            </a:extLst>
          </p:cNvPr>
          <p:cNvSpPr txBox="1"/>
          <p:nvPr/>
        </p:nvSpPr>
        <p:spPr>
          <a:xfrm>
            <a:off x="549505" y="2064709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Gilroy ExtraBold"/>
              </a:rPr>
              <a:t>1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5AB4F0EA-2DA2-2A42-8922-41667D6E0EC3}"/>
              </a:ext>
            </a:extLst>
          </p:cNvPr>
          <p:cNvGrpSpPr>
            <a:grpSpLocks noChangeAspect="1"/>
          </p:cNvGrpSpPr>
          <p:nvPr/>
        </p:nvGrpSpPr>
        <p:grpSpPr>
          <a:xfrm>
            <a:off x="527381" y="1986154"/>
            <a:ext cx="620312" cy="576000"/>
            <a:chOff x="2277301" y="1995686"/>
            <a:chExt cx="1008132" cy="899598"/>
          </a:xfrm>
          <a:solidFill>
            <a:schemeClr val="accent5">
              <a:lumMod val="75000"/>
            </a:schemeClr>
          </a:solidFill>
        </p:grpSpPr>
        <p:sp>
          <p:nvSpPr>
            <p:cNvPr id="15" name="Половина рамки 14">
              <a:extLst>
                <a:ext uri="{FF2B5EF4-FFF2-40B4-BE49-F238E27FC236}">
                  <a16:creationId xmlns:a16="http://schemas.microsoft.com/office/drawing/2014/main" id="{DA737D73-6FB2-AD42-93BE-54836C1758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Половина рамки 15">
              <a:extLst>
                <a:ext uri="{FF2B5EF4-FFF2-40B4-BE49-F238E27FC236}">
                  <a16:creationId xmlns:a16="http://schemas.microsoft.com/office/drawing/2014/main" id="{6C77A5C6-F3D7-1943-B60D-089AF1116F17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Половина рамки 16">
              <a:extLst>
                <a:ext uri="{FF2B5EF4-FFF2-40B4-BE49-F238E27FC236}">
                  <a16:creationId xmlns:a16="http://schemas.microsoft.com/office/drawing/2014/main" id="{A5808291-209E-6F4A-99C0-79F902B2616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8" name="Половина рамки 17">
              <a:extLst>
                <a:ext uri="{FF2B5EF4-FFF2-40B4-BE49-F238E27FC236}">
                  <a16:creationId xmlns:a16="http://schemas.microsoft.com/office/drawing/2014/main" id="{38726CAA-4532-5549-A686-D3FF374431F0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D8522B38-D975-6040-A48C-AD8A1F6E4763}"/>
              </a:ext>
            </a:extLst>
          </p:cNvPr>
          <p:cNvGrpSpPr>
            <a:grpSpLocks noChangeAspect="1"/>
          </p:cNvGrpSpPr>
          <p:nvPr/>
        </p:nvGrpSpPr>
        <p:grpSpPr>
          <a:xfrm>
            <a:off x="542439" y="4453512"/>
            <a:ext cx="620312" cy="576000"/>
            <a:chOff x="2277301" y="1995686"/>
            <a:chExt cx="1008132" cy="899598"/>
          </a:xfrm>
          <a:solidFill>
            <a:schemeClr val="accent5">
              <a:lumMod val="75000"/>
            </a:schemeClr>
          </a:solidFill>
        </p:grpSpPr>
        <p:sp>
          <p:nvSpPr>
            <p:cNvPr id="21" name="Половина рамки 20">
              <a:extLst>
                <a:ext uri="{FF2B5EF4-FFF2-40B4-BE49-F238E27FC236}">
                  <a16:creationId xmlns:a16="http://schemas.microsoft.com/office/drawing/2014/main" id="{FC765BB4-5072-304B-BEE4-54F7F2AE22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2" name="Половина рамки 21">
              <a:extLst>
                <a:ext uri="{FF2B5EF4-FFF2-40B4-BE49-F238E27FC236}">
                  <a16:creationId xmlns:a16="http://schemas.microsoft.com/office/drawing/2014/main" id="{7714DB35-A914-B04D-926D-2332D5177C2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3" name="Половина рамки 22">
              <a:extLst>
                <a:ext uri="{FF2B5EF4-FFF2-40B4-BE49-F238E27FC236}">
                  <a16:creationId xmlns:a16="http://schemas.microsoft.com/office/drawing/2014/main" id="{1E3A2EBF-88BE-F54C-B2F7-817030EC4F7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Половина рамки 23">
              <a:extLst>
                <a:ext uri="{FF2B5EF4-FFF2-40B4-BE49-F238E27FC236}">
                  <a16:creationId xmlns:a16="http://schemas.microsoft.com/office/drawing/2014/main" id="{7681103B-1404-C248-9133-9FD321DF0181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CAAAE0AA-776F-614F-8986-9784EFFB7415}"/>
              </a:ext>
            </a:extLst>
          </p:cNvPr>
          <p:cNvSpPr/>
          <p:nvPr/>
        </p:nvSpPr>
        <p:spPr>
          <a:xfrm>
            <a:off x="1350747" y="3006075"/>
            <a:ext cx="48158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Подготовленные учеными сетевые дистанционные проекты для организации исследовательской </a:t>
            </a: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деятельности учащихся 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8D8B71B1-1EF8-4F47-9B81-840EE0D5B588}"/>
              </a:ext>
            </a:extLst>
          </p:cNvPr>
          <p:cNvSpPr/>
          <p:nvPr/>
        </p:nvSpPr>
        <p:spPr>
          <a:xfrm>
            <a:off x="678763" y="562603"/>
            <a:ext cx="36484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СТЕМФОРД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EF086D9-6555-DD46-98C2-804C6732B376}"/>
              </a:ext>
            </a:extLst>
          </p:cNvPr>
          <p:cNvSpPr txBox="1"/>
          <p:nvPr/>
        </p:nvSpPr>
        <p:spPr>
          <a:xfrm>
            <a:off x="549505" y="3297999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Gilroy ExtraBold"/>
              </a:rPr>
              <a:t>2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BA502381-1888-834A-88DE-76AC71BDCFB7}"/>
              </a:ext>
            </a:extLst>
          </p:cNvPr>
          <p:cNvGrpSpPr>
            <a:grpSpLocks noChangeAspect="1"/>
          </p:cNvGrpSpPr>
          <p:nvPr/>
        </p:nvGrpSpPr>
        <p:grpSpPr>
          <a:xfrm>
            <a:off x="527381" y="3240595"/>
            <a:ext cx="620312" cy="576000"/>
            <a:chOff x="2277301" y="1995686"/>
            <a:chExt cx="1008132" cy="899598"/>
          </a:xfrm>
          <a:solidFill>
            <a:schemeClr val="accent5">
              <a:lumMod val="75000"/>
            </a:schemeClr>
          </a:solidFill>
        </p:grpSpPr>
        <p:sp>
          <p:nvSpPr>
            <p:cNvPr id="43" name="Половина рамки 42">
              <a:extLst>
                <a:ext uri="{FF2B5EF4-FFF2-40B4-BE49-F238E27FC236}">
                  <a16:creationId xmlns:a16="http://schemas.microsoft.com/office/drawing/2014/main" id="{DDCE10B3-3CE3-C347-A937-98FCF1F08D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6" name="Половина рамки 45">
              <a:extLst>
                <a:ext uri="{FF2B5EF4-FFF2-40B4-BE49-F238E27FC236}">
                  <a16:creationId xmlns:a16="http://schemas.microsoft.com/office/drawing/2014/main" id="{121696FD-F925-2D47-8B6A-533E5AFCE2C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7" name="Половина рамки 46">
              <a:extLst>
                <a:ext uri="{FF2B5EF4-FFF2-40B4-BE49-F238E27FC236}">
                  <a16:creationId xmlns:a16="http://schemas.microsoft.com/office/drawing/2014/main" id="{6F84855F-9EA5-9A44-990D-D49E4D5CC2E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8" name="Половина рамки 47">
              <a:extLst>
                <a:ext uri="{FF2B5EF4-FFF2-40B4-BE49-F238E27FC236}">
                  <a16:creationId xmlns:a16="http://schemas.microsoft.com/office/drawing/2014/main" id="{A99D6A82-A0C2-2541-A884-441291E50995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964A65B9-6DC2-344F-A20C-33590B775E36}"/>
              </a:ext>
            </a:extLst>
          </p:cNvPr>
          <p:cNvSpPr/>
          <p:nvPr/>
        </p:nvSpPr>
        <p:spPr>
          <a:xfrm>
            <a:off x="1391476" y="1911720"/>
            <a:ext cx="47751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Ранняя профориентация и повышение интереса учащихся к естественным наукам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1F22BB8-2796-A54A-B48C-27403A37019A}"/>
              </a:ext>
            </a:extLst>
          </p:cNvPr>
          <p:cNvSpPr txBox="1"/>
          <p:nvPr/>
        </p:nvSpPr>
        <p:spPr>
          <a:xfrm>
            <a:off x="559665" y="4554191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Gilroy ExtraBold"/>
              </a:rPr>
              <a:t>3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D49B44D-603F-5247-9D4C-247713973A87}"/>
              </a:ext>
            </a:extLst>
          </p:cNvPr>
          <p:cNvSpPr txBox="1"/>
          <p:nvPr/>
        </p:nvSpPr>
        <p:spPr>
          <a:xfrm>
            <a:off x="1391476" y="5591016"/>
            <a:ext cx="4775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Регулярные встречи с представителя</a:t>
            </a:r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ми</a:t>
            </a: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науки и бизнеса</a:t>
            </a:r>
          </a:p>
        </p:txBody>
      </p: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F3B19DEC-2B7F-E746-93F9-168FF8631E57}"/>
              </a:ext>
            </a:extLst>
          </p:cNvPr>
          <p:cNvGrpSpPr>
            <a:grpSpLocks noChangeAspect="1"/>
          </p:cNvGrpSpPr>
          <p:nvPr/>
        </p:nvGrpSpPr>
        <p:grpSpPr>
          <a:xfrm>
            <a:off x="542439" y="5687027"/>
            <a:ext cx="620312" cy="576000"/>
            <a:chOff x="2277301" y="1995686"/>
            <a:chExt cx="1008132" cy="899598"/>
          </a:xfrm>
          <a:solidFill>
            <a:schemeClr val="accent5">
              <a:lumMod val="75000"/>
            </a:schemeClr>
          </a:solidFill>
        </p:grpSpPr>
        <p:sp>
          <p:nvSpPr>
            <p:cNvPr id="53" name="Половина рамки 52">
              <a:extLst>
                <a:ext uri="{FF2B5EF4-FFF2-40B4-BE49-F238E27FC236}">
                  <a16:creationId xmlns:a16="http://schemas.microsoft.com/office/drawing/2014/main" id="{6A7E0EBB-00F0-BA4D-A94B-0CB53BD3A9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4" name="Половина рамки 53">
              <a:extLst>
                <a:ext uri="{FF2B5EF4-FFF2-40B4-BE49-F238E27FC236}">
                  <a16:creationId xmlns:a16="http://schemas.microsoft.com/office/drawing/2014/main" id="{F608926C-810C-6E45-9834-55AF94C27109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5" name="Половина рамки 54">
              <a:extLst>
                <a:ext uri="{FF2B5EF4-FFF2-40B4-BE49-F238E27FC236}">
                  <a16:creationId xmlns:a16="http://schemas.microsoft.com/office/drawing/2014/main" id="{9C5EF86C-3CCD-BB4F-A8AE-4D9C3BFC92E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6" name="Половина рамки 55">
              <a:extLst>
                <a:ext uri="{FF2B5EF4-FFF2-40B4-BE49-F238E27FC236}">
                  <a16:creationId xmlns:a16="http://schemas.microsoft.com/office/drawing/2014/main" id="{9A77A974-15CF-C446-A480-27752CDD2B56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847CA38E-73B3-E24D-B9B2-78EEA89EBF3E}"/>
              </a:ext>
            </a:extLst>
          </p:cNvPr>
          <p:cNvSpPr txBox="1"/>
          <p:nvPr/>
        </p:nvSpPr>
        <p:spPr>
          <a:xfrm>
            <a:off x="559665" y="5755622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Gilroy ExtraBold"/>
              </a:rPr>
              <a:t>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FF8585C-721B-F549-91D7-6342C0089AF6}"/>
              </a:ext>
            </a:extLst>
          </p:cNvPr>
          <p:cNvSpPr txBox="1"/>
          <p:nvPr/>
        </p:nvSpPr>
        <p:spPr>
          <a:xfrm>
            <a:off x="11043687" y="3294287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6</a:t>
            </a:r>
          </a:p>
        </p:txBody>
      </p:sp>
      <p:grpSp>
        <p:nvGrpSpPr>
          <p:cNvPr id="59" name="Группа 58">
            <a:extLst>
              <a:ext uri="{FF2B5EF4-FFF2-40B4-BE49-F238E27FC236}">
                <a16:creationId xmlns:a16="http://schemas.microsoft.com/office/drawing/2014/main" id="{70E22B81-220A-B345-895D-3FCC87CAE650}"/>
              </a:ext>
            </a:extLst>
          </p:cNvPr>
          <p:cNvGrpSpPr>
            <a:grpSpLocks noChangeAspect="1"/>
          </p:cNvGrpSpPr>
          <p:nvPr/>
        </p:nvGrpSpPr>
        <p:grpSpPr>
          <a:xfrm>
            <a:off x="11021563" y="3236883"/>
            <a:ext cx="620312" cy="576000"/>
            <a:chOff x="2277301" y="1995686"/>
            <a:chExt cx="1008132" cy="899598"/>
          </a:xfrm>
          <a:solidFill>
            <a:schemeClr val="bg1"/>
          </a:solidFill>
        </p:grpSpPr>
        <p:sp>
          <p:nvSpPr>
            <p:cNvPr id="60" name="Половина рамки 59">
              <a:extLst>
                <a:ext uri="{FF2B5EF4-FFF2-40B4-BE49-F238E27FC236}">
                  <a16:creationId xmlns:a16="http://schemas.microsoft.com/office/drawing/2014/main" id="{59D5DC3B-268D-FF41-AD57-83680C26B5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1" name="Половина рамки 60">
              <a:extLst>
                <a:ext uri="{FF2B5EF4-FFF2-40B4-BE49-F238E27FC236}">
                  <a16:creationId xmlns:a16="http://schemas.microsoft.com/office/drawing/2014/main" id="{7B4CCF4E-C15F-2F41-AA76-851B2434387A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2" name="Половина рамки 61">
              <a:extLst>
                <a:ext uri="{FF2B5EF4-FFF2-40B4-BE49-F238E27FC236}">
                  <a16:creationId xmlns:a16="http://schemas.microsoft.com/office/drawing/2014/main" id="{A7EBE0D6-7E70-154A-AE96-7A6AB4837CD5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3" name="Половина рамки 62">
              <a:extLst>
                <a:ext uri="{FF2B5EF4-FFF2-40B4-BE49-F238E27FC236}">
                  <a16:creationId xmlns:a16="http://schemas.microsoft.com/office/drawing/2014/main" id="{6C022D6C-F350-3843-9B61-64EC6592BABC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D443687C-5C8D-3948-B61E-A06FE1B150EE}"/>
              </a:ext>
            </a:extLst>
          </p:cNvPr>
          <p:cNvSpPr/>
          <p:nvPr/>
        </p:nvSpPr>
        <p:spPr>
          <a:xfrm>
            <a:off x="6338299" y="3201833"/>
            <a:ext cx="44164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Организация </a:t>
            </a:r>
            <a:r>
              <a:rPr lang="ru-RU" dirty="0" smtClean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смешанного обучения и командной </a:t>
            </a:r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работы учащихся</a:t>
            </a:r>
            <a:endParaRPr lang="ru-RU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B59C110-B98D-8740-B6A4-BA37055F8316}"/>
              </a:ext>
            </a:extLst>
          </p:cNvPr>
          <p:cNvSpPr txBox="1"/>
          <p:nvPr/>
        </p:nvSpPr>
        <p:spPr>
          <a:xfrm>
            <a:off x="11043687" y="4518518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7</a:t>
            </a:r>
          </a:p>
        </p:txBody>
      </p:sp>
      <p:grpSp>
        <p:nvGrpSpPr>
          <p:cNvPr id="74" name="Группа 73">
            <a:extLst>
              <a:ext uri="{FF2B5EF4-FFF2-40B4-BE49-F238E27FC236}">
                <a16:creationId xmlns:a16="http://schemas.microsoft.com/office/drawing/2014/main" id="{847BC524-1343-154E-9912-8FBA9A706180}"/>
              </a:ext>
            </a:extLst>
          </p:cNvPr>
          <p:cNvGrpSpPr>
            <a:grpSpLocks noChangeAspect="1"/>
          </p:cNvGrpSpPr>
          <p:nvPr/>
        </p:nvGrpSpPr>
        <p:grpSpPr>
          <a:xfrm>
            <a:off x="11021563" y="4461114"/>
            <a:ext cx="620312" cy="576000"/>
            <a:chOff x="2277301" y="1995686"/>
            <a:chExt cx="1008132" cy="899598"/>
          </a:xfrm>
          <a:solidFill>
            <a:schemeClr val="bg1"/>
          </a:solidFill>
        </p:grpSpPr>
        <p:sp>
          <p:nvSpPr>
            <p:cNvPr id="75" name="Половина рамки 74">
              <a:extLst>
                <a:ext uri="{FF2B5EF4-FFF2-40B4-BE49-F238E27FC236}">
                  <a16:creationId xmlns:a16="http://schemas.microsoft.com/office/drawing/2014/main" id="{21EB046F-C43F-5941-AF1B-2B861ED5B4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6" name="Половина рамки 75">
              <a:extLst>
                <a:ext uri="{FF2B5EF4-FFF2-40B4-BE49-F238E27FC236}">
                  <a16:creationId xmlns:a16="http://schemas.microsoft.com/office/drawing/2014/main" id="{3CD22A97-8960-D14A-9B31-8EB89F17FF79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7" name="Половина рамки 76">
              <a:extLst>
                <a:ext uri="{FF2B5EF4-FFF2-40B4-BE49-F238E27FC236}">
                  <a16:creationId xmlns:a16="http://schemas.microsoft.com/office/drawing/2014/main" id="{E9C78B2C-D76C-3B41-ACD5-931F0F467F0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8" name="Половина рамки 77">
              <a:extLst>
                <a:ext uri="{FF2B5EF4-FFF2-40B4-BE49-F238E27FC236}">
                  <a16:creationId xmlns:a16="http://schemas.microsoft.com/office/drawing/2014/main" id="{8159F076-9BF1-454A-AB86-1AEA00961D78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id="{65F33165-E873-034E-B3E2-C613ABE929C2}"/>
              </a:ext>
            </a:extLst>
          </p:cNvPr>
          <p:cNvSpPr/>
          <p:nvPr/>
        </p:nvSpPr>
        <p:spPr>
          <a:xfrm>
            <a:off x="6338299" y="4385424"/>
            <a:ext cx="44164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Повышение квалификации педагогических работников</a:t>
            </a:r>
            <a:endParaRPr lang="ru-RU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CAEEBAA-B5AD-E04C-BC8D-670076A0BD10}"/>
              </a:ext>
            </a:extLst>
          </p:cNvPr>
          <p:cNvSpPr txBox="1"/>
          <p:nvPr/>
        </p:nvSpPr>
        <p:spPr>
          <a:xfrm>
            <a:off x="11043687" y="5762974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8</a:t>
            </a:r>
          </a:p>
        </p:txBody>
      </p:sp>
      <p:grpSp>
        <p:nvGrpSpPr>
          <p:cNvPr id="81" name="Группа 80">
            <a:extLst>
              <a:ext uri="{FF2B5EF4-FFF2-40B4-BE49-F238E27FC236}">
                <a16:creationId xmlns:a16="http://schemas.microsoft.com/office/drawing/2014/main" id="{100DE015-C2B8-2540-93E1-55C7ED40C86C}"/>
              </a:ext>
            </a:extLst>
          </p:cNvPr>
          <p:cNvGrpSpPr>
            <a:grpSpLocks noChangeAspect="1"/>
          </p:cNvGrpSpPr>
          <p:nvPr/>
        </p:nvGrpSpPr>
        <p:grpSpPr>
          <a:xfrm>
            <a:off x="11021563" y="5705570"/>
            <a:ext cx="620312" cy="576000"/>
            <a:chOff x="2277301" y="1995686"/>
            <a:chExt cx="1008132" cy="899598"/>
          </a:xfrm>
          <a:solidFill>
            <a:schemeClr val="bg1"/>
          </a:solidFill>
        </p:grpSpPr>
        <p:sp>
          <p:nvSpPr>
            <p:cNvPr id="82" name="Половина рамки 81">
              <a:extLst>
                <a:ext uri="{FF2B5EF4-FFF2-40B4-BE49-F238E27FC236}">
                  <a16:creationId xmlns:a16="http://schemas.microsoft.com/office/drawing/2014/main" id="{94B3A7FA-F650-BC48-A4BC-6D692D2EB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3" name="Половина рамки 82">
              <a:extLst>
                <a:ext uri="{FF2B5EF4-FFF2-40B4-BE49-F238E27FC236}">
                  <a16:creationId xmlns:a16="http://schemas.microsoft.com/office/drawing/2014/main" id="{9DED0897-307F-2446-A399-F8E70B957890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4" name="Половина рамки 83">
              <a:extLst>
                <a:ext uri="{FF2B5EF4-FFF2-40B4-BE49-F238E27FC236}">
                  <a16:creationId xmlns:a16="http://schemas.microsoft.com/office/drawing/2014/main" id="{619FCF19-95F6-A44C-92C6-0852DA9A7E66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5" name="Половина рамки 84">
              <a:extLst>
                <a:ext uri="{FF2B5EF4-FFF2-40B4-BE49-F238E27FC236}">
                  <a16:creationId xmlns:a16="http://schemas.microsoft.com/office/drawing/2014/main" id="{6DBC7462-BD52-304A-9BC3-7C9F28A87FC2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B4971899-074F-CB42-A48A-BF982631381F}"/>
              </a:ext>
            </a:extLst>
          </p:cNvPr>
          <p:cNvSpPr/>
          <p:nvPr/>
        </p:nvSpPr>
        <p:spPr>
          <a:xfrm>
            <a:off x="6166623" y="5589239"/>
            <a:ext cx="47400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Участие в образовательных программах ФИОП – «</a:t>
            </a:r>
            <a:r>
              <a:rPr lang="ru-RU" dirty="0" err="1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Технолидеры</a:t>
            </a:r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будущего», «Школьная Лига </a:t>
            </a:r>
            <a:r>
              <a:rPr lang="ru-RU" dirty="0" err="1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Роснано</a:t>
            </a:r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», олимпиады</a:t>
            </a:r>
            <a:endParaRPr lang="ru-RU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F6B71C30-F626-7944-88DC-95A86BA12F71}"/>
              </a:ext>
            </a:extLst>
          </p:cNvPr>
          <p:cNvSpPr txBox="1"/>
          <p:nvPr/>
        </p:nvSpPr>
        <p:spPr>
          <a:xfrm>
            <a:off x="10991529" y="2064708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5</a:t>
            </a:r>
          </a:p>
        </p:txBody>
      </p:sp>
      <p:grpSp>
        <p:nvGrpSpPr>
          <p:cNvPr id="104" name="Группа 103">
            <a:extLst>
              <a:ext uri="{FF2B5EF4-FFF2-40B4-BE49-F238E27FC236}">
                <a16:creationId xmlns:a16="http://schemas.microsoft.com/office/drawing/2014/main" id="{9B46978A-82D5-3846-BDAF-79E63126B6D8}"/>
              </a:ext>
            </a:extLst>
          </p:cNvPr>
          <p:cNvGrpSpPr>
            <a:grpSpLocks noChangeAspect="1"/>
          </p:cNvGrpSpPr>
          <p:nvPr/>
        </p:nvGrpSpPr>
        <p:grpSpPr>
          <a:xfrm>
            <a:off x="10987371" y="2043609"/>
            <a:ext cx="620312" cy="576000"/>
            <a:chOff x="2277301" y="1995686"/>
            <a:chExt cx="1008132" cy="899598"/>
          </a:xfrm>
          <a:solidFill>
            <a:schemeClr val="bg1"/>
          </a:solidFill>
        </p:grpSpPr>
        <p:sp>
          <p:nvSpPr>
            <p:cNvPr id="105" name="Половина рамки 104">
              <a:extLst>
                <a:ext uri="{FF2B5EF4-FFF2-40B4-BE49-F238E27FC236}">
                  <a16:creationId xmlns:a16="http://schemas.microsoft.com/office/drawing/2014/main" id="{F77C398E-89EE-7645-8C32-C3D6380FA6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6" name="Половина рамки 105">
              <a:extLst>
                <a:ext uri="{FF2B5EF4-FFF2-40B4-BE49-F238E27FC236}">
                  <a16:creationId xmlns:a16="http://schemas.microsoft.com/office/drawing/2014/main" id="{5665D16F-0A3A-0F41-80E1-FEC5269CC7E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7" name="Половина рамки 106">
              <a:extLst>
                <a:ext uri="{FF2B5EF4-FFF2-40B4-BE49-F238E27FC236}">
                  <a16:creationId xmlns:a16="http://schemas.microsoft.com/office/drawing/2014/main" id="{3C078D04-3CC2-FB4B-B415-3B2854F0CED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8" name="Половина рамки 107">
              <a:extLst>
                <a:ext uri="{FF2B5EF4-FFF2-40B4-BE49-F238E27FC236}">
                  <a16:creationId xmlns:a16="http://schemas.microsoft.com/office/drawing/2014/main" id="{2EE4065C-74AD-C04E-B1C4-7CC3328427B1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109" name="Прямоугольник 108">
            <a:extLst>
              <a:ext uri="{FF2B5EF4-FFF2-40B4-BE49-F238E27FC236}">
                <a16:creationId xmlns:a16="http://schemas.microsoft.com/office/drawing/2014/main" id="{CAA8E9FE-FD59-3A45-BD02-53045A6CF8E8}"/>
              </a:ext>
            </a:extLst>
          </p:cNvPr>
          <p:cNvSpPr/>
          <p:nvPr/>
        </p:nvSpPr>
        <p:spPr>
          <a:xfrm>
            <a:off x="6338299" y="2007018"/>
            <a:ext cx="44164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Готовые для учителя ресурсы по организации </a:t>
            </a:r>
            <a:r>
              <a:rPr lang="ru-RU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учебного процесса</a:t>
            </a:r>
            <a:endParaRPr lang="ru-RU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E4DB7D6-88E7-7942-9FD8-69A37114B7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1179" y="685798"/>
            <a:ext cx="871621" cy="87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72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с одним усеченным углом 43">
            <a:extLst>
              <a:ext uri="{FF2B5EF4-FFF2-40B4-BE49-F238E27FC236}">
                <a16:creationId xmlns:a16="http://schemas.microsoft.com/office/drawing/2014/main" id="{2CBEC3DB-EB1A-F340-A891-8A134B6A06D8}"/>
              </a:ext>
            </a:extLst>
          </p:cNvPr>
          <p:cNvSpPr/>
          <p:nvPr/>
        </p:nvSpPr>
        <p:spPr>
          <a:xfrm flipH="1">
            <a:off x="5532000" y="-92699"/>
            <a:ext cx="6660000" cy="6948000"/>
          </a:xfrm>
          <a:custGeom>
            <a:avLst/>
            <a:gdLst>
              <a:gd name="connsiteX0" fmla="*/ 0 w 5098473"/>
              <a:gd name="connsiteY0" fmla="*/ 0 h 6858000"/>
              <a:gd name="connsiteX1" fmla="*/ 2549237 w 5098473"/>
              <a:gd name="connsiteY1" fmla="*/ 0 h 6858000"/>
              <a:gd name="connsiteX2" fmla="*/ 5098473 w 5098473"/>
              <a:gd name="connsiteY2" fmla="*/ 2549237 h 6858000"/>
              <a:gd name="connsiteX3" fmla="*/ 5098473 w 5098473"/>
              <a:gd name="connsiteY3" fmla="*/ 6858000 h 6858000"/>
              <a:gd name="connsiteX4" fmla="*/ 0 w 5098473"/>
              <a:gd name="connsiteY4" fmla="*/ 6858000 h 6858000"/>
              <a:gd name="connsiteX5" fmla="*/ 0 w 5098473"/>
              <a:gd name="connsiteY5" fmla="*/ 0 h 6858000"/>
              <a:gd name="connsiteX0" fmla="*/ 0 w 8839200"/>
              <a:gd name="connsiteY0" fmla="*/ 0 h 6871855"/>
              <a:gd name="connsiteX1" fmla="*/ 2549237 w 8839200"/>
              <a:gd name="connsiteY1" fmla="*/ 0 h 6871855"/>
              <a:gd name="connsiteX2" fmla="*/ 8839200 w 8839200"/>
              <a:gd name="connsiteY2" fmla="*/ 6871855 h 6871855"/>
              <a:gd name="connsiteX3" fmla="*/ 5098473 w 8839200"/>
              <a:gd name="connsiteY3" fmla="*/ 6858000 h 6871855"/>
              <a:gd name="connsiteX4" fmla="*/ 0 w 8839200"/>
              <a:gd name="connsiteY4" fmla="*/ 6858000 h 6871855"/>
              <a:gd name="connsiteX5" fmla="*/ 0 w 8839200"/>
              <a:gd name="connsiteY5" fmla="*/ 0 h 6871855"/>
              <a:gd name="connsiteX0" fmla="*/ 0 w 8908473"/>
              <a:gd name="connsiteY0" fmla="*/ 0 h 6885710"/>
              <a:gd name="connsiteX1" fmla="*/ 2549237 w 8908473"/>
              <a:gd name="connsiteY1" fmla="*/ 0 h 6885710"/>
              <a:gd name="connsiteX2" fmla="*/ 8908473 w 8908473"/>
              <a:gd name="connsiteY2" fmla="*/ 6885710 h 6885710"/>
              <a:gd name="connsiteX3" fmla="*/ 5098473 w 8908473"/>
              <a:gd name="connsiteY3" fmla="*/ 6858000 h 6885710"/>
              <a:gd name="connsiteX4" fmla="*/ 0 w 8908473"/>
              <a:gd name="connsiteY4" fmla="*/ 6858000 h 6885710"/>
              <a:gd name="connsiteX5" fmla="*/ 0 w 8908473"/>
              <a:gd name="connsiteY5" fmla="*/ 0 h 6885710"/>
              <a:gd name="connsiteX0" fmla="*/ 0 w 8908473"/>
              <a:gd name="connsiteY0" fmla="*/ 13855 h 6899565"/>
              <a:gd name="connsiteX1" fmla="*/ 5237019 w 8908473"/>
              <a:gd name="connsiteY1" fmla="*/ 0 h 6899565"/>
              <a:gd name="connsiteX2" fmla="*/ 8908473 w 8908473"/>
              <a:gd name="connsiteY2" fmla="*/ 6899565 h 6899565"/>
              <a:gd name="connsiteX3" fmla="*/ 5098473 w 8908473"/>
              <a:gd name="connsiteY3" fmla="*/ 6871855 h 6899565"/>
              <a:gd name="connsiteX4" fmla="*/ 0 w 8908473"/>
              <a:gd name="connsiteY4" fmla="*/ 6871855 h 6899565"/>
              <a:gd name="connsiteX5" fmla="*/ 0 w 8908473"/>
              <a:gd name="connsiteY5" fmla="*/ 13855 h 6899565"/>
              <a:gd name="connsiteX0" fmla="*/ 0 w 8908473"/>
              <a:gd name="connsiteY0" fmla="*/ 0 h 6885710"/>
              <a:gd name="connsiteX1" fmla="*/ 4946074 w 8908473"/>
              <a:gd name="connsiteY1" fmla="*/ 0 h 6885710"/>
              <a:gd name="connsiteX2" fmla="*/ 8908473 w 8908473"/>
              <a:gd name="connsiteY2" fmla="*/ 6885710 h 6885710"/>
              <a:gd name="connsiteX3" fmla="*/ 5098473 w 8908473"/>
              <a:gd name="connsiteY3" fmla="*/ 6858000 h 6885710"/>
              <a:gd name="connsiteX4" fmla="*/ 0 w 8908473"/>
              <a:gd name="connsiteY4" fmla="*/ 6858000 h 6885710"/>
              <a:gd name="connsiteX5" fmla="*/ 0 w 8908473"/>
              <a:gd name="connsiteY5" fmla="*/ 0 h 6885710"/>
              <a:gd name="connsiteX0" fmla="*/ 0 w 7509164"/>
              <a:gd name="connsiteY0" fmla="*/ 0 h 6858000"/>
              <a:gd name="connsiteX1" fmla="*/ 4946074 w 7509164"/>
              <a:gd name="connsiteY1" fmla="*/ 0 h 6858000"/>
              <a:gd name="connsiteX2" fmla="*/ 7509164 w 7509164"/>
              <a:gd name="connsiteY2" fmla="*/ 6858000 h 6858000"/>
              <a:gd name="connsiteX3" fmla="*/ 5098473 w 7509164"/>
              <a:gd name="connsiteY3" fmla="*/ 6858000 h 6858000"/>
              <a:gd name="connsiteX4" fmla="*/ 0 w 7509164"/>
              <a:gd name="connsiteY4" fmla="*/ 6858000 h 6858000"/>
              <a:gd name="connsiteX5" fmla="*/ 0 w 7509164"/>
              <a:gd name="connsiteY5" fmla="*/ 0 h 6858000"/>
              <a:gd name="connsiteX0" fmla="*/ 0 w 7509164"/>
              <a:gd name="connsiteY0" fmla="*/ 0 h 6858000"/>
              <a:gd name="connsiteX1" fmla="*/ 5587519 w 7509164"/>
              <a:gd name="connsiteY1" fmla="*/ 13648 h 6858000"/>
              <a:gd name="connsiteX2" fmla="*/ 7509164 w 7509164"/>
              <a:gd name="connsiteY2" fmla="*/ 6858000 h 6858000"/>
              <a:gd name="connsiteX3" fmla="*/ 5098473 w 7509164"/>
              <a:gd name="connsiteY3" fmla="*/ 6858000 h 6858000"/>
              <a:gd name="connsiteX4" fmla="*/ 0 w 7509164"/>
              <a:gd name="connsiteY4" fmla="*/ 6858000 h 6858000"/>
              <a:gd name="connsiteX5" fmla="*/ 0 w 7509164"/>
              <a:gd name="connsiteY5" fmla="*/ 0 h 6858000"/>
              <a:gd name="connsiteX0" fmla="*/ 0 w 6649355"/>
              <a:gd name="connsiteY0" fmla="*/ 0 h 6871647"/>
              <a:gd name="connsiteX1" fmla="*/ 5587519 w 6649355"/>
              <a:gd name="connsiteY1" fmla="*/ 13648 h 6871647"/>
              <a:gd name="connsiteX2" fmla="*/ 6649355 w 6649355"/>
              <a:gd name="connsiteY2" fmla="*/ 6871647 h 6871647"/>
              <a:gd name="connsiteX3" fmla="*/ 5098473 w 6649355"/>
              <a:gd name="connsiteY3" fmla="*/ 6858000 h 6871647"/>
              <a:gd name="connsiteX4" fmla="*/ 0 w 6649355"/>
              <a:gd name="connsiteY4" fmla="*/ 6858000 h 6871647"/>
              <a:gd name="connsiteX5" fmla="*/ 0 w 6649355"/>
              <a:gd name="connsiteY5" fmla="*/ 0 h 687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49355" h="6871647">
                <a:moveTo>
                  <a:pt x="0" y="0"/>
                </a:moveTo>
                <a:lnTo>
                  <a:pt x="5587519" y="13648"/>
                </a:lnTo>
                <a:lnTo>
                  <a:pt x="6649355" y="6871647"/>
                </a:lnTo>
                <a:lnTo>
                  <a:pt x="509847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="1" dirty="0">
              <a:solidFill>
                <a:schemeClr val="bg1"/>
              </a:solidFill>
              <a:latin typeface="Century Gothic" panose="020B0502020202020204" pitchFamily="34" charset="0"/>
              <a:cs typeface="Gilroy ExtraBold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C4A4479-2047-194B-A735-BFED22BD8773}"/>
              </a:ext>
            </a:extLst>
          </p:cNvPr>
          <p:cNvSpPr/>
          <p:nvPr/>
        </p:nvSpPr>
        <p:spPr>
          <a:xfrm>
            <a:off x="4644578" y="290731"/>
            <a:ext cx="2754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ПРОБЛЕ</a:t>
            </a:r>
            <a:r>
              <a:rPr lang="ru-RU" sz="3600" b="1" u="sng" dirty="0" smtClean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МЫ</a:t>
            </a:r>
            <a:endParaRPr lang="ru-RU" sz="3200" b="1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C93CC8-D3DE-7842-87E4-43E8B45E02F3}"/>
              </a:ext>
            </a:extLst>
          </p:cNvPr>
          <p:cNvSpPr txBox="1"/>
          <p:nvPr/>
        </p:nvSpPr>
        <p:spPr>
          <a:xfrm>
            <a:off x="1491747" y="4397444"/>
            <a:ext cx="4275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Недостаточная мотивация учащихся, семей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783131-3EBF-CE47-A816-226EFBAF18DC}"/>
              </a:ext>
            </a:extLst>
          </p:cNvPr>
          <p:cNvSpPr txBox="1"/>
          <p:nvPr/>
        </p:nvSpPr>
        <p:spPr>
          <a:xfrm>
            <a:off x="4407237" y="1376136"/>
            <a:ext cx="52795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для школ  и  </a:t>
            </a:r>
            <a:r>
              <a:rPr lang="ru-RU" sz="24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педагогов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3F4DBD-233E-8143-9C1E-205FF9D4DD02}"/>
              </a:ext>
            </a:extLst>
          </p:cNvPr>
          <p:cNvSpPr txBox="1"/>
          <p:nvPr/>
        </p:nvSpPr>
        <p:spPr>
          <a:xfrm>
            <a:off x="549505" y="2288511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Gilroy ExtraBold"/>
              </a:rPr>
              <a:t>1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5AB4F0EA-2DA2-2A42-8922-41667D6E0EC3}"/>
              </a:ext>
            </a:extLst>
          </p:cNvPr>
          <p:cNvGrpSpPr>
            <a:grpSpLocks noChangeAspect="1"/>
          </p:cNvGrpSpPr>
          <p:nvPr/>
        </p:nvGrpSpPr>
        <p:grpSpPr>
          <a:xfrm>
            <a:off x="527381" y="2231107"/>
            <a:ext cx="620312" cy="576000"/>
            <a:chOff x="2277301" y="1995686"/>
            <a:chExt cx="1008132" cy="899598"/>
          </a:xfrm>
          <a:solidFill>
            <a:schemeClr val="accent5">
              <a:lumMod val="75000"/>
            </a:schemeClr>
          </a:solidFill>
        </p:grpSpPr>
        <p:sp>
          <p:nvSpPr>
            <p:cNvPr id="15" name="Половина рамки 14">
              <a:extLst>
                <a:ext uri="{FF2B5EF4-FFF2-40B4-BE49-F238E27FC236}">
                  <a16:creationId xmlns:a16="http://schemas.microsoft.com/office/drawing/2014/main" id="{DA737D73-6FB2-AD42-93BE-54836C1758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Половина рамки 15">
              <a:extLst>
                <a:ext uri="{FF2B5EF4-FFF2-40B4-BE49-F238E27FC236}">
                  <a16:creationId xmlns:a16="http://schemas.microsoft.com/office/drawing/2014/main" id="{6C77A5C6-F3D7-1943-B60D-089AF1116F17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Половина рамки 16">
              <a:extLst>
                <a:ext uri="{FF2B5EF4-FFF2-40B4-BE49-F238E27FC236}">
                  <a16:creationId xmlns:a16="http://schemas.microsoft.com/office/drawing/2014/main" id="{A5808291-209E-6F4A-99C0-79F902B2616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8" name="Половина рамки 17">
              <a:extLst>
                <a:ext uri="{FF2B5EF4-FFF2-40B4-BE49-F238E27FC236}">
                  <a16:creationId xmlns:a16="http://schemas.microsoft.com/office/drawing/2014/main" id="{38726CAA-4532-5549-A686-D3FF374431F0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D8522B38-D975-6040-A48C-AD8A1F6E4763}"/>
              </a:ext>
            </a:extLst>
          </p:cNvPr>
          <p:cNvGrpSpPr>
            <a:grpSpLocks noChangeAspect="1"/>
          </p:cNvGrpSpPr>
          <p:nvPr/>
        </p:nvGrpSpPr>
        <p:grpSpPr>
          <a:xfrm>
            <a:off x="542439" y="4453512"/>
            <a:ext cx="620312" cy="576000"/>
            <a:chOff x="2277301" y="1995686"/>
            <a:chExt cx="1008132" cy="899598"/>
          </a:xfrm>
          <a:solidFill>
            <a:schemeClr val="accent5">
              <a:lumMod val="75000"/>
            </a:schemeClr>
          </a:solidFill>
        </p:grpSpPr>
        <p:sp>
          <p:nvSpPr>
            <p:cNvPr id="21" name="Половина рамки 20">
              <a:extLst>
                <a:ext uri="{FF2B5EF4-FFF2-40B4-BE49-F238E27FC236}">
                  <a16:creationId xmlns:a16="http://schemas.microsoft.com/office/drawing/2014/main" id="{FC765BB4-5072-304B-BEE4-54F7F2AE22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2" name="Половина рамки 21">
              <a:extLst>
                <a:ext uri="{FF2B5EF4-FFF2-40B4-BE49-F238E27FC236}">
                  <a16:creationId xmlns:a16="http://schemas.microsoft.com/office/drawing/2014/main" id="{7714DB35-A914-B04D-926D-2332D5177C2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3" name="Половина рамки 22">
              <a:extLst>
                <a:ext uri="{FF2B5EF4-FFF2-40B4-BE49-F238E27FC236}">
                  <a16:creationId xmlns:a16="http://schemas.microsoft.com/office/drawing/2014/main" id="{1E3A2EBF-88BE-F54C-B2F7-817030EC4F7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Половина рамки 23">
              <a:extLst>
                <a:ext uri="{FF2B5EF4-FFF2-40B4-BE49-F238E27FC236}">
                  <a16:creationId xmlns:a16="http://schemas.microsoft.com/office/drawing/2014/main" id="{7681103B-1404-C248-9133-9FD321DF0181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CAAAE0AA-776F-614F-8986-9784EFFB7415}"/>
              </a:ext>
            </a:extLst>
          </p:cNvPr>
          <p:cNvSpPr/>
          <p:nvPr/>
        </p:nvSpPr>
        <p:spPr>
          <a:xfrm>
            <a:off x="1391478" y="2175672"/>
            <a:ext cx="483637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Нацеленность школы на показатели внешней оценки качества образования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EF086D9-6555-DD46-98C2-804C6732B376}"/>
              </a:ext>
            </a:extLst>
          </p:cNvPr>
          <p:cNvSpPr txBox="1"/>
          <p:nvPr/>
        </p:nvSpPr>
        <p:spPr>
          <a:xfrm>
            <a:off x="559665" y="3391132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Gilroy ExtraBold"/>
              </a:rPr>
              <a:t>2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BA502381-1888-834A-88DE-76AC71BDCFB7}"/>
              </a:ext>
            </a:extLst>
          </p:cNvPr>
          <p:cNvGrpSpPr>
            <a:grpSpLocks noChangeAspect="1"/>
          </p:cNvGrpSpPr>
          <p:nvPr/>
        </p:nvGrpSpPr>
        <p:grpSpPr>
          <a:xfrm>
            <a:off x="527381" y="3338972"/>
            <a:ext cx="620312" cy="576000"/>
            <a:chOff x="2277301" y="1995686"/>
            <a:chExt cx="1008132" cy="899598"/>
          </a:xfrm>
          <a:solidFill>
            <a:schemeClr val="accent5">
              <a:lumMod val="75000"/>
            </a:schemeClr>
          </a:solidFill>
        </p:grpSpPr>
        <p:sp>
          <p:nvSpPr>
            <p:cNvPr id="43" name="Половина рамки 42">
              <a:extLst>
                <a:ext uri="{FF2B5EF4-FFF2-40B4-BE49-F238E27FC236}">
                  <a16:creationId xmlns:a16="http://schemas.microsoft.com/office/drawing/2014/main" id="{DDCE10B3-3CE3-C347-A937-98FCF1F08D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6" name="Половина рамки 45">
              <a:extLst>
                <a:ext uri="{FF2B5EF4-FFF2-40B4-BE49-F238E27FC236}">
                  <a16:creationId xmlns:a16="http://schemas.microsoft.com/office/drawing/2014/main" id="{121696FD-F925-2D47-8B6A-533E5AFCE2C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7" name="Половина рамки 46">
              <a:extLst>
                <a:ext uri="{FF2B5EF4-FFF2-40B4-BE49-F238E27FC236}">
                  <a16:creationId xmlns:a16="http://schemas.microsoft.com/office/drawing/2014/main" id="{6F84855F-9EA5-9A44-990D-D49E4D5CC2E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8" name="Половина рамки 47">
              <a:extLst>
                <a:ext uri="{FF2B5EF4-FFF2-40B4-BE49-F238E27FC236}">
                  <a16:creationId xmlns:a16="http://schemas.microsoft.com/office/drawing/2014/main" id="{A99D6A82-A0C2-2541-A884-441291E50995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964A65B9-6DC2-344F-A20C-33590B775E36}"/>
              </a:ext>
            </a:extLst>
          </p:cNvPr>
          <p:cNvSpPr/>
          <p:nvPr/>
        </p:nvSpPr>
        <p:spPr>
          <a:xfrm>
            <a:off x="1391478" y="3294287"/>
            <a:ext cx="45125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Недостаточная компетентность, мотивация и загруженность педагогов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1F22BB8-2796-A54A-B48C-27403A37019A}"/>
              </a:ext>
            </a:extLst>
          </p:cNvPr>
          <p:cNvSpPr txBox="1"/>
          <p:nvPr/>
        </p:nvSpPr>
        <p:spPr>
          <a:xfrm>
            <a:off x="559665" y="4554191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Gilroy ExtraBold"/>
              </a:rPr>
              <a:t>3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D49B44D-603F-5247-9D4C-247713973A87}"/>
              </a:ext>
            </a:extLst>
          </p:cNvPr>
          <p:cNvSpPr txBox="1"/>
          <p:nvPr/>
        </p:nvSpPr>
        <p:spPr>
          <a:xfrm>
            <a:off x="1420964" y="5567187"/>
            <a:ext cx="4275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Традиционные подходы к составлению учебного плана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F3B19DEC-2B7F-E746-93F9-168FF8631E57}"/>
              </a:ext>
            </a:extLst>
          </p:cNvPr>
          <p:cNvGrpSpPr>
            <a:grpSpLocks noChangeAspect="1"/>
          </p:cNvGrpSpPr>
          <p:nvPr/>
        </p:nvGrpSpPr>
        <p:grpSpPr>
          <a:xfrm>
            <a:off x="542439" y="5687027"/>
            <a:ext cx="620312" cy="576000"/>
            <a:chOff x="2277301" y="1995686"/>
            <a:chExt cx="1008132" cy="899598"/>
          </a:xfrm>
          <a:solidFill>
            <a:schemeClr val="accent5">
              <a:lumMod val="75000"/>
            </a:schemeClr>
          </a:solidFill>
        </p:grpSpPr>
        <p:sp>
          <p:nvSpPr>
            <p:cNvPr id="53" name="Половина рамки 52">
              <a:extLst>
                <a:ext uri="{FF2B5EF4-FFF2-40B4-BE49-F238E27FC236}">
                  <a16:creationId xmlns:a16="http://schemas.microsoft.com/office/drawing/2014/main" id="{6A7E0EBB-00F0-BA4D-A94B-0CB53BD3A9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4" name="Половина рамки 53">
              <a:extLst>
                <a:ext uri="{FF2B5EF4-FFF2-40B4-BE49-F238E27FC236}">
                  <a16:creationId xmlns:a16="http://schemas.microsoft.com/office/drawing/2014/main" id="{F608926C-810C-6E45-9834-55AF94C27109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5" name="Половина рамки 54">
              <a:extLst>
                <a:ext uri="{FF2B5EF4-FFF2-40B4-BE49-F238E27FC236}">
                  <a16:creationId xmlns:a16="http://schemas.microsoft.com/office/drawing/2014/main" id="{9C5EF86C-3CCD-BB4F-A8AE-4D9C3BFC92E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6" name="Половина рамки 55">
              <a:extLst>
                <a:ext uri="{FF2B5EF4-FFF2-40B4-BE49-F238E27FC236}">
                  <a16:creationId xmlns:a16="http://schemas.microsoft.com/office/drawing/2014/main" id="{9A77A974-15CF-C446-A480-27752CDD2B56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847CA38E-73B3-E24D-B9B2-78EEA89EBF3E}"/>
              </a:ext>
            </a:extLst>
          </p:cNvPr>
          <p:cNvSpPr txBox="1"/>
          <p:nvPr/>
        </p:nvSpPr>
        <p:spPr>
          <a:xfrm>
            <a:off x="559665" y="5755622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Gilroy ExtraBold"/>
              </a:rPr>
              <a:t>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FF8585C-721B-F549-91D7-6342C0089AF6}"/>
              </a:ext>
            </a:extLst>
          </p:cNvPr>
          <p:cNvSpPr txBox="1"/>
          <p:nvPr/>
        </p:nvSpPr>
        <p:spPr>
          <a:xfrm>
            <a:off x="11065811" y="3432252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6</a:t>
            </a:r>
          </a:p>
        </p:txBody>
      </p:sp>
      <p:grpSp>
        <p:nvGrpSpPr>
          <p:cNvPr id="59" name="Группа 58">
            <a:extLst>
              <a:ext uri="{FF2B5EF4-FFF2-40B4-BE49-F238E27FC236}">
                <a16:creationId xmlns:a16="http://schemas.microsoft.com/office/drawing/2014/main" id="{70E22B81-220A-B345-895D-3FCC87CAE650}"/>
              </a:ext>
            </a:extLst>
          </p:cNvPr>
          <p:cNvGrpSpPr>
            <a:grpSpLocks noChangeAspect="1"/>
          </p:cNvGrpSpPr>
          <p:nvPr/>
        </p:nvGrpSpPr>
        <p:grpSpPr>
          <a:xfrm>
            <a:off x="11030598" y="3375084"/>
            <a:ext cx="620312" cy="576000"/>
            <a:chOff x="2277301" y="1995686"/>
            <a:chExt cx="1008132" cy="899598"/>
          </a:xfrm>
          <a:solidFill>
            <a:schemeClr val="bg1"/>
          </a:solidFill>
        </p:grpSpPr>
        <p:sp>
          <p:nvSpPr>
            <p:cNvPr id="60" name="Половина рамки 59">
              <a:extLst>
                <a:ext uri="{FF2B5EF4-FFF2-40B4-BE49-F238E27FC236}">
                  <a16:creationId xmlns:a16="http://schemas.microsoft.com/office/drawing/2014/main" id="{59D5DC3B-268D-FF41-AD57-83680C26B5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1" name="Половина рамки 60">
              <a:extLst>
                <a:ext uri="{FF2B5EF4-FFF2-40B4-BE49-F238E27FC236}">
                  <a16:creationId xmlns:a16="http://schemas.microsoft.com/office/drawing/2014/main" id="{7B4CCF4E-C15F-2F41-AA76-851B2434387A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2" name="Половина рамки 61">
              <a:extLst>
                <a:ext uri="{FF2B5EF4-FFF2-40B4-BE49-F238E27FC236}">
                  <a16:creationId xmlns:a16="http://schemas.microsoft.com/office/drawing/2014/main" id="{A7EBE0D6-7E70-154A-AE96-7A6AB4837CD5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3" name="Половина рамки 62">
              <a:extLst>
                <a:ext uri="{FF2B5EF4-FFF2-40B4-BE49-F238E27FC236}">
                  <a16:creationId xmlns:a16="http://schemas.microsoft.com/office/drawing/2014/main" id="{6C022D6C-F350-3843-9B61-64EC6592BABC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D443687C-5C8D-3948-B61E-A06FE1B150EE}"/>
              </a:ext>
            </a:extLst>
          </p:cNvPr>
          <p:cNvSpPr/>
          <p:nvPr/>
        </p:nvSpPr>
        <p:spPr>
          <a:xfrm>
            <a:off x="6338296" y="3352025"/>
            <a:ext cx="44164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Слабая связь школы с наукой и производством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B59C110-B98D-8740-B6A4-BA37055F8316}"/>
              </a:ext>
            </a:extLst>
          </p:cNvPr>
          <p:cNvSpPr txBox="1"/>
          <p:nvPr/>
        </p:nvSpPr>
        <p:spPr>
          <a:xfrm>
            <a:off x="11043687" y="4838318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7</a:t>
            </a:r>
          </a:p>
        </p:txBody>
      </p:sp>
      <p:grpSp>
        <p:nvGrpSpPr>
          <p:cNvPr id="74" name="Группа 73">
            <a:extLst>
              <a:ext uri="{FF2B5EF4-FFF2-40B4-BE49-F238E27FC236}">
                <a16:creationId xmlns:a16="http://schemas.microsoft.com/office/drawing/2014/main" id="{847BC524-1343-154E-9912-8FBA9A706180}"/>
              </a:ext>
            </a:extLst>
          </p:cNvPr>
          <p:cNvGrpSpPr>
            <a:grpSpLocks noChangeAspect="1"/>
          </p:cNvGrpSpPr>
          <p:nvPr/>
        </p:nvGrpSpPr>
        <p:grpSpPr>
          <a:xfrm>
            <a:off x="11021563" y="4781150"/>
            <a:ext cx="620312" cy="576000"/>
            <a:chOff x="2277301" y="1995686"/>
            <a:chExt cx="1008132" cy="899598"/>
          </a:xfrm>
          <a:solidFill>
            <a:schemeClr val="bg1"/>
          </a:solidFill>
        </p:grpSpPr>
        <p:sp>
          <p:nvSpPr>
            <p:cNvPr id="75" name="Половина рамки 74">
              <a:extLst>
                <a:ext uri="{FF2B5EF4-FFF2-40B4-BE49-F238E27FC236}">
                  <a16:creationId xmlns:a16="http://schemas.microsoft.com/office/drawing/2014/main" id="{21EB046F-C43F-5941-AF1B-2B861ED5B4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6" name="Половина рамки 75">
              <a:extLst>
                <a:ext uri="{FF2B5EF4-FFF2-40B4-BE49-F238E27FC236}">
                  <a16:creationId xmlns:a16="http://schemas.microsoft.com/office/drawing/2014/main" id="{3CD22A97-8960-D14A-9B31-8EB89F17FF79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7" name="Половина рамки 76">
              <a:extLst>
                <a:ext uri="{FF2B5EF4-FFF2-40B4-BE49-F238E27FC236}">
                  <a16:creationId xmlns:a16="http://schemas.microsoft.com/office/drawing/2014/main" id="{E9C78B2C-D76C-3B41-ACD5-931F0F467F0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8" name="Половина рамки 77">
              <a:extLst>
                <a:ext uri="{FF2B5EF4-FFF2-40B4-BE49-F238E27FC236}">
                  <a16:creationId xmlns:a16="http://schemas.microsoft.com/office/drawing/2014/main" id="{8159F076-9BF1-454A-AB86-1AEA00961D78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id="{65F33165-E873-034E-B3E2-C613ABE929C2}"/>
              </a:ext>
            </a:extLst>
          </p:cNvPr>
          <p:cNvSpPr/>
          <p:nvPr/>
        </p:nvSpPr>
        <p:spPr>
          <a:xfrm>
            <a:off x="6338298" y="4675569"/>
            <a:ext cx="44164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Ограниченные ресурсы внешкольной среды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F6B71C30-F626-7944-88DC-95A86BA12F71}"/>
              </a:ext>
            </a:extLst>
          </p:cNvPr>
          <p:cNvSpPr txBox="1"/>
          <p:nvPr/>
        </p:nvSpPr>
        <p:spPr>
          <a:xfrm>
            <a:off x="11043687" y="2295542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5</a:t>
            </a:r>
          </a:p>
        </p:txBody>
      </p:sp>
      <p:grpSp>
        <p:nvGrpSpPr>
          <p:cNvPr id="104" name="Группа 103">
            <a:extLst>
              <a:ext uri="{FF2B5EF4-FFF2-40B4-BE49-F238E27FC236}">
                <a16:creationId xmlns:a16="http://schemas.microsoft.com/office/drawing/2014/main" id="{9B46978A-82D5-3846-BDAF-79E63126B6D8}"/>
              </a:ext>
            </a:extLst>
          </p:cNvPr>
          <p:cNvGrpSpPr>
            <a:grpSpLocks noChangeAspect="1"/>
          </p:cNvGrpSpPr>
          <p:nvPr/>
        </p:nvGrpSpPr>
        <p:grpSpPr>
          <a:xfrm>
            <a:off x="11021563" y="2238138"/>
            <a:ext cx="620312" cy="576000"/>
            <a:chOff x="2277301" y="1995686"/>
            <a:chExt cx="1008132" cy="899598"/>
          </a:xfrm>
          <a:solidFill>
            <a:schemeClr val="bg1"/>
          </a:solidFill>
        </p:grpSpPr>
        <p:sp>
          <p:nvSpPr>
            <p:cNvPr id="105" name="Половина рамки 104">
              <a:extLst>
                <a:ext uri="{FF2B5EF4-FFF2-40B4-BE49-F238E27FC236}">
                  <a16:creationId xmlns:a16="http://schemas.microsoft.com/office/drawing/2014/main" id="{F77C398E-89EE-7645-8C32-C3D6380FA6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6" name="Половина рамки 105">
              <a:extLst>
                <a:ext uri="{FF2B5EF4-FFF2-40B4-BE49-F238E27FC236}">
                  <a16:creationId xmlns:a16="http://schemas.microsoft.com/office/drawing/2014/main" id="{5665D16F-0A3A-0F41-80E1-FEC5269CC7E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7" name="Половина рамки 106">
              <a:extLst>
                <a:ext uri="{FF2B5EF4-FFF2-40B4-BE49-F238E27FC236}">
                  <a16:creationId xmlns:a16="http://schemas.microsoft.com/office/drawing/2014/main" id="{3C078D04-3CC2-FB4B-B415-3B2854F0CED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8" name="Половина рамки 107">
              <a:extLst>
                <a:ext uri="{FF2B5EF4-FFF2-40B4-BE49-F238E27FC236}">
                  <a16:creationId xmlns:a16="http://schemas.microsoft.com/office/drawing/2014/main" id="{2EE4065C-74AD-C04E-B1C4-7CC3328427B1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109" name="Прямоугольник 108">
            <a:extLst>
              <a:ext uri="{FF2B5EF4-FFF2-40B4-BE49-F238E27FC236}">
                <a16:creationId xmlns:a16="http://schemas.microsoft.com/office/drawing/2014/main" id="{CAA8E9FE-FD59-3A45-BD02-53045A6CF8E8}"/>
              </a:ext>
            </a:extLst>
          </p:cNvPr>
          <p:cNvSpPr/>
          <p:nvPr/>
        </p:nvSpPr>
        <p:spPr>
          <a:xfrm>
            <a:off x="6638191" y="2336258"/>
            <a:ext cx="38226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Недостаточная МТБ школы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E4DB7D6-88E7-7942-9FD8-69A37114B7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3687" y="1091586"/>
            <a:ext cx="871621" cy="871621"/>
          </a:xfrm>
          <a:prstGeom prst="rect">
            <a:avLst/>
          </a:prstGeom>
        </p:spPr>
      </p:pic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1F7AE131-EA4D-4944-8653-96FD3861861F}"/>
              </a:ext>
            </a:extLst>
          </p:cNvPr>
          <p:cNvSpPr/>
          <p:nvPr/>
        </p:nvSpPr>
        <p:spPr>
          <a:xfrm>
            <a:off x="6338297" y="5774293"/>
            <a:ext cx="44164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Отсутствие практического опыта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8" name="Группа 67">
            <a:extLst>
              <a:ext uri="{FF2B5EF4-FFF2-40B4-BE49-F238E27FC236}">
                <a16:creationId xmlns:a16="http://schemas.microsoft.com/office/drawing/2014/main" id="{86AF3FAE-59D6-4F9A-9070-13FE95804DD2}"/>
              </a:ext>
            </a:extLst>
          </p:cNvPr>
          <p:cNvGrpSpPr>
            <a:grpSpLocks noChangeAspect="1"/>
          </p:cNvGrpSpPr>
          <p:nvPr/>
        </p:nvGrpSpPr>
        <p:grpSpPr>
          <a:xfrm>
            <a:off x="10999439" y="5744482"/>
            <a:ext cx="620312" cy="576000"/>
            <a:chOff x="2277301" y="1995686"/>
            <a:chExt cx="1008132" cy="899598"/>
          </a:xfrm>
          <a:solidFill>
            <a:schemeClr val="bg1"/>
          </a:solidFill>
        </p:grpSpPr>
        <p:sp>
          <p:nvSpPr>
            <p:cNvPr id="69" name="Половина рамки 68">
              <a:extLst>
                <a:ext uri="{FF2B5EF4-FFF2-40B4-BE49-F238E27FC236}">
                  <a16:creationId xmlns:a16="http://schemas.microsoft.com/office/drawing/2014/main" id="{97CC5245-D316-4994-9705-E9FF892CEC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0" name="Половина рамки 69">
              <a:extLst>
                <a:ext uri="{FF2B5EF4-FFF2-40B4-BE49-F238E27FC236}">
                  <a16:creationId xmlns:a16="http://schemas.microsoft.com/office/drawing/2014/main" id="{86479D66-D9C7-429C-83BF-A6D52B18F10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1" name="Половина рамки 70">
              <a:extLst>
                <a:ext uri="{FF2B5EF4-FFF2-40B4-BE49-F238E27FC236}">
                  <a16:creationId xmlns:a16="http://schemas.microsoft.com/office/drawing/2014/main" id="{A60509D6-84B6-47D5-A854-C1F4DF1954BC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2" name="Половина рамки 71">
              <a:extLst>
                <a:ext uri="{FF2B5EF4-FFF2-40B4-BE49-F238E27FC236}">
                  <a16:creationId xmlns:a16="http://schemas.microsoft.com/office/drawing/2014/main" id="{6B8E4985-0FCE-4292-9185-425B33AAC643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E783041-030E-4937-B110-FFB758D84F34}"/>
              </a:ext>
            </a:extLst>
          </p:cNvPr>
          <p:cNvSpPr txBox="1"/>
          <p:nvPr/>
        </p:nvSpPr>
        <p:spPr>
          <a:xfrm>
            <a:off x="11170070" y="5782719"/>
            <a:ext cx="500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8</a:t>
            </a:r>
          </a:p>
        </p:txBody>
      </p:sp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215540B4-E3E5-0A42-8FEF-5348497B136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774" t="45666" r="9104" b="11343"/>
          <a:stretch/>
        </p:blipFill>
        <p:spPr>
          <a:xfrm>
            <a:off x="466334" y="330609"/>
            <a:ext cx="2844801" cy="904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43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atalya.Malhotra\Documents\Виртуальная школа\STEMFORD\2019\Семинар Петрозаводск\005235_Стемфорд_Папка 2-0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16" t="1781" r="1747" b="34074"/>
          <a:stretch/>
        </p:blipFill>
        <p:spPr bwMode="auto">
          <a:xfrm>
            <a:off x="3599723" y="47825"/>
            <a:ext cx="4992555" cy="4386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358B059-88E4-7943-AE26-31CA7962B99F}"/>
              </a:ext>
            </a:extLst>
          </p:cNvPr>
          <p:cNvSpPr txBox="1">
            <a:spLocks/>
          </p:cNvSpPr>
          <p:nvPr/>
        </p:nvSpPr>
        <p:spPr>
          <a:xfrm>
            <a:off x="2754351" y="4386892"/>
            <a:ext cx="6834785" cy="1322532"/>
          </a:xfrm>
          <a:prstGeom prst="rect">
            <a:avLst/>
          </a:prstGeom>
        </p:spPr>
        <p:txBody>
          <a:bodyPr lIns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>
                <a:solidFill>
                  <a:srgbClr val="3517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  <a:p>
            <a:pPr algn="ctr"/>
            <a:endParaRPr lang="ru-RU" sz="2800" b="1" dirty="0">
              <a:solidFill>
                <a:srgbClr val="35175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b="1" dirty="0">
                <a:solidFill>
                  <a:srgbClr val="3517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Ждем Вас в «</a:t>
            </a:r>
            <a:r>
              <a:rPr lang="ru-RU" sz="2800" b="1" dirty="0" err="1">
                <a:solidFill>
                  <a:srgbClr val="3517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Стемфорде</a:t>
            </a:r>
            <a:r>
              <a:rPr lang="ru-RU" sz="2800" b="1" dirty="0">
                <a:solidFill>
                  <a:srgbClr val="3517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/>
            <a:endParaRPr lang="ru-RU" sz="2800" b="1" dirty="0">
              <a:solidFill>
                <a:srgbClr val="35175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наукаэтокруто</a:t>
            </a:r>
          </a:p>
        </p:txBody>
      </p:sp>
      <p:sp>
        <p:nvSpPr>
          <p:cNvPr id="8" name="Объект 3">
            <a:extLst>
              <a:ext uri="{FF2B5EF4-FFF2-40B4-BE49-F238E27FC236}">
                <a16:creationId xmlns:a16="http://schemas.microsoft.com/office/drawing/2014/main" id="{A371C769-08CA-2D47-A1FD-A54B915DCF01}"/>
              </a:ext>
            </a:extLst>
          </p:cNvPr>
          <p:cNvSpPr txBox="1">
            <a:spLocks/>
          </p:cNvSpPr>
          <p:nvPr/>
        </p:nvSpPr>
        <p:spPr>
          <a:xfrm>
            <a:off x="7886946" y="592685"/>
            <a:ext cx="4059045" cy="1167535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2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 проекта     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«</a:t>
            </a: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Стемфорд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Пименов А.Ю.</a:t>
            </a:r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id="{C1CE4FF1-14BB-3646-AC0A-E54CD33CDA1C}"/>
              </a:ext>
            </a:extLst>
          </p:cNvPr>
          <p:cNvSpPr txBox="1">
            <a:spLocks/>
          </p:cNvSpPr>
          <p:nvPr/>
        </p:nvSpPr>
        <p:spPr>
          <a:xfrm>
            <a:off x="8444508" y="2605639"/>
            <a:ext cx="3363842" cy="357098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200" dirty="0">
                <a:solidFill>
                  <a:srgbClr val="3517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ru-RU" sz="1800" dirty="0">
                <a:solidFill>
                  <a:srgbClr val="3517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(</a:t>
            </a:r>
            <a:r>
              <a:rPr lang="en-US" sz="1800" dirty="0">
                <a:solidFill>
                  <a:srgbClr val="3517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495</a:t>
            </a:r>
            <a:r>
              <a:rPr lang="ru-RU" sz="1800" dirty="0">
                <a:solidFill>
                  <a:srgbClr val="3517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988-53-88 (доб. 1498)</a:t>
            </a:r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id="{347EE7FE-E002-3849-89E6-7FB7D23F2A89}"/>
              </a:ext>
            </a:extLst>
          </p:cNvPr>
          <p:cNvSpPr txBox="1">
            <a:spLocks/>
          </p:cNvSpPr>
          <p:nvPr/>
        </p:nvSpPr>
        <p:spPr>
          <a:xfrm>
            <a:off x="8444508" y="3808156"/>
            <a:ext cx="3501483" cy="505785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rgbClr val="3517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Alexandr.Pimenov@rusnano.com</a:t>
            </a:r>
            <a:endParaRPr lang="ru-RU" sz="1800" dirty="0">
              <a:solidFill>
                <a:srgbClr val="35175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89441" y="5998013"/>
            <a:ext cx="33398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92D050"/>
                </a:solidFill>
                <a:hlinkClick r:id="rId4"/>
              </a:rPr>
              <a:t>https://stemford.org/</a:t>
            </a:r>
            <a:endParaRPr lang="ru-RU" sz="2800" dirty="0">
              <a:solidFill>
                <a:srgbClr val="92D05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10" y="197981"/>
            <a:ext cx="3281265" cy="1476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1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с одним усеченным углом 43">
            <a:extLst>
              <a:ext uri="{FF2B5EF4-FFF2-40B4-BE49-F238E27FC236}">
                <a16:creationId xmlns:a16="http://schemas.microsoft.com/office/drawing/2014/main" id="{2CBEC3DB-EB1A-F340-A891-8A134B6A06D8}"/>
              </a:ext>
            </a:extLst>
          </p:cNvPr>
          <p:cNvSpPr/>
          <p:nvPr/>
        </p:nvSpPr>
        <p:spPr>
          <a:xfrm flipH="1">
            <a:off x="5542641" y="-40640"/>
            <a:ext cx="6660000" cy="6948000"/>
          </a:xfrm>
          <a:custGeom>
            <a:avLst/>
            <a:gdLst>
              <a:gd name="connsiteX0" fmla="*/ 0 w 5098473"/>
              <a:gd name="connsiteY0" fmla="*/ 0 h 6858000"/>
              <a:gd name="connsiteX1" fmla="*/ 2549237 w 5098473"/>
              <a:gd name="connsiteY1" fmla="*/ 0 h 6858000"/>
              <a:gd name="connsiteX2" fmla="*/ 5098473 w 5098473"/>
              <a:gd name="connsiteY2" fmla="*/ 2549237 h 6858000"/>
              <a:gd name="connsiteX3" fmla="*/ 5098473 w 5098473"/>
              <a:gd name="connsiteY3" fmla="*/ 6858000 h 6858000"/>
              <a:gd name="connsiteX4" fmla="*/ 0 w 5098473"/>
              <a:gd name="connsiteY4" fmla="*/ 6858000 h 6858000"/>
              <a:gd name="connsiteX5" fmla="*/ 0 w 5098473"/>
              <a:gd name="connsiteY5" fmla="*/ 0 h 6858000"/>
              <a:gd name="connsiteX0" fmla="*/ 0 w 8839200"/>
              <a:gd name="connsiteY0" fmla="*/ 0 h 6871855"/>
              <a:gd name="connsiteX1" fmla="*/ 2549237 w 8839200"/>
              <a:gd name="connsiteY1" fmla="*/ 0 h 6871855"/>
              <a:gd name="connsiteX2" fmla="*/ 8839200 w 8839200"/>
              <a:gd name="connsiteY2" fmla="*/ 6871855 h 6871855"/>
              <a:gd name="connsiteX3" fmla="*/ 5098473 w 8839200"/>
              <a:gd name="connsiteY3" fmla="*/ 6858000 h 6871855"/>
              <a:gd name="connsiteX4" fmla="*/ 0 w 8839200"/>
              <a:gd name="connsiteY4" fmla="*/ 6858000 h 6871855"/>
              <a:gd name="connsiteX5" fmla="*/ 0 w 8839200"/>
              <a:gd name="connsiteY5" fmla="*/ 0 h 6871855"/>
              <a:gd name="connsiteX0" fmla="*/ 0 w 8908473"/>
              <a:gd name="connsiteY0" fmla="*/ 0 h 6885710"/>
              <a:gd name="connsiteX1" fmla="*/ 2549237 w 8908473"/>
              <a:gd name="connsiteY1" fmla="*/ 0 h 6885710"/>
              <a:gd name="connsiteX2" fmla="*/ 8908473 w 8908473"/>
              <a:gd name="connsiteY2" fmla="*/ 6885710 h 6885710"/>
              <a:gd name="connsiteX3" fmla="*/ 5098473 w 8908473"/>
              <a:gd name="connsiteY3" fmla="*/ 6858000 h 6885710"/>
              <a:gd name="connsiteX4" fmla="*/ 0 w 8908473"/>
              <a:gd name="connsiteY4" fmla="*/ 6858000 h 6885710"/>
              <a:gd name="connsiteX5" fmla="*/ 0 w 8908473"/>
              <a:gd name="connsiteY5" fmla="*/ 0 h 6885710"/>
              <a:gd name="connsiteX0" fmla="*/ 0 w 8908473"/>
              <a:gd name="connsiteY0" fmla="*/ 13855 h 6899565"/>
              <a:gd name="connsiteX1" fmla="*/ 5237019 w 8908473"/>
              <a:gd name="connsiteY1" fmla="*/ 0 h 6899565"/>
              <a:gd name="connsiteX2" fmla="*/ 8908473 w 8908473"/>
              <a:gd name="connsiteY2" fmla="*/ 6899565 h 6899565"/>
              <a:gd name="connsiteX3" fmla="*/ 5098473 w 8908473"/>
              <a:gd name="connsiteY3" fmla="*/ 6871855 h 6899565"/>
              <a:gd name="connsiteX4" fmla="*/ 0 w 8908473"/>
              <a:gd name="connsiteY4" fmla="*/ 6871855 h 6899565"/>
              <a:gd name="connsiteX5" fmla="*/ 0 w 8908473"/>
              <a:gd name="connsiteY5" fmla="*/ 13855 h 6899565"/>
              <a:gd name="connsiteX0" fmla="*/ 0 w 8908473"/>
              <a:gd name="connsiteY0" fmla="*/ 0 h 6885710"/>
              <a:gd name="connsiteX1" fmla="*/ 4946074 w 8908473"/>
              <a:gd name="connsiteY1" fmla="*/ 0 h 6885710"/>
              <a:gd name="connsiteX2" fmla="*/ 8908473 w 8908473"/>
              <a:gd name="connsiteY2" fmla="*/ 6885710 h 6885710"/>
              <a:gd name="connsiteX3" fmla="*/ 5098473 w 8908473"/>
              <a:gd name="connsiteY3" fmla="*/ 6858000 h 6885710"/>
              <a:gd name="connsiteX4" fmla="*/ 0 w 8908473"/>
              <a:gd name="connsiteY4" fmla="*/ 6858000 h 6885710"/>
              <a:gd name="connsiteX5" fmla="*/ 0 w 8908473"/>
              <a:gd name="connsiteY5" fmla="*/ 0 h 6885710"/>
              <a:gd name="connsiteX0" fmla="*/ 0 w 7509164"/>
              <a:gd name="connsiteY0" fmla="*/ 0 h 6858000"/>
              <a:gd name="connsiteX1" fmla="*/ 4946074 w 7509164"/>
              <a:gd name="connsiteY1" fmla="*/ 0 h 6858000"/>
              <a:gd name="connsiteX2" fmla="*/ 7509164 w 7509164"/>
              <a:gd name="connsiteY2" fmla="*/ 6858000 h 6858000"/>
              <a:gd name="connsiteX3" fmla="*/ 5098473 w 7509164"/>
              <a:gd name="connsiteY3" fmla="*/ 6858000 h 6858000"/>
              <a:gd name="connsiteX4" fmla="*/ 0 w 7509164"/>
              <a:gd name="connsiteY4" fmla="*/ 6858000 h 6858000"/>
              <a:gd name="connsiteX5" fmla="*/ 0 w 7509164"/>
              <a:gd name="connsiteY5" fmla="*/ 0 h 6858000"/>
              <a:gd name="connsiteX0" fmla="*/ 0 w 7509164"/>
              <a:gd name="connsiteY0" fmla="*/ 0 h 6858000"/>
              <a:gd name="connsiteX1" fmla="*/ 5587519 w 7509164"/>
              <a:gd name="connsiteY1" fmla="*/ 13648 h 6858000"/>
              <a:gd name="connsiteX2" fmla="*/ 7509164 w 7509164"/>
              <a:gd name="connsiteY2" fmla="*/ 6858000 h 6858000"/>
              <a:gd name="connsiteX3" fmla="*/ 5098473 w 7509164"/>
              <a:gd name="connsiteY3" fmla="*/ 6858000 h 6858000"/>
              <a:gd name="connsiteX4" fmla="*/ 0 w 7509164"/>
              <a:gd name="connsiteY4" fmla="*/ 6858000 h 6858000"/>
              <a:gd name="connsiteX5" fmla="*/ 0 w 7509164"/>
              <a:gd name="connsiteY5" fmla="*/ 0 h 6858000"/>
              <a:gd name="connsiteX0" fmla="*/ 0 w 6649355"/>
              <a:gd name="connsiteY0" fmla="*/ 0 h 6871647"/>
              <a:gd name="connsiteX1" fmla="*/ 5587519 w 6649355"/>
              <a:gd name="connsiteY1" fmla="*/ 13648 h 6871647"/>
              <a:gd name="connsiteX2" fmla="*/ 6649355 w 6649355"/>
              <a:gd name="connsiteY2" fmla="*/ 6871647 h 6871647"/>
              <a:gd name="connsiteX3" fmla="*/ 5098473 w 6649355"/>
              <a:gd name="connsiteY3" fmla="*/ 6858000 h 6871647"/>
              <a:gd name="connsiteX4" fmla="*/ 0 w 6649355"/>
              <a:gd name="connsiteY4" fmla="*/ 6858000 h 6871647"/>
              <a:gd name="connsiteX5" fmla="*/ 0 w 6649355"/>
              <a:gd name="connsiteY5" fmla="*/ 0 h 687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49355" h="6871647">
                <a:moveTo>
                  <a:pt x="0" y="0"/>
                </a:moveTo>
                <a:lnTo>
                  <a:pt x="5587519" y="13648"/>
                </a:lnTo>
                <a:lnTo>
                  <a:pt x="6649355" y="6871647"/>
                </a:lnTo>
                <a:lnTo>
                  <a:pt x="509847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350" y="164638"/>
            <a:ext cx="7104789" cy="768085"/>
          </a:xfrm>
        </p:spPr>
        <p:txBody>
          <a:bodyPr>
            <a:noAutofit/>
          </a:bodyPr>
          <a:lstStyle/>
          <a:p>
            <a:pPr algn="l"/>
            <a:r>
              <a:rPr lang="en-US" sz="37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STEM</a:t>
            </a:r>
            <a:r>
              <a:rPr lang="ru-RU" sz="37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-образование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15540B4-E3E5-0A42-8FEF-5348497B13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74" t="45666" r="9104" b="11343"/>
          <a:stretch/>
        </p:blipFill>
        <p:spPr>
          <a:xfrm>
            <a:off x="540381" y="1418976"/>
            <a:ext cx="2844801" cy="904568"/>
          </a:xfrm>
          <a:prstGeom prst="rect">
            <a:avLst/>
          </a:prstGeom>
        </p:spPr>
      </p:pic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8D8B71B1-1EF8-4F47-9B81-840EE0D5B588}"/>
              </a:ext>
            </a:extLst>
          </p:cNvPr>
          <p:cNvSpPr/>
          <p:nvPr/>
        </p:nvSpPr>
        <p:spPr>
          <a:xfrm>
            <a:off x="600872" y="420363"/>
            <a:ext cx="10221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STEM</a:t>
            </a:r>
            <a:r>
              <a:rPr lang="ru-RU" sz="7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</a:t>
            </a:r>
            <a:r>
              <a:rPr lang="en-US" sz="7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7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 </a:t>
            </a:r>
            <a:r>
              <a:rPr lang="en-US" sz="7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7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sz="7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7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</a:t>
            </a:r>
            <a:r>
              <a:rPr lang="en-US" sz="7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ru-RU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88C1E01-F940-6E44-BD42-0F710B7723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527" y="1495095"/>
            <a:ext cx="538655" cy="53865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E796890-6555-1B4F-867F-A3FD7D7D5435}"/>
              </a:ext>
            </a:extLst>
          </p:cNvPr>
          <p:cNvSpPr/>
          <p:nvPr/>
        </p:nvSpPr>
        <p:spPr>
          <a:xfrm>
            <a:off x="4533466" y="2033750"/>
            <a:ext cx="59909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Gilroy Light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Art</a:t>
            </a:r>
            <a:endParaRPr lang="ru-RU" sz="1000" dirty="0"/>
          </a:p>
        </p:txBody>
      </p:sp>
      <p:pic>
        <p:nvPicPr>
          <p:cNvPr id="41" name="Изображение 5" descr="CDIO.png">
            <a:extLst>
              <a:ext uri="{FF2B5EF4-FFF2-40B4-BE49-F238E27FC236}">
                <a16:creationId xmlns:a16="http://schemas.microsoft.com/office/drawing/2014/main" id="{D70B8D37-0DF0-3F4F-88CB-7B22375A39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35" y="2613670"/>
            <a:ext cx="1866040" cy="1399530"/>
          </a:xfrm>
          <a:prstGeom prst="rect">
            <a:avLst/>
          </a:prstGeom>
        </p:spPr>
      </p:pic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BC7A574-76F4-3041-AB53-35B279A3330C}"/>
              </a:ext>
            </a:extLst>
          </p:cNvPr>
          <p:cNvSpPr/>
          <p:nvPr/>
        </p:nvSpPr>
        <p:spPr>
          <a:xfrm>
            <a:off x="2397956" y="2782176"/>
            <a:ext cx="34101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2F5597"/>
                </a:solidFill>
                <a:latin typeface="Gilroy Light"/>
                <a:cs typeface="Gilroy Light"/>
              </a:rPr>
              <a:t>Задумывать </a:t>
            </a:r>
            <a:r>
              <a:rPr lang="mr-IN" sz="1600" b="1" dirty="0">
                <a:solidFill>
                  <a:srgbClr val="2F5597"/>
                </a:solidFill>
                <a:latin typeface="Gilroy Light"/>
                <a:cs typeface="Gilroy Light"/>
              </a:rPr>
              <a:t>–</a:t>
            </a:r>
            <a:r>
              <a:rPr lang="ru-RU" sz="1600" b="1" dirty="0">
                <a:solidFill>
                  <a:srgbClr val="2F5597"/>
                </a:solidFill>
                <a:latin typeface="Gilroy Light"/>
                <a:cs typeface="Gilroy Light"/>
              </a:rPr>
              <a:t> Проектировать </a:t>
            </a:r>
            <a:r>
              <a:rPr lang="mr-IN" sz="1600" b="1" dirty="0">
                <a:solidFill>
                  <a:srgbClr val="2F5597"/>
                </a:solidFill>
                <a:latin typeface="Gilroy Light"/>
                <a:cs typeface="Gilroy Light"/>
              </a:rPr>
              <a:t>–</a:t>
            </a:r>
            <a:r>
              <a:rPr lang="ru-RU" sz="1600" b="1" dirty="0">
                <a:solidFill>
                  <a:srgbClr val="2F5597"/>
                </a:solidFill>
                <a:latin typeface="Gilroy Light"/>
                <a:cs typeface="Gilroy Light"/>
              </a:rPr>
              <a:t> Внедрять </a:t>
            </a:r>
            <a:r>
              <a:rPr lang="mr-IN" sz="1600" b="1" dirty="0">
                <a:solidFill>
                  <a:srgbClr val="2F5597"/>
                </a:solidFill>
                <a:latin typeface="Gilroy Light"/>
                <a:cs typeface="Gilroy Light"/>
              </a:rPr>
              <a:t>–</a:t>
            </a:r>
            <a:r>
              <a:rPr lang="ru-RU" sz="1600" b="1" dirty="0">
                <a:solidFill>
                  <a:srgbClr val="2F5597"/>
                </a:solidFill>
                <a:latin typeface="Gilroy Light"/>
                <a:cs typeface="Gilroy Light"/>
              </a:rPr>
              <a:t> Эксплуатировать</a:t>
            </a:r>
          </a:p>
          <a:p>
            <a:r>
              <a:rPr lang="ru-RU" sz="1600" dirty="0">
                <a:solidFill>
                  <a:srgbClr val="2F5597"/>
                </a:solidFill>
                <a:latin typeface="Gilroy Light"/>
                <a:cs typeface="Gilroy Light"/>
              </a:rPr>
              <a:t>комплексные инженерные</a:t>
            </a:r>
          </a:p>
          <a:p>
            <a:r>
              <a:rPr lang="ru-RU" sz="1600" dirty="0">
                <a:solidFill>
                  <a:srgbClr val="2F5597"/>
                </a:solidFill>
                <a:latin typeface="Gilroy Light"/>
                <a:cs typeface="Gilroy Light"/>
              </a:rPr>
              <a:t>объекты, процессы и системы</a:t>
            </a:r>
            <a:endParaRPr lang="en-US" sz="1600" dirty="0">
              <a:solidFill>
                <a:srgbClr val="2F5597"/>
              </a:solidFill>
              <a:latin typeface="Gilroy Light"/>
              <a:cs typeface="Gilroy Light"/>
            </a:endParaRPr>
          </a:p>
        </p:txBody>
      </p:sp>
      <p:pic>
        <p:nvPicPr>
          <p:cNvPr id="7" name="Рисунок 6" descr="Изображение выглядит как текст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D7AB9B4D-31C9-5B44-92CA-5FB738D81F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145" y="2050562"/>
            <a:ext cx="6554906" cy="3740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6C93CC8-D3DE-7842-87E4-43E8B45E02F3}"/>
              </a:ext>
            </a:extLst>
          </p:cNvPr>
          <p:cNvSpPr txBox="1"/>
          <p:nvPr/>
        </p:nvSpPr>
        <p:spPr>
          <a:xfrm>
            <a:off x="592677" y="4062861"/>
            <a:ext cx="474133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2F5597"/>
                </a:solidFill>
                <a:latin typeface="Gilroy Light" pitchFamily="2" charset="0"/>
                <a:cs typeface="Arial" panose="020B0604020202020204" pitchFamily="34" charset="0"/>
              </a:rPr>
              <a:t>Компетенции инженера</a:t>
            </a:r>
          </a:p>
          <a:p>
            <a:r>
              <a:rPr lang="en-US" sz="2000" dirty="0">
                <a:solidFill>
                  <a:srgbClr val="2F5597"/>
                </a:solidFill>
                <a:latin typeface="Gilroy Light" pitchFamily="2" charset="0"/>
                <a:cs typeface="Arial" panose="020B0604020202020204" pitchFamily="34" charset="0"/>
              </a:rPr>
              <a:t>3.2.</a:t>
            </a:r>
            <a:r>
              <a:rPr lang="ru-RU" sz="2000" dirty="0">
                <a:solidFill>
                  <a:srgbClr val="2F5597"/>
                </a:solidFill>
                <a:latin typeface="Gilroy Light" pitchFamily="2" charset="0"/>
                <a:cs typeface="Arial" panose="020B0604020202020204" pitchFamily="34" charset="0"/>
              </a:rPr>
              <a:t>КОММУНИКАЦИЯ</a:t>
            </a:r>
          </a:p>
          <a:p>
            <a:r>
              <a:rPr lang="ru-RU" sz="2000" dirty="0">
                <a:solidFill>
                  <a:srgbClr val="2F5597"/>
                </a:solidFill>
                <a:latin typeface="Gilroy Light" pitchFamily="2" charset="0"/>
                <a:cs typeface="Arial" panose="020B0604020202020204" pitchFamily="34" charset="0"/>
              </a:rPr>
              <a:t>3.2.5 Графическая коммуникация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F5597"/>
                </a:solidFill>
                <a:latin typeface="Gilroy Light" pitchFamily="2" charset="0"/>
              </a:rPr>
              <a:t>Создание эскизов и чертежей</a:t>
            </a:r>
            <a:endParaRPr lang="en-US" dirty="0">
              <a:solidFill>
                <a:srgbClr val="2F5597"/>
              </a:solidFill>
              <a:latin typeface="Gilroy Light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F5597"/>
                </a:solidFill>
                <a:latin typeface="Gilroy Light" pitchFamily="2" charset="0"/>
              </a:rPr>
              <a:t>Создание таблиц, графических объектов и схем</a:t>
            </a:r>
            <a:endParaRPr lang="en-US" dirty="0">
              <a:solidFill>
                <a:srgbClr val="2F5597"/>
              </a:solidFill>
              <a:latin typeface="Gilroy Light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F5597"/>
                </a:solidFill>
                <a:latin typeface="Gilroy Light" pitchFamily="2" charset="0"/>
              </a:rPr>
              <a:t>Технические чертежи и визуализация</a:t>
            </a:r>
            <a:endParaRPr lang="en-US" dirty="0">
              <a:solidFill>
                <a:srgbClr val="2F5597"/>
              </a:solidFill>
              <a:latin typeface="Gilroy Light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2F5597"/>
                </a:solidFill>
                <a:latin typeface="Gilroy Light" pitchFamily="2" charset="0"/>
              </a:rPr>
              <a:t>Использование графических средств</a:t>
            </a:r>
            <a:endParaRPr lang="ru-RU" sz="2000" dirty="0">
              <a:solidFill>
                <a:srgbClr val="2F5597"/>
              </a:solidFill>
              <a:latin typeface="Gilroy Light" pitchFamily="2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9A457B6-2286-5049-8B60-9269232419D2}"/>
              </a:ext>
            </a:extLst>
          </p:cNvPr>
          <p:cNvSpPr/>
          <p:nvPr/>
        </p:nvSpPr>
        <p:spPr>
          <a:xfrm>
            <a:off x="7541839" y="6129338"/>
            <a:ext cx="28600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Gilroy Light" pitchFamily="2" charset="0"/>
                <a:cs typeface="Arial" panose="020B0604020202020204" pitchFamily="34" charset="0"/>
              </a:rPr>
              <a:t>Промышленный дизайн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A5D04E-7572-E44A-80E6-F090EBE8AC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35226" y="640565"/>
            <a:ext cx="828000" cy="811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02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AB848B-55EE-434C-9ADC-3E2492893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FEFA5701-617B-1D4E-B733-E06C6CA7D0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"/>
          <a:stretch/>
        </p:blipFill>
        <p:spPr bwMode="auto">
          <a:xfrm>
            <a:off x="-1584960" y="0"/>
            <a:ext cx="10444463" cy="7010400"/>
          </a:xfrm>
          <a:prstGeom prst="parallelogram">
            <a:avLst>
              <a:gd name="adj" fmla="val 22681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B17C75B0-2755-E148-851E-18A7E870D0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7" r="5594"/>
          <a:stretch/>
        </p:blipFill>
        <p:spPr bwMode="auto">
          <a:xfrm>
            <a:off x="5242560" y="0"/>
            <a:ext cx="8798560" cy="6858000"/>
          </a:xfrm>
          <a:prstGeom prst="parallelogram">
            <a:avLst>
              <a:gd name="adj" fmla="val 25334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650F491-7EDD-B84E-86D2-AD4CEBFD6057}"/>
              </a:ext>
            </a:extLst>
          </p:cNvPr>
          <p:cNvCxnSpPr>
            <a:cxnSpLocks/>
          </p:cNvCxnSpPr>
          <p:nvPr/>
        </p:nvCxnSpPr>
        <p:spPr>
          <a:xfrm flipH="1">
            <a:off x="5080000" y="-182880"/>
            <a:ext cx="1991360" cy="768096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Овал 5">
            <a:extLst>
              <a:ext uri="{FF2B5EF4-FFF2-40B4-BE49-F238E27FC236}">
                <a16:creationId xmlns:a16="http://schemas.microsoft.com/office/drawing/2014/main" id="{8E1E1E2F-1790-5A49-87E0-BF204693381B}"/>
              </a:ext>
            </a:extLst>
          </p:cNvPr>
          <p:cNvSpPr>
            <a:spLocks noChangeAspect="1"/>
          </p:cNvSpPr>
          <p:nvPr/>
        </p:nvSpPr>
        <p:spPr>
          <a:xfrm>
            <a:off x="5120640" y="2621280"/>
            <a:ext cx="1980000" cy="198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F836762-2FA0-064A-9CBC-A18A3C90645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166" y="3241993"/>
            <a:ext cx="1460867" cy="756000"/>
          </a:xfrm>
          <a:prstGeom prst="rect">
            <a:avLst/>
          </a:prstGeom>
        </p:spPr>
      </p:pic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D690095A-16FB-E84A-9449-8054D6D52BCB}"/>
              </a:ext>
            </a:extLst>
          </p:cNvPr>
          <p:cNvSpPr/>
          <p:nvPr/>
        </p:nvSpPr>
        <p:spPr>
          <a:xfrm>
            <a:off x="548640" y="182880"/>
            <a:ext cx="11135360" cy="73152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D1DF945-55A5-4746-89FD-9F314041DE24}"/>
              </a:ext>
            </a:extLst>
          </p:cNvPr>
          <p:cNvSpPr/>
          <p:nvPr/>
        </p:nvSpPr>
        <p:spPr>
          <a:xfrm>
            <a:off x="597951" y="233501"/>
            <a:ext cx="110250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СОЕДИНЯЕМ НАУКУ, БИЗНЕС И ОБРАЗОВАНИЕ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8B59FA-8D78-2547-B4C3-057137759985}"/>
              </a:ext>
            </a:extLst>
          </p:cNvPr>
          <p:cNvSpPr txBox="1"/>
          <p:nvPr/>
        </p:nvSpPr>
        <p:spPr>
          <a:xfrm>
            <a:off x="7996632" y="5855358"/>
            <a:ext cx="2142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110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3CA8BC8-D82F-D640-9811-281CE3E64994}"/>
              </a:ext>
            </a:extLst>
          </p:cNvPr>
          <p:cNvSpPr/>
          <p:nvPr/>
        </p:nvSpPr>
        <p:spPr>
          <a:xfrm>
            <a:off x="8027561" y="6325790"/>
            <a:ext cx="13885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экспертов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59591BC-D378-E24E-A277-EDABF2204260}"/>
              </a:ext>
            </a:extLst>
          </p:cNvPr>
          <p:cNvSpPr txBox="1"/>
          <p:nvPr/>
        </p:nvSpPr>
        <p:spPr>
          <a:xfrm>
            <a:off x="7996632" y="4941168"/>
            <a:ext cx="2142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30 </a:t>
            </a:r>
            <a:r>
              <a:rPr lang="ru-RU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0</a:t>
            </a:r>
            <a:r>
              <a:rPr lang="en-US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00+</a:t>
            </a:r>
            <a:endParaRPr lang="ru-RU" sz="3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A8CE8242-0EEC-7044-BC43-0C5DCB2E5B91}"/>
              </a:ext>
            </a:extLst>
          </p:cNvPr>
          <p:cNvSpPr/>
          <p:nvPr/>
        </p:nvSpPr>
        <p:spPr>
          <a:xfrm>
            <a:off x="8027561" y="5411600"/>
            <a:ext cx="14622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участников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31EC902-247E-FB48-87BA-13CCD0C9CAEB}"/>
              </a:ext>
            </a:extLst>
          </p:cNvPr>
          <p:cNvSpPr txBox="1"/>
          <p:nvPr/>
        </p:nvSpPr>
        <p:spPr>
          <a:xfrm>
            <a:off x="10304297" y="4943708"/>
            <a:ext cx="2142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100</a:t>
            </a:r>
            <a:r>
              <a:rPr lang="en-US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0+</a:t>
            </a:r>
            <a:endParaRPr lang="ru-RU" sz="3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F7976CEF-4FFB-F84B-A267-63ECDD159E74}"/>
              </a:ext>
            </a:extLst>
          </p:cNvPr>
          <p:cNvSpPr/>
          <p:nvPr/>
        </p:nvSpPr>
        <p:spPr>
          <a:xfrm>
            <a:off x="10335226" y="5414140"/>
            <a:ext cx="1704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организаций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ECF234C-30C8-364F-8105-6DD630F51640}"/>
              </a:ext>
            </a:extLst>
          </p:cNvPr>
          <p:cNvSpPr txBox="1"/>
          <p:nvPr/>
        </p:nvSpPr>
        <p:spPr>
          <a:xfrm>
            <a:off x="10320339" y="5870972"/>
            <a:ext cx="2142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9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1E4582E2-7018-5946-9E81-7443ED8CBD9A}"/>
              </a:ext>
            </a:extLst>
          </p:cNvPr>
          <p:cNvSpPr/>
          <p:nvPr/>
        </p:nvSpPr>
        <p:spPr>
          <a:xfrm>
            <a:off x="10335226" y="6309320"/>
            <a:ext cx="873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стран</a:t>
            </a:r>
          </a:p>
        </p:txBody>
      </p:sp>
    </p:spTree>
    <p:extLst>
      <p:ext uri="{BB962C8B-B14F-4D97-AF65-F5344CB8AC3E}">
        <p14:creationId xmlns:p14="http://schemas.microsoft.com/office/powerpoint/2010/main" val="176690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534D18D-798B-B243-8E6D-219F1EBA09D1}"/>
              </a:ext>
            </a:extLst>
          </p:cNvPr>
          <p:cNvSpPr/>
          <p:nvPr/>
        </p:nvSpPr>
        <p:spPr>
          <a:xfrm>
            <a:off x="-20003" y="0"/>
            <a:ext cx="3924000" cy="6858000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Century Gothic" panose="020B0502020202020204" pitchFamily="34" charset="0"/>
              <a:cs typeface="Gilroy Light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D520A7A-F96D-9B46-8DA0-FC0811A47D36}"/>
              </a:ext>
            </a:extLst>
          </p:cNvPr>
          <p:cNvSpPr/>
          <p:nvPr/>
        </p:nvSpPr>
        <p:spPr>
          <a:xfrm>
            <a:off x="2119496" y="500257"/>
            <a:ext cx="6414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Несколько  </a:t>
            </a:r>
            <a:r>
              <a:rPr lang="ru-RU" sz="24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ключевых тезисов</a:t>
            </a:r>
            <a:endParaRPr lang="en-US" sz="2400" b="1" dirty="0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A2234489-D9B8-A546-B834-5B7B38F7B3C4}"/>
              </a:ext>
            </a:extLst>
          </p:cNvPr>
          <p:cNvSpPr>
            <a:spLocks noChangeAspect="1"/>
          </p:cNvSpPr>
          <p:nvPr/>
        </p:nvSpPr>
        <p:spPr>
          <a:xfrm>
            <a:off x="515281" y="303453"/>
            <a:ext cx="900000" cy="90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BAB2A7C-6D8E-6340-A420-69994E2F1CEA}"/>
              </a:ext>
            </a:extLst>
          </p:cNvPr>
          <p:cNvCxnSpPr/>
          <p:nvPr/>
        </p:nvCxnSpPr>
        <p:spPr>
          <a:xfrm>
            <a:off x="1570778" y="742448"/>
            <a:ext cx="360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2E43F3F3-9219-CA40-BB09-49645F335C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53" y="466133"/>
            <a:ext cx="612000" cy="601800"/>
          </a:xfrm>
          <a:prstGeom prst="rect">
            <a:avLst/>
          </a:prstGeom>
        </p:spPr>
      </p:pic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08DD3A4B-7244-A842-9583-B3FA258C2038}"/>
              </a:ext>
            </a:extLst>
          </p:cNvPr>
          <p:cNvSpPr/>
          <p:nvPr/>
        </p:nvSpPr>
        <p:spPr>
          <a:xfrm>
            <a:off x="4098597" y="1882640"/>
            <a:ext cx="809340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  <a:cs typeface="Gilroy Light"/>
              </a:rPr>
              <a:t>Знакомить ученика с миром высоких технологий (МВТ) может только человек, который работает в этом мире и создает его </a:t>
            </a:r>
            <a:r>
              <a:rPr lang="mr-IN" dirty="0">
                <a:latin typeface="Century Gothic" panose="020B0502020202020204" pitchFamily="34" charset="0"/>
                <a:cs typeface="Gilroy Light"/>
              </a:rPr>
              <a:t>–</a:t>
            </a:r>
            <a:r>
              <a:rPr lang="ru-RU" dirty="0">
                <a:latin typeface="Century Gothic" panose="020B0502020202020204" pitchFamily="34" charset="0"/>
                <a:cs typeface="Gilroy Light"/>
              </a:rPr>
              <a:t> ученый, предприниматель, инженер. Но роль педагога как посредника между специалистом МВТ и ребенком очень велика. </a:t>
            </a:r>
          </a:p>
          <a:p>
            <a:endParaRPr lang="ru-RU" dirty="0">
              <a:solidFill>
                <a:srgbClr val="558ED5"/>
              </a:solidFill>
              <a:latin typeface="Century Gothic" panose="020B0502020202020204" pitchFamily="34" charset="0"/>
              <a:cs typeface="Gilroy Light"/>
            </a:endParaRPr>
          </a:p>
          <a:p>
            <a:endParaRPr lang="ru-RU" dirty="0">
              <a:solidFill>
                <a:srgbClr val="558ED5"/>
              </a:solidFill>
              <a:latin typeface="Century Gothic" panose="020B0502020202020204" pitchFamily="34" charset="0"/>
              <a:cs typeface="Gilroy Light"/>
            </a:endParaRPr>
          </a:p>
          <a:p>
            <a:endParaRPr lang="ru-RU" dirty="0">
              <a:solidFill>
                <a:srgbClr val="558ED5"/>
              </a:solidFill>
              <a:latin typeface="Century Gothic" panose="020B0502020202020204" pitchFamily="34" charset="0"/>
              <a:cs typeface="Gilroy Light"/>
            </a:endParaRPr>
          </a:p>
          <a:p>
            <a:r>
              <a:rPr lang="ru-RU" dirty="0">
                <a:latin typeface="Century Gothic" panose="020B0502020202020204" pitchFamily="34" charset="0"/>
                <a:cs typeface="Gilroy Light"/>
              </a:rPr>
              <a:t>Школа в одиночку не способна предоставить ученику разнообразную и персонализированную образовательную программу. Необходима открытость и кооперация с другими образовательными институтами.</a:t>
            </a:r>
          </a:p>
          <a:p>
            <a:endParaRPr lang="en-US" dirty="0">
              <a:latin typeface="Century Gothic" panose="020B0502020202020204" pitchFamily="34" charset="0"/>
              <a:cs typeface="Gilroy Light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21701DF-C827-4C4B-A405-0291FF2ECB10}"/>
              </a:ext>
            </a:extLst>
          </p:cNvPr>
          <p:cNvSpPr/>
          <p:nvPr/>
        </p:nvSpPr>
        <p:spPr>
          <a:xfrm>
            <a:off x="445433" y="4185925"/>
            <a:ext cx="2993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  <a:cs typeface="Gilroy Light"/>
              </a:rPr>
              <a:t>В одиночку не получится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D8993B7-02CA-F045-B485-269D6404B3F3}"/>
              </a:ext>
            </a:extLst>
          </p:cNvPr>
          <p:cNvSpPr/>
          <p:nvPr/>
        </p:nvSpPr>
        <p:spPr>
          <a:xfrm>
            <a:off x="464482" y="1923843"/>
            <a:ext cx="31007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  <a:cs typeface="Gilroy Light"/>
              </a:rPr>
              <a:t>Проводник в мир высоких технологий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7C2ADF21-6296-F142-BD38-8B03A4D9FE54}"/>
              </a:ext>
            </a:extLst>
          </p:cNvPr>
          <p:cNvCxnSpPr/>
          <p:nvPr/>
        </p:nvCxnSpPr>
        <p:spPr>
          <a:xfrm>
            <a:off x="3666597" y="4426149"/>
            <a:ext cx="432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9AA69F08-0A3E-7943-985A-B1C5D0BB31A6}"/>
              </a:ext>
            </a:extLst>
          </p:cNvPr>
          <p:cNvCxnSpPr/>
          <p:nvPr/>
        </p:nvCxnSpPr>
        <p:spPr>
          <a:xfrm>
            <a:off x="3188750" y="2252514"/>
            <a:ext cx="864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398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Рисунок 113">
            <a:extLst>
              <a:ext uri="{FF2B5EF4-FFF2-40B4-BE49-F238E27FC236}">
                <a16:creationId xmlns:a16="http://schemas.microsoft.com/office/drawing/2014/main" id="{B04856F1-4218-4C47-BBC6-B1606CDA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413" y="6143628"/>
            <a:ext cx="633562" cy="523240"/>
          </a:xfrm>
          <a:prstGeom prst="rect">
            <a:avLst/>
          </a:prstGeom>
        </p:spPr>
      </p:pic>
      <p:pic>
        <p:nvPicPr>
          <p:cNvPr id="122" name="Изображение 19" descr="thumb.jpg">
            <a:extLst>
              <a:ext uri="{FF2B5EF4-FFF2-40B4-BE49-F238E27FC236}">
                <a16:creationId xmlns:a16="http://schemas.microsoft.com/office/drawing/2014/main" id="{5D6F4643-C600-B848-82EA-75CE803C52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904" y="1106471"/>
            <a:ext cx="834034" cy="667227"/>
          </a:xfrm>
          <a:prstGeom prst="rect">
            <a:avLst/>
          </a:prstGeom>
        </p:spPr>
      </p:pic>
      <p:pic>
        <p:nvPicPr>
          <p:cNvPr id="115" name="Изображение 32" descr="DUNkFIiW0AA2ret.jpg-large.jpeg">
            <a:extLst>
              <a:ext uri="{FF2B5EF4-FFF2-40B4-BE49-F238E27FC236}">
                <a16:creationId xmlns:a16="http://schemas.microsoft.com/office/drawing/2014/main" id="{CC205221-F910-DB4B-A31D-A167D28804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3037"/>
            <a:ext cx="1882507" cy="1058910"/>
          </a:xfrm>
          <a:prstGeom prst="rect">
            <a:avLst/>
          </a:prstGeom>
        </p:spPr>
      </p:pic>
      <p:pic>
        <p:nvPicPr>
          <p:cNvPr id="116" name="Изображение 17">
            <a:extLst>
              <a:ext uri="{FF2B5EF4-FFF2-40B4-BE49-F238E27FC236}">
                <a16:creationId xmlns:a16="http://schemas.microsoft.com/office/drawing/2014/main" id="{C80664F1-0DD2-B64B-89AE-497BA71205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721" y="846415"/>
            <a:ext cx="936104" cy="761162"/>
          </a:xfrm>
          <a:prstGeom prst="rect">
            <a:avLst/>
          </a:prstGeom>
        </p:spPr>
      </p:pic>
      <p:pic>
        <p:nvPicPr>
          <p:cNvPr id="113" name="Picture 14">
            <a:extLst>
              <a:ext uri="{FF2B5EF4-FFF2-40B4-BE49-F238E27FC236}">
                <a16:creationId xmlns:a16="http://schemas.microsoft.com/office/drawing/2014/main" id="{98220AB1-6F01-694F-BE3F-207B15E844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804" y="6245554"/>
            <a:ext cx="1368000" cy="347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702CAA3A-64B8-C24C-9B4D-8D761AA76C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39" y="3716202"/>
            <a:ext cx="1132958" cy="375600"/>
          </a:xfrm>
          <a:prstGeom prst="rect">
            <a:avLst/>
          </a:prstGeom>
        </p:spPr>
      </p:pic>
      <p:pic>
        <p:nvPicPr>
          <p:cNvPr id="101" name="Рисунок 100">
            <a:extLst>
              <a:ext uri="{FF2B5EF4-FFF2-40B4-BE49-F238E27FC236}">
                <a16:creationId xmlns:a16="http://schemas.microsoft.com/office/drawing/2014/main" id="{B929E488-447B-7F48-B027-E57F6D9484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11055" y="3500769"/>
            <a:ext cx="1224320" cy="642088"/>
          </a:xfrm>
          <a:prstGeom prst="rect">
            <a:avLst/>
          </a:prstGeom>
        </p:spPr>
      </p:pic>
      <p:sp>
        <p:nvSpPr>
          <p:cNvPr id="44" name="Прямоугольник с одним усеченным углом 43">
            <a:extLst>
              <a:ext uri="{FF2B5EF4-FFF2-40B4-BE49-F238E27FC236}">
                <a16:creationId xmlns:a16="http://schemas.microsoft.com/office/drawing/2014/main" id="{2CBEC3DB-EB1A-F340-A891-8A134B6A06D8}"/>
              </a:ext>
            </a:extLst>
          </p:cNvPr>
          <p:cNvSpPr/>
          <p:nvPr/>
        </p:nvSpPr>
        <p:spPr>
          <a:xfrm flipH="1">
            <a:off x="5542641" y="-40640"/>
            <a:ext cx="6660000" cy="6948000"/>
          </a:xfrm>
          <a:custGeom>
            <a:avLst/>
            <a:gdLst>
              <a:gd name="connsiteX0" fmla="*/ 0 w 5098473"/>
              <a:gd name="connsiteY0" fmla="*/ 0 h 6858000"/>
              <a:gd name="connsiteX1" fmla="*/ 2549237 w 5098473"/>
              <a:gd name="connsiteY1" fmla="*/ 0 h 6858000"/>
              <a:gd name="connsiteX2" fmla="*/ 5098473 w 5098473"/>
              <a:gd name="connsiteY2" fmla="*/ 2549237 h 6858000"/>
              <a:gd name="connsiteX3" fmla="*/ 5098473 w 5098473"/>
              <a:gd name="connsiteY3" fmla="*/ 6858000 h 6858000"/>
              <a:gd name="connsiteX4" fmla="*/ 0 w 5098473"/>
              <a:gd name="connsiteY4" fmla="*/ 6858000 h 6858000"/>
              <a:gd name="connsiteX5" fmla="*/ 0 w 5098473"/>
              <a:gd name="connsiteY5" fmla="*/ 0 h 6858000"/>
              <a:gd name="connsiteX0" fmla="*/ 0 w 8839200"/>
              <a:gd name="connsiteY0" fmla="*/ 0 h 6871855"/>
              <a:gd name="connsiteX1" fmla="*/ 2549237 w 8839200"/>
              <a:gd name="connsiteY1" fmla="*/ 0 h 6871855"/>
              <a:gd name="connsiteX2" fmla="*/ 8839200 w 8839200"/>
              <a:gd name="connsiteY2" fmla="*/ 6871855 h 6871855"/>
              <a:gd name="connsiteX3" fmla="*/ 5098473 w 8839200"/>
              <a:gd name="connsiteY3" fmla="*/ 6858000 h 6871855"/>
              <a:gd name="connsiteX4" fmla="*/ 0 w 8839200"/>
              <a:gd name="connsiteY4" fmla="*/ 6858000 h 6871855"/>
              <a:gd name="connsiteX5" fmla="*/ 0 w 8839200"/>
              <a:gd name="connsiteY5" fmla="*/ 0 h 6871855"/>
              <a:gd name="connsiteX0" fmla="*/ 0 w 8908473"/>
              <a:gd name="connsiteY0" fmla="*/ 0 h 6885710"/>
              <a:gd name="connsiteX1" fmla="*/ 2549237 w 8908473"/>
              <a:gd name="connsiteY1" fmla="*/ 0 h 6885710"/>
              <a:gd name="connsiteX2" fmla="*/ 8908473 w 8908473"/>
              <a:gd name="connsiteY2" fmla="*/ 6885710 h 6885710"/>
              <a:gd name="connsiteX3" fmla="*/ 5098473 w 8908473"/>
              <a:gd name="connsiteY3" fmla="*/ 6858000 h 6885710"/>
              <a:gd name="connsiteX4" fmla="*/ 0 w 8908473"/>
              <a:gd name="connsiteY4" fmla="*/ 6858000 h 6885710"/>
              <a:gd name="connsiteX5" fmla="*/ 0 w 8908473"/>
              <a:gd name="connsiteY5" fmla="*/ 0 h 6885710"/>
              <a:gd name="connsiteX0" fmla="*/ 0 w 8908473"/>
              <a:gd name="connsiteY0" fmla="*/ 13855 h 6899565"/>
              <a:gd name="connsiteX1" fmla="*/ 5237019 w 8908473"/>
              <a:gd name="connsiteY1" fmla="*/ 0 h 6899565"/>
              <a:gd name="connsiteX2" fmla="*/ 8908473 w 8908473"/>
              <a:gd name="connsiteY2" fmla="*/ 6899565 h 6899565"/>
              <a:gd name="connsiteX3" fmla="*/ 5098473 w 8908473"/>
              <a:gd name="connsiteY3" fmla="*/ 6871855 h 6899565"/>
              <a:gd name="connsiteX4" fmla="*/ 0 w 8908473"/>
              <a:gd name="connsiteY4" fmla="*/ 6871855 h 6899565"/>
              <a:gd name="connsiteX5" fmla="*/ 0 w 8908473"/>
              <a:gd name="connsiteY5" fmla="*/ 13855 h 6899565"/>
              <a:gd name="connsiteX0" fmla="*/ 0 w 8908473"/>
              <a:gd name="connsiteY0" fmla="*/ 0 h 6885710"/>
              <a:gd name="connsiteX1" fmla="*/ 4946074 w 8908473"/>
              <a:gd name="connsiteY1" fmla="*/ 0 h 6885710"/>
              <a:gd name="connsiteX2" fmla="*/ 8908473 w 8908473"/>
              <a:gd name="connsiteY2" fmla="*/ 6885710 h 6885710"/>
              <a:gd name="connsiteX3" fmla="*/ 5098473 w 8908473"/>
              <a:gd name="connsiteY3" fmla="*/ 6858000 h 6885710"/>
              <a:gd name="connsiteX4" fmla="*/ 0 w 8908473"/>
              <a:gd name="connsiteY4" fmla="*/ 6858000 h 6885710"/>
              <a:gd name="connsiteX5" fmla="*/ 0 w 8908473"/>
              <a:gd name="connsiteY5" fmla="*/ 0 h 6885710"/>
              <a:gd name="connsiteX0" fmla="*/ 0 w 7509164"/>
              <a:gd name="connsiteY0" fmla="*/ 0 h 6858000"/>
              <a:gd name="connsiteX1" fmla="*/ 4946074 w 7509164"/>
              <a:gd name="connsiteY1" fmla="*/ 0 h 6858000"/>
              <a:gd name="connsiteX2" fmla="*/ 7509164 w 7509164"/>
              <a:gd name="connsiteY2" fmla="*/ 6858000 h 6858000"/>
              <a:gd name="connsiteX3" fmla="*/ 5098473 w 7509164"/>
              <a:gd name="connsiteY3" fmla="*/ 6858000 h 6858000"/>
              <a:gd name="connsiteX4" fmla="*/ 0 w 7509164"/>
              <a:gd name="connsiteY4" fmla="*/ 6858000 h 6858000"/>
              <a:gd name="connsiteX5" fmla="*/ 0 w 7509164"/>
              <a:gd name="connsiteY5" fmla="*/ 0 h 6858000"/>
              <a:gd name="connsiteX0" fmla="*/ 0 w 7509164"/>
              <a:gd name="connsiteY0" fmla="*/ 0 h 6858000"/>
              <a:gd name="connsiteX1" fmla="*/ 5587519 w 7509164"/>
              <a:gd name="connsiteY1" fmla="*/ 13648 h 6858000"/>
              <a:gd name="connsiteX2" fmla="*/ 7509164 w 7509164"/>
              <a:gd name="connsiteY2" fmla="*/ 6858000 h 6858000"/>
              <a:gd name="connsiteX3" fmla="*/ 5098473 w 7509164"/>
              <a:gd name="connsiteY3" fmla="*/ 6858000 h 6858000"/>
              <a:gd name="connsiteX4" fmla="*/ 0 w 7509164"/>
              <a:gd name="connsiteY4" fmla="*/ 6858000 h 6858000"/>
              <a:gd name="connsiteX5" fmla="*/ 0 w 7509164"/>
              <a:gd name="connsiteY5" fmla="*/ 0 h 6858000"/>
              <a:gd name="connsiteX0" fmla="*/ 0 w 6649355"/>
              <a:gd name="connsiteY0" fmla="*/ 0 h 6871647"/>
              <a:gd name="connsiteX1" fmla="*/ 5587519 w 6649355"/>
              <a:gd name="connsiteY1" fmla="*/ 13648 h 6871647"/>
              <a:gd name="connsiteX2" fmla="*/ 6649355 w 6649355"/>
              <a:gd name="connsiteY2" fmla="*/ 6871647 h 6871647"/>
              <a:gd name="connsiteX3" fmla="*/ 5098473 w 6649355"/>
              <a:gd name="connsiteY3" fmla="*/ 6858000 h 6871647"/>
              <a:gd name="connsiteX4" fmla="*/ 0 w 6649355"/>
              <a:gd name="connsiteY4" fmla="*/ 6858000 h 6871647"/>
              <a:gd name="connsiteX5" fmla="*/ 0 w 6649355"/>
              <a:gd name="connsiteY5" fmla="*/ 0 h 687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49355" h="6871647">
                <a:moveTo>
                  <a:pt x="0" y="0"/>
                </a:moveTo>
                <a:lnTo>
                  <a:pt x="5587519" y="13648"/>
                </a:lnTo>
                <a:lnTo>
                  <a:pt x="6649355" y="6871647"/>
                </a:lnTo>
                <a:lnTo>
                  <a:pt x="509847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entury Gothic" panose="020B0502020202020204" pitchFamily="34" charset="0"/>
            </a:endParaRPr>
          </a:p>
        </p:txBody>
      </p:sp>
      <p:sp>
        <p:nvSpPr>
          <p:cNvPr id="90" name="Овал 89">
            <a:extLst>
              <a:ext uri="{FF2B5EF4-FFF2-40B4-BE49-F238E27FC236}">
                <a16:creationId xmlns:a16="http://schemas.microsoft.com/office/drawing/2014/main" id="{69884496-DFC6-C84A-ADD3-0882981BFD27}"/>
              </a:ext>
            </a:extLst>
          </p:cNvPr>
          <p:cNvSpPr>
            <a:spLocks noChangeAspect="1"/>
          </p:cNvSpPr>
          <p:nvPr/>
        </p:nvSpPr>
        <p:spPr>
          <a:xfrm>
            <a:off x="6393154" y="5246506"/>
            <a:ext cx="3564000" cy="356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1C1F2AF2-85C8-F944-A0F9-46E2CE770248}"/>
              </a:ext>
            </a:extLst>
          </p:cNvPr>
          <p:cNvSpPr/>
          <p:nvPr/>
        </p:nvSpPr>
        <p:spPr>
          <a:xfrm>
            <a:off x="10519730" y="1185020"/>
            <a:ext cx="16722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Школы</a:t>
            </a:r>
            <a:endParaRPr lang="ru-RU" sz="1600" b="1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CAAAE0AA-776F-614F-8986-9784EFFB7415}"/>
              </a:ext>
            </a:extLst>
          </p:cNvPr>
          <p:cNvSpPr/>
          <p:nvPr/>
        </p:nvSpPr>
        <p:spPr>
          <a:xfrm>
            <a:off x="1828800" y="4308999"/>
            <a:ext cx="24575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Корпорации</a:t>
            </a:r>
            <a:endParaRPr lang="ru-RU" sz="1600" b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45C32C3A-EDB1-DC46-A65E-B7C629530A62}"/>
              </a:ext>
            </a:extLst>
          </p:cNvPr>
          <p:cNvSpPr>
            <a:spLocks noChangeAspect="1"/>
          </p:cNvSpPr>
          <p:nvPr/>
        </p:nvSpPr>
        <p:spPr>
          <a:xfrm>
            <a:off x="5567617" y="3203632"/>
            <a:ext cx="1008000" cy="1008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2F5597"/>
              </a:solidFill>
              <a:highlight>
                <a:srgbClr val="2F5597"/>
              </a:highlight>
              <a:latin typeface="Century Gothic" panose="020B0502020202020204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D680A2BA-D9FB-254C-82D0-26B826200754}"/>
              </a:ext>
            </a:extLst>
          </p:cNvPr>
          <p:cNvSpPr/>
          <p:nvPr/>
        </p:nvSpPr>
        <p:spPr>
          <a:xfrm>
            <a:off x="5597043" y="3424786"/>
            <a:ext cx="9526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2F5597"/>
                </a:solidFill>
                <a:latin typeface="Century Gothic" panose="020B0502020202020204" pitchFamily="34" charset="0"/>
              </a:rPr>
              <a:t>STEM</a:t>
            </a:r>
          </a:p>
          <a:p>
            <a:pPr algn="ctr"/>
            <a:r>
              <a:rPr lang="ru-RU" sz="1600" dirty="0">
                <a:solidFill>
                  <a:srgbClr val="2F5597"/>
                </a:solidFill>
                <a:latin typeface="Century Gothic" panose="020B0502020202020204" pitchFamily="34" charset="0"/>
              </a:rPr>
              <a:t>среда</a:t>
            </a:r>
            <a:endParaRPr lang="en-US" sz="1600" dirty="0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43" name="Овал 42">
            <a:extLst>
              <a:ext uri="{FF2B5EF4-FFF2-40B4-BE49-F238E27FC236}">
                <a16:creationId xmlns:a16="http://schemas.microsoft.com/office/drawing/2014/main" id="{C52BEEB7-B795-A24C-91BE-02BB943F65B2}"/>
              </a:ext>
            </a:extLst>
          </p:cNvPr>
          <p:cNvSpPr>
            <a:spLocks noChangeAspect="1"/>
          </p:cNvSpPr>
          <p:nvPr/>
        </p:nvSpPr>
        <p:spPr>
          <a:xfrm>
            <a:off x="9887079" y="1097786"/>
            <a:ext cx="540000" cy="540000"/>
          </a:xfrm>
          <a:prstGeom prst="ellipse">
            <a:avLst/>
          </a:prstGeom>
          <a:solidFill>
            <a:srgbClr val="2F559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entury Gothic" panose="020B0502020202020204" pitchFamily="34" charset="0"/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5E2079D9-A7EB-AC4C-8EA0-9D2D9C361B12}"/>
              </a:ext>
            </a:extLst>
          </p:cNvPr>
          <p:cNvSpPr>
            <a:spLocks noChangeAspect="1"/>
          </p:cNvSpPr>
          <p:nvPr/>
        </p:nvSpPr>
        <p:spPr>
          <a:xfrm>
            <a:off x="10013079" y="1221831"/>
            <a:ext cx="288000" cy="288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entury Gothic" panose="020B0502020202020204" pitchFamily="34" charset="0"/>
            </a:endParaRP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75C02D39-43FA-F741-B64C-DB519E7706A9}"/>
              </a:ext>
            </a:extLst>
          </p:cNvPr>
          <p:cNvCxnSpPr>
            <a:cxnSpLocks/>
          </p:cNvCxnSpPr>
          <p:nvPr/>
        </p:nvCxnSpPr>
        <p:spPr>
          <a:xfrm flipV="1">
            <a:off x="6613451" y="1509823"/>
            <a:ext cx="3125972" cy="1892596"/>
          </a:xfrm>
          <a:prstGeom prst="line">
            <a:avLst/>
          </a:prstGeom>
          <a:ln w="127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CF9CAFA9-842E-F64D-9055-76EA784A0FC8}"/>
              </a:ext>
            </a:extLst>
          </p:cNvPr>
          <p:cNvSpPr/>
          <p:nvPr/>
        </p:nvSpPr>
        <p:spPr>
          <a:xfrm>
            <a:off x="9789626" y="3028085"/>
            <a:ext cx="21401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Центры доп. образования</a:t>
            </a:r>
            <a:endParaRPr lang="ru-RU" sz="1600" b="1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Овал 46">
            <a:extLst>
              <a:ext uri="{FF2B5EF4-FFF2-40B4-BE49-F238E27FC236}">
                <a16:creationId xmlns:a16="http://schemas.microsoft.com/office/drawing/2014/main" id="{B0DA0A5F-29C7-B44A-8BA8-6FE034B06FAF}"/>
              </a:ext>
            </a:extLst>
          </p:cNvPr>
          <p:cNvSpPr>
            <a:spLocks noChangeAspect="1"/>
          </p:cNvSpPr>
          <p:nvPr/>
        </p:nvSpPr>
        <p:spPr>
          <a:xfrm>
            <a:off x="9121533" y="3089373"/>
            <a:ext cx="540000" cy="540000"/>
          </a:xfrm>
          <a:prstGeom prst="ellipse">
            <a:avLst/>
          </a:prstGeom>
          <a:solidFill>
            <a:srgbClr val="2F559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entury Gothic" panose="020B0502020202020204" pitchFamily="34" charset="0"/>
            </a:endParaRPr>
          </a:p>
        </p:txBody>
      </p:sp>
      <p:sp>
        <p:nvSpPr>
          <p:cNvPr id="48" name="Овал 47">
            <a:extLst>
              <a:ext uri="{FF2B5EF4-FFF2-40B4-BE49-F238E27FC236}">
                <a16:creationId xmlns:a16="http://schemas.microsoft.com/office/drawing/2014/main" id="{7014B750-4BC9-DE41-B44E-54E3C1484EB4}"/>
              </a:ext>
            </a:extLst>
          </p:cNvPr>
          <p:cNvSpPr>
            <a:spLocks noChangeAspect="1"/>
          </p:cNvSpPr>
          <p:nvPr/>
        </p:nvSpPr>
        <p:spPr>
          <a:xfrm>
            <a:off x="9247533" y="3213418"/>
            <a:ext cx="288000" cy="288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entury Gothic" panose="020B0502020202020204" pitchFamily="34" charset="0"/>
            </a:endParaRPr>
          </a:p>
        </p:txBody>
      </p: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id="{A2368887-F7A7-4646-90E2-5D9D2FFC89C0}"/>
              </a:ext>
            </a:extLst>
          </p:cNvPr>
          <p:cNvCxnSpPr>
            <a:cxnSpLocks/>
          </p:cNvCxnSpPr>
          <p:nvPr/>
        </p:nvCxnSpPr>
        <p:spPr>
          <a:xfrm flipV="1">
            <a:off x="6698512" y="3402419"/>
            <a:ext cx="2254102" cy="361508"/>
          </a:xfrm>
          <a:prstGeom prst="line">
            <a:avLst/>
          </a:prstGeom>
          <a:ln w="127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Овал 52">
            <a:extLst>
              <a:ext uri="{FF2B5EF4-FFF2-40B4-BE49-F238E27FC236}">
                <a16:creationId xmlns:a16="http://schemas.microsoft.com/office/drawing/2014/main" id="{9462CD9B-3139-494B-9150-22E60BD8BFD9}"/>
              </a:ext>
            </a:extLst>
          </p:cNvPr>
          <p:cNvSpPr>
            <a:spLocks noChangeAspect="1"/>
          </p:cNvSpPr>
          <p:nvPr/>
        </p:nvSpPr>
        <p:spPr>
          <a:xfrm>
            <a:off x="427646" y="987668"/>
            <a:ext cx="540000" cy="540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entury Gothic" panose="020B0502020202020204" pitchFamily="34" charset="0"/>
            </a:endParaRPr>
          </a:p>
        </p:txBody>
      </p:sp>
      <p:sp>
        <p:nvSpPr>
          <p:cNvPr id="54" name="Овал 53">
            <a:extLst>
              <a:ext uri="{FF2B5EF4-FFF2-40B4-BE49-F238E27FC236}">
                <a16:creationId xmlns:a16="http://schemas.microsoft.com/office/drawing/2014/main" id="{C63BABD9-65D9-3743-90A8-1165ADEEE49D}"/>
              </a:ext>
            </a:extLst>
          </p:cNvPr>
          <p:cNvSpPr>
            <a:spLocks noChangeAspect="1"/>
          </p:cNvSpPr>
          <p:nvPr/>
        </p:nvSpPr>
        <p:spPr>
          <a:xfrm>
            <a:off x="553648" y="1111713"/>
            <a:ext cx="288000" cy="288000"/>
          </a:xfrm>
          <a:prstGeom prst="ellipse">
            <a:avLst/>
          </a:prstGeom>
          <a:solidFill>
            <a:srgbClr val="2F55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entury Gothic" panose="020B0502020202020204" pitchFamily="34" charset="0"/>
            </a:endParaRPr>
          </a:p>
        </p:txBody>
      </p:sp>
      <p:sp>
        <p:nvSpPr>
          <p:cNvPr id="55" name="Овал 54">
            <a:extLst>
              <a:ext uri="{FF2B5EF4-FFF2-40B4-BE49-F238E27FC236}">
                <a16:creationId xmlns:a16="http://schemas.microsoft.com/office/drawing/2014/main" id="{B902BAC0-0D52-B14F-A034-B1E1146DF6D9}"/>
              </a:ext>
            </a:extLst>
          </p:cNvPr>
          <p:cNvSpPr>
            <a:spLocks noChangeAspect="1"/>
          </p:cNvSpPr>
          <p:nvPr/>
        </p:nvSpPr>
        <p:spPr>
          <a:xfrm>
            <a:off x="1187214" y="4043703"/>
            <a:ext cx="540000" cy="540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entury Gothic" panose="020B0502020202020204" pitchFamily="34" charset="0"/>
            </a:endParaRPr>
          </a:p>
        </p:txBody>
      </p:sp>
      <p:sp>
        <p:nvSpPr>
          <p:cNvPr id="56" name="Овал 55">
            <a:extLst>
              <a:ext uri="{FF2B5EF4-FFF2-40B4-BE49-F238E27FC236}">
                <a16:creationId xmlns:a16="http://schemas.microsoft.com/office/drawing/2014/main" id="{B6F4236A-139E-DB45-8D27-0C16CEE376EB}"/>
              </a:ext>
            </a:extLst>
          </p:cNvPr>
          <p:cNvSpPr>
            <a:spLocks noChangeAspect="1"/>
          </p:cNvSpPr>
          <p:nvPr/>
        </p:nvSpPr>
        <p:spPr>
          <a:xfrm>
            <a:off x="1313214" y="4167748"/>
            <a:ext cx="288000" cy="288000"/>
          </a:xfrm>
          <a:prstGeom prst="ellipse">
            <a:avLst/>
          </a:prstGeom>
          <a:solidFill>
            <a:srgbClr val="2F55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entury Gothic" panose="020B0502020202020204" pitchFamily="34" charset="0"/>
            </a:endParaRPr>
          </a:p>
        </p:txBody>
      </p:sp>
      <p:cxnSp>
        <p:nvCxnSpPr>
          <p:cNvPr id="57" name="Прямая соединительная линия 56">
            <a:extLst>
              <a:ext uri="{FF2B5EF4-FFF2-40B4-BE49-F238E27FC236}">
                <a16:creationId xmlns:a16="http://schemas.microsoft.com/office/drawing/2014/main" id="{333A9EF9-E6C8-1842-B772-D05FF3811B63}"/>
              </a:ext>
            </a:extLst>
          </p:cNvPr>
          <p:cNvCxnSpPr>
            <a:cxnSpLocks/>
          </p:cNvCxnSpPr>
          <p:nvPr/>
        </p:nvCxnSpPr>
        <p:spPr>
          <a:xfrm flipV="1">
            <a:off x="1857375" y="3827722"/>
            <a:ext cx="3565230" cy="415666"/>
          </a:xfrm>
          <a:prstGeom prst="line">
            <a:avLst/>
          </a:prstGeom>
          <a:ln w="12700">
            <a:solidFill>
              <a:srgbClr val="2F559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Овал 60">
            <a:extLst>
              <a:ext uri="{FF2B5EF4-FFF2-40B4-BE49-F238E27FC236}">
                <a16:creationId xmlns:a16="http://schemas.microsoft.com/office/drawing/2014/main" id="{14D28881-C39A-044E-8A0F-F5E9060F0D87}"/>
              </a:ext>
            </a:extLst>
          </p:cNvPr>
          <p:cNvSpPr>
            <a:spLocks noChangeAspect="1"/>
          </p:cNvSpPr>
          <p:nvPr/>
        </p:nvSpPr>
        <p:spPr>
          <a:xfrm>
            <a:off x="5045718" y="1395249"/>
            <a:ext cx="540000" cy="540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entury Gothic" panose="020B0502020202020204" pitchFamily="34" charset="0"/>
            </a:endParaRPr>
          </a:p>
        </p:txBody>
      </p:sp>
      <p:sp>
        <p:nvSpPr>
          <p:cNvPr id="62" name="Овал 61">
            <a:extLst>
              <a:ext uri="{FF2B5EF4-FFF2-40B4-BE49-F238E27FC236}">
                <a16:creationId xmlns:a16="http://schemas.microsoft.com/office/drawing/2014/main" id="{70BA6A7F-40AB-A84F-9A93-8ACA0ACD7AC0}"/>
              </a:ext>
            </a:extLst>
          </p:cNvPr>
          <p:cNvSpPr>
            <a:spLocks noChangeAspect="1"/>
          </p:cNvSpPr>
          <p:nvPr/>
        </p:nvSpPr>
        <p:spPr>
          <a:xfrm>
            <a:off x="5171718" y="1519294"/>
            <a:ext cx="288000" cy="288000"/>
          </a:xfrm>
          <a:prstGeom prst="ellipse">
            <a:avLst/>
          </a:prstGeom>
          <a:solidFill>
            <a:srgbClr val="2F55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entury Gothic" panose="020B0502020202020204" pitchFamily="34" charset="0"/>
            </a:endParaRPr>
          </a:p>
        </p:txBody>
      </p:sp>
      <p:cxnSp>
        <p:nvCxnSpPr>
          <p:cNvPr id="64" name="Прямая соединительная линия 63">
            <a:extLst>
              <a:ext uri="{FF2B5EF4-FFF2-40B4-BE49-F238E27FC236}">
                <a16:creationId xmlns:a16="http://schemas.microsoft.com/office/drawing/2014/main" id="{21259BC2-EBE1-2147-BB26-3F58C5084247}"/>
              </a:ext>
            </a:extLst>
          </p:cNvPr>
          <p:cNvCxnSpPr>
            <a:cxnSpLocks/>
          </p:cNvCxnSpPr>
          <p:nvPr/>
        </p:nvCxnSpPr>
        <p:spPr>
          <a:xfrm>
            <a:off x="5443870" y="2041451"/>
            <a:ext cx="404037" cy="1063256"/>
          </a:xfrm>
          <a:prstGeom prst="line">
            <a:avLst/>
          </a:prstGeom>
          <a:ln w="12700">
            <a:solidFill>
              <a:srgbClr val="2F559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id="{73BDAE9A-E94F-EA49-BDFD-4C7ED032C0AF}"/>
              </a:ext>
            </a:extLst>
          </p:cNvPr>
          <p:cNvSpPr/>
          <p:nvPr/>
        </p:nvSpPr>
        <p:spPr>
          <a:xfrm>
            <a:off x="9799816" y="5042660"/>
            <a:ext cx="21401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Онлайн образование</a:t>
            </a:r>
            <a:endParaRPr lang="ru-RU" sz="1600" b="1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Овал 70">
            <a:extLst>
              <a:ext uri="{FF2B5EF4-FFF2-40B4-BE49-F238E27FC236}">
                <a16:creationId xmlns:a16="http://schemas.microsoft.com/office/drawing/2014/main" id="{8F88F9E4-85C3-464D-8FCE-C9B11421C6D8}"/>
              </a:ext>
            </a:extLst>
          </p:cNvPr>
          <p:cNvSpPr>
            <a:spLocks noChangeAspect="1"/>
          </p:cNvSpPr>
          <p:nvPr/>
        </p:nvSpPr>
        <p:spPr>
          <a:xfrm>
            <a:off x="10960188" y="5861293"/>
            <a:ext cx="540000" cy="540000"/>
          </a:xfrm>
          <a:prstGeom prst="ellipse">
            <a:avLst/>
          </a:prstGeom>
          <a:solidFill>
            <a:srgbClr val="2F559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entury Gothic" panose="020B0502020202020204" pitchFamily="34" charset="0"/>
            </a:endParaRPr>
          </a:p>
        </p:txBody>
      </p:sp>
      <p:sp>
        <p:nvSpPr>
          <p:cNvPr id="72" name="Овал 71">
            <a:extLst>
              <a:ext uri="{FF2B5EF4-FFF2-40B4-BE49-F238E27FC236}">
                <a16:creationId xmlns:a16="http://schemas.microsoft.com/office/drawing/2014/main" id="{EFAAC9DF-7AF4-E840-BF73-45DB89017119}"/>
              </a:ext>
            </a:extLst>
          </p:cNvPr>
          <p:cNvSpPr>
            <a:spLocks noChangeAspect="1"/>
          </p:cNvSpPr>
          <p:nvPr/>
        </p:nvSpPr>
        <p:spPr>
          <a:xfrm>
            <a:off x="11086188" y="5985338"/>
            <a:ext cx="288000" cy="288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entury Gothic" panose="020B0502020202020204" pitchFamily="34" charset="0"/>
            </a:endParaRPr>
          </a:p>
        </p:txBody>
      </p:sp>
      <p:cxnSp>
        <p:nvCxnSpPr>
          <p:cNvPr id="74" name="Прямая соединительная линия 73">
            <a:extLst>
              <a:ext uri="{FF2B5EF4-FFF2-40B4-BE49-F238E27FC236}">
                <a16:creationId xmlns:a16="http://schemas.microsoft.com/office/drawing/2014/main" id="{923136EE-BE6D-9645-A150-53D47847DBC0}"/>
              </a:ext>
            </a:extLst>
          </p:cNvPr>
          <p:cNvCxnSpPr>
            <a:cxnSpLocks/>
          </p:cNvCxnSpPr>
          <p:nvPr/>
        </p:nvCxnSpPr>
        <p:spPr>
          <a:xfrm>
            <a:off x="6595731" y="4086448"/>
            <a:ext cx="4262769" cy="1842865"/>
          </a:xfrm>
          <a:prstGeom prst="line">
            <a:avLst/>
          </a:prstGeom>
          <a:ln w="127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>
            <a:extLst>
              <a:ext uri="{FF2B5EF4-FFF2-40B4-BE49-F238E27FC236}">
                <a16:creationId xmlns:a16="http://schemas.microsoft.com/office/drawing/2014/main" id="{3D114E95-90F0-4844-9A5B-8122812ED5B0}"/>
              </a:ext>
            </a:extLst>
          </p:cNvPr>
          <p:cNvCxnSpPr>
            <a:cxnSpLocks/>
          </p:cNvCxnSpPr>
          <p:nvPr/>
        </p:nvCxnSpPr>
        <p:spPr>
          <a:xfrm>
            <a:off x="1063256" y="1446028"/>
            <a:ext cx="4371864" cy="1984747"/>
          </a:xfrm>
          <a:prstGeom prst="line">
            <a:avLst/>
          </a:prstGeom>
          <a:ln w="12700">
            <a:solidFill>
              <a:srgbClr val="2F559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Овал 79">
            <a:extLst>
              <a:ext uri="{FF2B5EF4-FFF2-40B4-BE49-F238E27FC236}">
                <a16:creationId xmlns:a16="http://schemas.microsoft.com/office/drawing/2014/main" id="{5F5E4CA2-9566-E84E-B90D-154879713D46}"/>
              </a:ext>
            </a:extLst>
          </p:cNvPr>
          <p:cNvSpPr>
            <a:spLocks noChangeAspect="1"/>
          </p:cNvSpPr>
          <p:nvPr/>
        </p:nvSpPr>
        <p:spPr>
          <a:xfrm>
            <a:off x="3737975" y="5717293"/>
            <a:ext cx="540000" cy="540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entury Gothic" panose="020B0502020202020204" pitchFamily="34" charset="0"/>
            </a:endParaRPr>
          </a:p>
        </p:txBody>
      </p:sp>
      <p:sp>
        <p:nvSpPr>
          <p:cNvPr id="81" name="Овал 80">
            <a:extLst>
              <a:ext uri="{FF2B5EF4-FFF2-40B4-BE49-F238E27FC236}">
                <a16:creationId xmlns:a16="http://schemas.microsoft.com/office/drawing/2014/main" id="{9066ED1A-F80F-B14C-A8C2-BCFE1C2F6B7A}"/>
              </a:ext>
            </a:extLst>
          </p:cNvPr>
          <p:cNvSpPr>
            <a:spLocks noChangeAspect="1"/>
          </p:cNvSpPr>
          <p:nvPr/>
        </p:nvSpPr>
        <p:spPr>
          <a:xfrm>
            <a:off x="3863975" y="5841338"/>
            <a:ext cx="288000" cy="288000"/>
          </a:xfrm>
          <a:prstGeom prst="ellipse">
            <a:avLst/>
          </a:prstGeom>
          <a:solidFill>
            <a:srgbClr val="2F55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entury Gothic" panose="020B0502020202020204" pitchFamily="34" charset="0"/>
            </a:endParaRPr>
          </a:p>
        </p:txBody>
      </p:sp>
      <p:cxnSp>
        <p:nvCxnSpPr>
          <p:cNvPr id="82" name="Прямая соединительная линия 81">
            <a:extLst>
              <a:ext uri="{FF2B5EF4-FFF2-40B4-BE49-F238E27FC236}">
                <a16:creationId xmlns:a16="http://schemas.microsoft.com/office/drawing/2014/main" id="{6285557D-84BC-444B-86AB-2AD508F58D75}"/>
              </a:ext>
            </a:extLst>
          </p:cNvPr>
          <p:cNvCxnSpPr>
            <a:cxnSpLocks/>
          </p:cNvCxnSpPr>
          <p:nvPr/>
        </p:nvCxnSpPr>
        <p:spPr>
          <a:xfrm flipV="1">
            <a:off x="4286250" y="4192774"/>
            <a:ext cx="1310832" cy="1507939"/>
          </a:xfrm>
          <a:prstGeom prst="line">
            <a:avLst/>
          </a:prstGeom>
          <a:ln w="12700">
            <a:solidFill>
              <a:srgbClr val="2F559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Изображение 13" descr="Снимок экрана 2017-11-01 в 17.18.29.png">
            <a:extLst>
              <a:ext uri="{FF2B5EF4-FFF2-40B4-BE49-F238E27FC236}">
                <a16:creationId xmlns:a16="http://schemas.microsoft.com/office/drawing/2014/main" id="{DD4EF55A-3A6C-FE4A-9B7A-E4C7C864E7B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971" y="5809524"/>
            <a:ext cx="648000" cy="432981"/>
          </a:xfrm>
          <a:prstGeom prst="rect">
            <a:avLst/>
          </a:prstGeom>
        </p:spPr>
      </p:pic>
      <p:pic>
        <p:nvPicPr>
          <p:cNvPr id="86" name="Изображение 16" descr="0-16.jpg">
            <a:extLst>
              <a:ext uri="{FF2B5EF4-FFF2-40B4-BE49-F238E27FC236}">
                <a16:creationId xmlns:a16="http://schemas.microsoft.com/office/drawing/2014/main" id="{EC10BAF4-223F-604B-B830-7AC70CD2654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244" y="6337005"/>
            <a:ext cx="1044000" cy="402288"/>
          </a:xfrm>
          <a:prstGeom prst="rect">
            <a:avLst/>
          </a:prstGeom>
        </p:spPr>
      </p:pic>
      <p:pic>
        <p:nvPicPr>
          <p:cNvPr id="87" name="Picture 5" descr="C:\Users\Natalya.Malhotra\Documents\Виртуальная школа\STEMFORD\Стемфорд брендбук\Logo_Stemford fin.png">
            <a:extLst>
              <a:ext uri="{FF2B5EF4-FFF2-40B4-BE49-F238E27FC236}">
                <a16:creationId xmlns:a16="http://schemas.microsoft.com/office/drawing/2014/main" id="{E5423DC5-249C-B741-917B-DD37C60803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790" y="5643969"/>
            <a:ext cx="1188000" cy="61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Изображение 2" descr="logo.png">
            <a:extLst>
              <a:ext uri="{FF2B5EF4-FFF2-40B4-BE49-F238E27FC236}">
                <a16:creationId xmlns:a16="http://schemas.microsoft.com/office/drawing/2014/main" id="{857EE48C-2232-874B-B8AA-7F03F786A8F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419" y="5584418"/>
            <a:ext cx="1116000" cy="253634"/>
          </a:xfrm>
          <a:prstGeom prst="rect">
            <a:avLst/>
          </a:prstGeom>
        </p:spPr>
      </p:pic>
      <p:pic>
        <p:nvPicPr>
          <p:cNvPr id="91" name="Изображение 18" descr="Снимок экрана 2017-11-01 в 17.34.45.png">
            <a:extLst>
              <a:ext uri="{FF2B5EF4-FFF2-40B4-BE49-F238E27FC236}">
                <a16:creationId xmlns:a16="http://schemas.microsoft.com/office/drawing/2014/main" id="{E0868633-112B-D64D-A05D-0C559B20EE6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009" y="6358272"/>
            <a:ext cx="1692000" cy="335482"/>
          </a:xfrm>
          <a:prstGeom prst="rect">
            <a:avLst/>
          </a:prstGeom>
        </p:spPr>
      </p:pic>
      <p:sp>
        <p:nvSpPr>
          <p:cNvPr id="92" name="Прямоугольник 91">
            <a:extLst>
              <a:ext uri="{FF2B5EF4-FFF2-40B4-BE49-F238E27FC236}">
                <a16:creationId xmlns:a16="http://schemas.microsoft.com/office/drawing/2014/main" id="{D7EAD885-8E99-3A4E-978F-1382EB0CD3E3}"/>
              </a:ext>
            </a:extLst>
          </p:cNvPr>
          <p:cNvSpPr/>
          <p:nvPr/>
        </p:nvSpPr>
        <p:spPr>
          <a:xfrm>
            <a:off x="4790150" y="112971"/>
            <a:ext cx="5602309" cy="464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Среда для </a:t>
            </a:r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STEM - </a:t>
            </a:r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образования</a:t>
            </a:r>
            <a:endParaRPr lang="en-US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4" name="Изображение 2">
            <a:extLst>
              <a:ext uri="{FF2B5EF4-FFF2-40B4-BE49-F238E27FC236}">
                <a16:creationId xmlns:a16="http://schemas.microsoft.com/office/drawing/2014/main" id="{9BD03B3F-3089-5146-B20B-18EE45D394B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3272" y="4786877"/>
            <a:ext cx="1224000" cy="402084"/>
          </a:xfrm>
          <a:prstGeom prst="rect">
            <a:avLst/>
          </a:prstGeom>
        </p:spPr>
      </p:pic>
      <p:pic>
        <p:nvPicPr>
          <p:cNvPr id="95" name="Изображение 8">
            <a:extLst>
              <a:ext uri="{FF2B5EF4-FFF2-40B4-BE49-F238E27FC236}">
                <a16:creationId xmlns:a16="http://schemas.microsoft.com/office/drawing/2014/main" id="{D4B8360B-ECA1-E24C-A5C8-24DE6B0E2B4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08533" y="3601710"/>
            <a:ext cx="864000" cy="518400"/>
          </a:xfrm>
          <a:prstGeom prst="rect">
            <a:avLst/>
          </a:prstGeom>
        </p:spPr>
      </p:pic>
      <p:pic>
        <p:nvPicPr>
          <p:cNvPr id="96" name="Изображение 21" descr="Снимок экрана 2017-11-01 в 14.58.06.png">
            <a:extLst>
              <a:ext uri="{FF2B5EF4-FFF2-40B4-BE49-F238E27FC236}">
                <a16:creationId xmlns:a16="http://schemas.microsoft.com/office/drawing/2014/main" id="{D330DF75-F856-2340-A128-D9206D8E96F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88" y="5249789"/>
            <a:ext cx="1299412" cy="471471"/>
          </a:xfrm>
          <a:prstGeom prst="rect">
            <a:avLst/>
          </a:prstGeom>
        </p:spPr>
      </p:pic>
      <p:pic>
        <p:nvPicPr>
          <p:cNvPr id="97" name="Изображение 26">
            <a:extLst>
              <a:ext uri="{FF2B5EF4-FFF2-40B4-BE49-F238E27FC236}">
                <a16:creationId xmlns:a16="http://schemas.microsoft.com/office/drawing/2014/main" id="{B4326B60-950A-724F-B005-246443BF04DC}"/>
              </a:ext>
            </a:extLst>
          </p:cNvPr>
          <p:cNvPicPr>
            <a:picLocks/>
          </p:cNvPicPr>
          <p:nvPr/>
        </p:nvPicPr>
        <p:blipFill>
          <a:blip r:embed="rId17"/>
          <a:stretch>
            <a:fillRect/>
          </a:stretch>
        </p:blipFill>
        <p:spPr>
          <a:xfrm>
            <a:off x="394398" y="4168075"/>
            <a:ext cx="540000" cy="466446"/>
          </a:xfrm>
          <a:prstGeom prst="rect">
            <a:avLst/>
          </a:prstGeom>
        </p:spPr>
      </p:pic>
      <p:pic>
        <p:nvPicPr>
          <p:cNvPr id="93" name="Изображение 1">
            <a:extLst>
              <a:ext uri="{FF2B5EF4-FFF2-40B4-BE49-F238E27FC236}">
                <a16:creationId xmlns:a16="http://schemas.microsoft.com/office/drawing/2014/main" id="{F3FBD83B-F0BB-C345-9B28-FF9BA0E9D75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442367" y="4863778"/>
            <a:ext cx="1512000" cy="254274"/>
          </a:xfrm>
          <a:prstGeom prst="rect">
            <a:avLst/>
          </a:prstGeom>
        </p:spPr>
      </p:pic>
      <p:sp>
        <p:nvSpPr>
          <p:cNvPr id="106" name="Овал 105">
            <a:extLst>
              <a:ext uri="{FF2B5EF4-FFF2-40B4-BE49-F238E27FC236}">
                <a16:creationId xmlns:a16="http://schemas.microsoft.com/office/drawing/2014/main" id="{4FDAB54E-8905-EC45-855D-1C466157C140}"/>
              </a:ext>
            </a:extLst>
          </p:cNvPr>
          <p:cNvSpPr>
            <a:spLocks noChangeAspect="1"/>
          </p:cNvSpPr>
          <p:nvPr/>
        </p:nvSpPr>
        <p:spPr>
          <a:xfrm>
            <a:off x="7482017" y="907286"/>
            <a:ext cx="540000" cy="540000"/>
          </a:xfrm>
          <a:prstGeom prst="ellipse">
            <a:avLst/>
          </a:prstGeom>
          <a:solidFill>
            <a:srgbClr val="2F559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entury Gothic" panose="020B0502020202020204" pitchFamily="34" charset="0"/>
            </a:endParaRPr>
          </a:p>
        </p:txBody>
      </p:sp>
      <p:sp>
        <p:nvSpPr>
          <p:cNvPr id="107" name="Овал 106">
            <a:extLst>
              <a:ext uri="{FF2B5EF4-FFF2-40B4-BE49-F238E27FC236}">
                <a16:creationId xmlns:a16="http://schemas.microsoft.com/office/drawing/2014/main" id="{B1F7716B-2FD6-1947-BCE7-5AB4C6038F60}"/>
              </a:ext>
            </a:extLst>
          </p:cNvPr>
          <p:cNvSpPr>
            <a:spLocks noChangeAspect="1"/>
          </p:cNvSpPr>
          <p:nvPr/>
        </p:nvSpPr>
        <p:spPr>
          <a:xfrm>
            <a:off x="7608017" y="1031331"/>
            <a:ext cx="288000" cy="288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entury Gothic" panose="020B0502020202020204" pitchFamily="34" charset="0"/>
            </a:endParaRPr>
          </a:p>
        </p:txBody>
      </p:sp>
      <p:cxnSp>
        <p:nvCxnSpPr>
          <p:cNvPr id="108" name="Прямая соединительная линия 107">
            <a:extLst>
              <a:ext uri="{FF2B5EF4-FFF2-40B4-BE49-F238E27FC236}">
                <a16:creationId xmlns:a16="http://schemas.microsoft.com/office/drawing/2014/main" id="{1A252325-5A70-D243-9237-86E9BF7928BA}"/>
              </a:ext>
            </a:extLst>
          </p:cNvPr>
          <p:cNvCxnSpPr>
            <a:cxnSpLocks/>
          </p:cNvCxnSpPr>
          <p:nvPr/>
        </p:nvCxnSpPr>
        <p:spPr>
          <a:xfrm flipV="1">
            <a:off x="6422287" y="1600200"/>
            <a:ext cx="1078651" cy="1587465"/>
          </a:xfrm>
          <a:prstGeom prst="line">
            <a:avLst/>
          </a:prstGeom>
          <a:ln w="127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B10CCD87-F082-F74D-BD32-19CB0F3CC388}"/>
              </a:ext>
            </a:extLst>
          </p:cNvPr>
          <p:cNvSpPr/>
          <p:nvPr/>
        </p:nvSpPr>
        <p:spPr>
          <a:xfrm>
            <a:off x="8128954" y="965945"/>
            <a:ext cx="16722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Вузы</a:t>
            </a:r>
            <a:endParaRPr lang="ru-RU" sz="1600" b="1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" name="Picture 13">
            <a:extLst>
              <a:ext uri="{FF2B5EF4-FFF2-40B4-BE49-F238E27FC236}">
                <a16:creationId xmlns:a16="http://schemas.microsoft.com/office/drawing/2014/main" id="{75320D2B-1339-814C-AC23-1CCF0FFF8B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956" y="5572126"/>
            <a:ext cx="1161266" cy="43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Изображение 16">
            <a:extLst>
              <a:ext uri="{FF2B5EF4-FFF2-40B4-BE49-F238E27FC236}">
                <a16:creationId xmlns:a16="http://schemas.microsoft.com/office/drawing/2014/main" id="{1F835852-6B07-DA40-8651-9ACED66D416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807689" y="993280"/>
            <a:ext cx="504056" cy="486054"/>
          </a:xfrm>
          <a:prstGeom prst="rect">
            <a:avLst/>
          </a:prstGeom>
        </p:spPr>
      </p:pic>
      <p:sp>
        <p:nvSpPr>
          <p:cNvPr id="118" name="Прямоугольник 117">
            <a:extLst>
              <a:ext uri="{FF2B5EF4-FFF2-40B4-BE49-F238E27FC236}">
                <a16:creationId xmlns:a16="http://schemas.microsoft.com/office/drawing/2014/main" id="{9E194C57-DA89-CA48-A8F1-8BFE10107D39}"/>
              </a:ext>
            </a:extLst>
          </p:cNvPr>
          <p:cNvSpPr/>
          <p:nvPr/>
        </p:nvSpPr>
        <p:spPr>
          <a:xfrm>
            <a:off x="323850" y="257179"/>
            <a:ext cx="22764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Дет. технопарки, </a:t>
            </a:r>
            <a:r>
              <a:rPr lang="ru-RU" sz="1600" b="1" dirty="0" err="1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ЦМИТы</a:t>
            </a: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ru-RU" sz="1600" b="1" dirty="0" err="1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ФабЛабы</a:t>
            </a:r>
            <a:endParaRPr lang="ru-RU" sz="1600" b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9" name="Изображение 10">
            <a:extLst>
              <a:ext uri="{FF2B5EF4-FFF2-40B4-BE49-F238E27FC236}">
                <a16:creationId xmlns:a16="http://schemas.microsoft.com/office/drawing/2014/main" id="{DA1A1CC3-7A02-B64E-A4F9-63EB91CA23D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578176" y="1614488"/>
            <a:ext cx="1400223" cy="211063"/>
          </a:xfrm>
          <a:prstGeom prst="rect">
            <a:avLst/>
          </a:prstGeom>
        </p:spPr>
      </p:pic>
      <p:pic>
        <p:nvPicPr>
          <p:cNvPr id="120" name="Изображение 18">
            <a:extLst>
              <a:ext uri="{FF2B5EF4-FFF2-40B4-BE49-F238E27FC236}">
                <a16:creationId xmlns:a16="http://schemas.microsoft.com/office/drawing/2014/main" id="{476C5946-B9DA-DA4F-95A1-4004432A60E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021137" y="1981130"/>
            <a:ext cx="1205061" cy="289417"/>
          </a:xfrm>
          <a:prstGeom prst="rect">
            <a:avLst/>
          </a:prstGeom>
        </p:spPr>
      </p:pic>
      <p:pic>
        <p:nvPicPr>
          <p:cNvPr id="121" name="Picture 5">
            <a:extLst>
              <a:ext uri="{FF2B5EF4-FFF2-40B4-BE49-F238E27FC236}">
                <a16:creationId xmlns:a16="http://schemas.microsoft.com/office/drawing/2014/main" id="{3F9D2B19-7DCF-8045-AE0B-8296D3BD51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274" y="1171575"/>
            <a:ext cx="1145850" cy="300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" name="Прямоугольник 122">
            <a:extLst>
              <a:ext uri="{FF2B5EF4-FFF2-40B4-BE49-F238E27FC236}">
                <a16:creationId xmlns:a16="http://schemas.microsoft.com/office/drawing/2014/main" id="{4E13944C-1DC5-0B44-99D3-54B09EDA5C0E}"/>
              </a:ext>
            </a:extLst>
          </p:cNvPr>
          <p:cNvSpPr/>
          <p:nvPr/>
        </p:nvSpPr>
        <p:spPr>
          <a:xfrm>
            <a:off x="3906839" y="752479"/>
            <a:ext cx="24511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Бизнес-инициативы</a:t>
            </a:r>
            <a:endParaRPr lang="ru-RU" sz="1600" b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24" name="Прямоугольник 123">
            <a:extLst>
              <a:ext uri="{FF2B5EF4-FFF2-40B4-BE49-F238E27FC236}">
                <a16:creationId xmlns:a16="http://schemas.microsoft.com/office/drawing/2014/main" id="{5884B1FE-74F2-F843-94E9-2BC66C5326BC}"/>
              </a:ext>
            </a:extLst>
          </p:cNvPr>
          <p:cNvSpPr/>
          <p:nvPr/>
        </p:nvSpPr>
        <p:spPr>
          <a:xfrm>
            <a:off x="2335183" y="5318648"/>
            <a:ext cx="24575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Гос. инициативы</a:t>
            </a:r>
            <a:endParaRPr lang="ru-RU" sz="1600" b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5" name="Picture 6">
            <a:extLst>
              <a:ext uri="{FF2B5EF4-FFF2-40B4-BE49-F238E27FC236}">
                <a16:creationId xmlns:a16="http://schemas.microsoft.com/office/drawing/2014/main" id="{8138834E-38D3-D541-A2E9-C7E33FA32C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657" y="5779583"/>
            <a:ext cx="1334341" cy="349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478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с одним усеченным углом 43">
            <a:extLst>
              <a:ext uri="{FF2B5EF4-FFF2-40B4-BE49-F238E27FC236}">
                <a16:creationId xmlns:a16="http://schemas.microsoft.com/office/drawing/2014/main" id="{2CBEC3DB-EB1A-F340-A891-8A134B6A06D8}"/>
              </a:ext>
            </a:extLst>
          </p:cNvPr>
          <p:cNvSpPr/>
          <p:nvPr/>
        </p:nvSpPr>
        <p:spPr>
          <a:xfrm flipH="1">
            <a:off x="5444319" y="-40640"/>
            <a:ext cx="6660000" cy="6948000"/>
          </a:xfrm>
          <a:custGeom>
            <a:avLst/>
            <a:gdLst>
              <a:gd name="connsiteX0" fmla="*/ 0 w 5098473"/>
              <a:gd name="connsiteY0" fmla="*/ 0 h 6858000"/>
              <a:gd name="connsiteX1" fmla="*/ 2549237 w 5098473"/>
              <a:gd name="connsiteY1" fmla="*/ 0 h 6858000"/>
              <a:gd name="connsiteX2" fmla="*/ 5098473 w 5098473"/>
              <a:gd name="connsiteY2" fmla="*/ 2549237 h 6858000"/>
              <a:gd name="connsiteX3" fmla="*/ 5098473 w 5098473"/>
              <a:gd name="connsiteY3" fmla="*/ 6858000 h 6858000"/>
              <a:gd name="connsiteX4" fmla="*/ 0 w 5098473"/>
              <a:gd name="connsiteY4" fmla="*/ 6858000 h 6858000"/>
              <a:gd name="connsiteX5" fmla="*/ 0 w 5098473"/>
              <a:gd name="connsiteY5" fmla="*/ 0 h 6858000"/>
              <a:gd name="connsiteX0" fmla="*/ 0 w 8839200"/>
              <a:gd name="connsiteY0" fmla="*/ 0 h 6871855"/>
              <a:gd name="connsiteX1" fmla="*/ 2549237 w 8839200"/>
              <a:gd name="connsiteY1" fmla="*/ 0 h 6871855"/>
              <a:gd name="connsiteX2" fmla="*/ 8839200 w 8839200"/>
              <a:gd name="connsiteY2" fmla="*/ 6871855 h 6871855"/>
              <a:gd name="connsiteX3" fmla="*/ 5098473 w 8839200"/>
              <a:gd name="connsiteY3" fmla="*/ 6858000 h 6871855"/>
              <a:gd name="connsiteX4" fmla="*/ 0 w 8839200"/>
              <a:gd name="connsiteY4" fmla="*/ 6858000 h 6871855"/>
              <a:gd name="connsiteX5" fmla="*/ 0 w 8839200"/>
              <a:gd name="connsiteY5" fmla="*/ 0 h 6871855"/>
              <a:gd name="connsiteX0" fmla="*/ 0 w 8908473"/>
              <a:gd name="connsiteY0" fmla="*/ 0 h 6885710"/>
              <a:gd name="connsiteX1" fmla="*/ 2549237 w 8908473"/>
              <a:gd name="connsiteY1" fmla="*/ 0 h 6885710"/>
              <a:gd name="connsiteX2" fmla="*/ 8908473 w 8908473"/>
              <a:gd name="connsiteY2" fmla="*/ 6885710 h 6885710"/>
              <a:gd name="connsiteX3" fmla="*/ 5098473 w 8908473"/>
              <a:gd name="connsiteY3" fmla="*/ 6858000 h 6885710"/>
              <a:gd name="connsiteX4" fmla="*/ 0 w 8908473"/>
              <a:gd name="connsiteY4" fmla="*/ 6858000 h 6885710"/>
              <a:gd name="connsiteX5" fmla="*/ 0 w 8908473"/>
              <a:gd name="connsiteY5" fmla="*/ 0 h 6885710"/>
              <a:gd name="connsiteX0" fmla="*/ 0 w 8908473"/>
              <a:gd name="connsiteY0" fmla="*/ 13855 h 6899565"/>
              <a:gd name="connsiteX1" fmla="*/ 5237019 w 8908473"/>
              <a:gd name="connsiteY1" fmla="*/ 0 h 6899565"/>
              <a:gd name="connsiteX2" fmla="*/ 8908473 w 8908473"/>
              <a:gd name="connsiteY2" fmla="*/ 6899565 h 6899565"/>
              <a:gd name="connsiteX3" fmla="*/ 5098473 w 8908473"/>
              <a:gd name="connsiteY3" fmla="*/ 6871855 h 6899565"/>
              <a:gd name="connsiteX4" fmla="*/ 0 w 8908473"/>
              <a:gd name="connsiteY4" fmla="*/ 6871855 h 6899565"/>
              <a:gd name="connsiteX5" fmla="*/ 0 w 8908473"/>
              <a:gd name="connsiteY5" fmla="*/ 13855 h 6899565"/>
              <a:gd name="connsiteX0" fmla="*/ 0 w 8908473"/>
              <a:gd name="connsiteY0" fmla="*/ 0 h 6885710"/>
              <a:gd name="connsiteX1" fmla="*/ 4946074 w 8908473"/>
              <a:gd name="connsiteY1" fmla="*/ 0 h 6885710"/>
              <a:gd name="connsiteX2" fmla="*/ 8908473 w 8908473"/>
              <a:gd name="connsiteY2" fmla="*/ 6885710 h 6885710"/>
              <a:gd name="connsiteX3" fmla="*/ 5098473 w 8908473"/>
              <a:gd name="connsiteY3" fmla="*/ 6858000 h 6885710"/>
              <a:gd name="connsiteX4" fmla="*/ 0 w 8908473"/>
              <a:gd name="connsiteY4" fmla="*/ 6858000 h 6885710"/>
              <a:gd name="connsiteX5" fmla="*/ 0 w 8908473"/>
              <a:gd name="connsiteY5" fmla="*/ 0 h 6885710"/>
              <a:gd name="connsiteX0" fmla="*/ 0 w 7509164"/>
              <a:gd name="connsiteY0" fmla="*/ 0 h 6858000"/>
              <a:gd name="connsiteX1" fmla="*/ 4946074 w 7509164"/>
              <a:gd name="connsiteY1" fmla="*/ 0 h 6858000"/>
              <a:gd name="connsiteX2" fmla="*/ 7509164 w 7509164"/>
              <a:gd name="connsiteY2" fmla="*/ 6858000 h 6858000"/>
              <a:gd name="connsiteX3" fmla="*/ 5098473 w 7509164"/>
              <a:gd name="connsiteY3" fmla="*/ 6858000 h 6858000"/>
              <a:gd name="connsiteX4" fmla="*/ 0 w 7509164"/>
              <a:gd name="connsiteY4" fmla="*/ 6858000 h 6858000"/>
              <a:gd name="connsiteX5" fmla="*/ 0 w 7509164"/>
              <a:gd name="connsiteY5" fmla="*/ 0 h 6858000"/>
              <a:gd name="connsiteX0" fmla="*/ 0 w 7509164"/>
              <a:gd name="connsiteY0" fmla="*/ 0 h 6858000"/>
              <a:gd name="connsiteX1" fmla="*/ 5587519 w 7509164"/>
              <a:gd name="connsiteY1" fmla="*/ 13648 h 6858000"/>
              <a:gd name="connsiteX2" fmla="*/ 7509164 w 7509164"/>
              <a:gd name="connsiteY2" fmla="*/ 6858000 h 6858000"/>
              <a:gd name="connsiteX3" fmla="*/ 5098473 w 7509164"/>
              <a:gd name="connsiteY3" fmla="*/ 6858000 h 6858000"/>
              <a:gd name="connsiteX4" fmla="*/ 0 w 7509164"/>
              <a:gd name="connsiteY4" fmla="*/ 6858000 h 6858000"/>
              <a:gd name="connsiteX5" fmla="*/ 0 w 7509164"/>
              <a:gd name="connsiteY5" fmla="*/ 0 h 6858000"/>
              <a:gd name="connsiteX0" fmla="*/ 0 w 6649355"/>
              <a:gd name="connsiteY0" fmla="*/ 0 h 6871647"/>
              <a:gd name="connsiteX1" fmla="*/ 5587519 w 6649355"/>
              <a:gd name="connsiteY1" fmla="*/ 13648 h 6871647"/>
              <a:gd name="connsiteX2" fmla="*/ 6649355 w 6649355"/>
              <a:gd name="connsiteY2" fmla="*/ 6871647 h 6871647"/>
              <a:gd name="connsiteX3" fmla="*/ 5098473 w 6649355"/>
              <a:gd name="connsiteY3" fmla="*/ 6858000 h 6871647"/>
              <a:gd name="connsiteX4" fmla="*/ 0 w 6649355"/>
              <a:gd name="connsiteY4" fmla="*/ 6858000 h 6871647"/>
              <a:gd name="connsiteX5" fmla="*/ 0 w 6649355"/>
              <a:gd name="connsiteY5" fmla="*/ 0 h 687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49355" h="6871647">
                <a:moveTo>
                  <a:pt x="0" y="0"/>
                </a:moveTo>
                <a:lnTo>
                  <a:pt x="5587519" y="13648"/>
                </a:lnTo>
                <a:lnTo>
                  <a:pt x="6649355" y="6871647"/>
                </a:lnTo>
                <a:lnTo>
                  <a:pt x="509847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350" y="164638"/>
            <a:ext cx="7104789" cy="768085"/>
          </a:xfrm>
        </p:spPr>
        <p:txBody>
          <a:bodyPr>
            <a:noAutofit/>
          </a:bodyPr>
          <a:lstStyle/>
          <a:p>
            <a:pPr algn="l"/>
            <a:r>
              <a:rPr lang="en-US" sz="37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STEM</a:t>
            </a:r>
            <a:r>
              <a:rPr lang="ru-RU" sz="37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-образование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C93CC8-D3DE-7842-87E4-43E8B45E02F3}"/>
              </a:ext>
            </a:extLst>
          </p:cNvPr>
          <p:cNvSpPr txBox="1"/>
          <p:nvPr/>
        </p:nvSpPr>
        <p:spPr>
          <a:xfrm>
            <a:off x="1391477" y="4520061"/>
            <a:ext cx="4275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Биология</a:t>
            </a:r>
            <a:endParaRPr lang="ru-RU" sz="5400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783131-3EBF-CE47-A816-226EFBAF18DC}"/>
              </a:ext>
            </a:extLst>
          </p:cNvPr>
          <p:cNvSpPr txBox="1"/>
          <p:nvPr/>
        </p:nvSpPr>
        <p:spPr>
          <a:xfrm>
            <a:off x="3391746" y="1491130"/>
            <a:ext cx="5910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Самые не интере</a:t>
            </a:r>
            <a:r>
              <a:rPr lang="ru-RU" sz="24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сные предметы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15540B4-E3E5-0A42-8FEF-5348497B13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74" t="45666" r="9104" b="11343"/>
          <a:stretch/>
        </p:blipFill>
        <p:spPr>
          <a:xfrm>
            <a:off x="658912" y="1418976"/>
            <a:ext cx="2844801" cy="90456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63F4DBD-233E-8143-9C1E-205FF9D4DD02}"/>
              </a:ext>
            </a:extLst>
          </p:cNvPr>
          <p:cNvSpPr txBox="1"/>
          <p:nvPr/>
        </p:nvSpPr>
        <p:spPr>
          <a:xfrm>
            <a:off x="549505" y="2944935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Gilroy ExtraBold"/>
              </a:rPr>
              <a:t>1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5AB4F0EA-2DA2-2A42-8922-41667D6E0EC3}"/>
              </a:ext>
            </a:extLst>
          </p:cNvPr>
          <p:cNvGrpSpPr>
            <a:grpSpLocks noChangeAspect="1"/>
          </p:cNvGrpSpPr>
          <p:nvPr/>
        </p:nvGrpSpPr>
        <p:grpSpPr>
          <a:xfrm>
            <a:off x="527381" y="2861027"/>
            <a:ext cx="620312" cy="576000"/>
            <a:chOff x="2277301" y="1995686"/>
            <a:chExt cx="1008132" cy="899598"/>
          </a:xfrm>
          <a:solidFill>
            <a:schemeClr val="accent5">
              <a:lumMod val="75000"/>
            </a:schemeClr>
          </a:solidFill>
        </p:grpSpPr>
        <p:sp>
          <p:nvSpPr>
            <p:cNvPr id="15" name="Половина рамки 14">
              <a:extLst>
                <a:ext uri="{FF2B5EF4-FFF2-40B4-BE49-F238E27FC236}">
                  <a16:creationId xmlns:a16="http://schemas.microsoft.com/office/drawing/2014/main" id="{DA737D73-6FB2-AD42-93BE-54836C1758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16" name="Половина рамки 15">
              <a:extLst>
                <a:ext uri="{FF2B5EF4-FFF2-40B4-BE49-F238E27FC236}">
                  <a16:creationId xmlns:a16="http://schemas.microsoft.com/office/drawing/2014/main" id="{6C77A5C6-F3D7-1943-B60D-089AF1116F17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17" name="Половина рамки 16">
              <a:extLst>
                <a:ext uri="{FF2B5EF4-FFF2-40B4-BE49-F238E27FC236}">
                  <a16:creationId xmlns:a16="http://schemas.microsoft.com/office/drawing/2014/main" id="{A5808291-209E-6F4A-99C0-79F902B2616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18" name="Половина рамки 17">
              <a:extLst>
                <a:ext uri="{FF2B5EF4-FFF2-40B4-BE49-F238E27FC236}">
                  <a16:creationId xmlns:a16="http://schemas.microsoft.com/office/drawing/2014/main" id="{38726CAA-4532-5549-A686-D3FF374431F0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F4DE1CE-2043-A94A-BF8A-E2531E772411}"/>
              </a:ext>
            </a:extLst>
          </p:cNvPr>
          <p:cNvSpPr txBox="1"/>
          <p:nvPr/>
        </p:nvSpPr>
        <p:spPr>
          <a:xfrm>
            <a:off x="564563" y="4699980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Gilroy ExtraBold"/>
              </a:rPr>
              <a:t>2</a:t>
            </a: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D8522B38-D975-6040-A48C-AD8A1F6E4763}"/>
              </a:ext>
            </a:extLst>
          </p:cNvPr>
          <p:cNvGrpSpPr>
            <a:grpSpLocks noChangeAspect="1"/>
          </p:cNvGrpSpPr>
          <p:nvPr/>
        </p:nvGrpSpPr>
        <p:grpSpPr>
          <a:xfrm>
            <a:off x="542439" y="4616072"/>
            <a:ext cx="620312" cy="576000"/>
            <a:chOff x="2277301" y="1995686"/>
            <a:chExt cx="1008132" cy="899598"/>
          </a:xfrm>
          <a:solidFill>
            <a:schemeClr val="accent5">
              <a:lumMod val="75000"/>
            </a:schemeClr>
          </a:solidFill>
        </p:grpSpPr>
        <p:sp>
          <p:nvSpPr>
            <p:cNvPr id="21" name="Половина рамки 20">
              <a:extLst>
                <a:ext uri="{FF2B5EF4-FFF2-40B4-BE49-F238E27FC236}">
                  <a16:creationId xmlns:a16="http://schemas.microsoft.com/office/drawing/2014/main" id="{FC765BB4-5072-304B-BEE4-54F7F2AE22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22" name="Половина рамки 21">
              <a:extLst>
                <a:ext uri="{FF2B5EF4-FFF2-40B4-BE49-F238E27FC236}">
                  <a16:creationId xmlns:a16="http://schemas.microsoft.com/office/drawing/2014/main" id="{7714DB35-A914-B04D-926D-2332D5177C2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23" name="Половина рамки 22">
              <a:extLst>
                <a:ext uri="{FF2B5EF4-FFF2-40B4-BE49-F238E27FC236}">
                  <a16:creationId xmlns:a16="http://schemas.microsoft.com/office/drawing/2014/main" id="{1E3A2EBF-88BE-F54C-B2F7-817030EC4F7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24" name="Половина рамки 23">
              <a:extLst>
                <a:ext uri="{FF2B5EF4-FFF2-40B4-BE49-F238E27FC236}">
                  <a16:creationId xmlns:a16="http://schemas.microsoft.com/office/drawing/2014/main" id="{7681103B-1404-C248-9133-9FD321DF0181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7602BF8A-620B-DD42-B43E-5B5D5CAFE08E}"/>
              </a:ext>
            </a:extLst>
          </p:cNvPr>
          <p:cNvSpPr txBox="1"/>
          <p:nvPr/>
        </p:nvSpPr>
        <p:spPr>
          <a:xfrm>
            <a:off x="6502167" y="2944871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3</a:t>
            </a: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58CA9BC6-93A5-4D41-ADB3-E90E456ABDA6}"/>
              </a:ext>
            </a:extLst>
          </p:cNvPr>
          <p:cNvGrpSpPr>
            <a:grpSpLocks noChangeAspect="1"/>
          </p:cNvGrpSpPr>
          <p:nvPr/>
        </p:nvGrpSpPr>
        <p:grpSpPr>
          <a:xfrm>
            <a:off x="6480043" y="2860963"/>
            <a:ext cx="620312" cy="576000"/>
            <a:chOff x="2277301" y="1995686"/>
            <a:chExt cx="1008132" cy="899598"/>
          </a:xfrm>
          <a:solidFill>
            <a:schemeClr val="bg1"/>
          </a:solidFill>
        </p:grpSpPr>
        <p:sp>
          <p:nvSpPr>
            <p:cNvPr id="27" name="Половина рамки 26">
              <a:extLst>
                <a:ext uri="{FF2B5EF4-FFF2-40B4-BE49-F238E27FC236}">
                  <a16:creationId xmlns:a16="http://schemas.microsoft.com/office/drawing/2014/main" id="{9BAA0B78-4EE3-CB4B-AB6B-BBF9C4FAE2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28" name="Половина рамки 27">
              <a:extLst>
                <a:ext uri="{FF2B5EF4-FFF2-40B4-BE49-F238E27FC236}">
                  <a16:creationId xmlns:a16="http://schemas.microsoft.com/office/drawing/2014/main" id="{AC876FE1-2283-244C-BA47-8295EABDAEC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29" name="Половина рамки 28">
              <a:extLst>
                <a:ext uri="{FF2B5EF4-FFF2-40B4-BE49-F238E27FC236}">
                  <a16:creationId xmlns:a16="http://schemas.microsoft.com/office/drawing/2014/main" id="{E7F4B346-BA83-1D4A-AF56-B8B02162A7F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30" name="Половина рамки 29">
              <a:extLst>
                <a:ext uri="{FF2B5EF4-FFF2-40B4-BE49-F238E27FC236}">
                  <a16:creationId xmlns:a16="http://schemas.microsoft.com/office/drawing/2014/main" id="{B0AFA0FD-E36C-C249-A783-00BA810F3115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92FE9C6B-F704-B349-BBEC-05F59F50AE4D}"/>
              </a:ext>
            </a:extLst>
          </p:cNvPr>
          <p:cNvSpPr txBox="1"/>
          <p:nvPr/>
        </p:nvSpPr>
        <p:spPr>
          <a:xfrm>
            <a:off x="6502167" y="4713232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4</a:t>
            </a:r>
          </a:p>
        </p:txBody>
      </p: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66AE7B7A-C228-E14F-8EB9-2C637821909D}"/>
              </a:ext>
            </a:extLst>
          </p:cNvPr>
          <p:cNvGrpSpPr>
            <a:grpSpLocks noChangeAspect="1"/>
          </p:cNvGrpSpPr>
          <p:nvPr/>
        </p:nvGrpSpPr>
        <p:grpSpPr>
          <a:xfrm>
            <a:off x="6480043" y="4616072"/>
            <a:ext cx="620312" cy="576000"/>
            <a:chOff x="2277301" y="1995686"/>
            <a:chExt cx="1008132" cy="899598"/>
          </a:xfrm>
          <a:solidFill>
            <a:schemeClr val="bg1"/>
          </a:solidFill>
        </p:grpSpPr>
        <p:sp>
          <p:nvSpPr>
            <p:cNvPr id="33" name="Половина рамки 32">
              <a:extLst>
                <a:ext uri="{FF2B5EF4-FFF2-40B4-BE49-F238E27FC236}">
                  <a16:creationId xmlns:a16="http://schemas.microsoft.com/office/drawing/2014/main" id="{0DBD947D-6C4B-504C-BDB0-0E5745EBCD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34" name="Половина рамки 33">
              <a:extLst>
                <a:ext uri="{FF2B5EF4-FFF2-40B4-BE49-F238E27FC236}">
                  <a16:creationId xmlns:a16="http://schemas.microsoft.com/office/drawing/2014/main" id="{EC7AB68F-BDDE-8B48-A7CB-6D5AD4CDB45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35" name="Половина рамки 34">
              <a:extLst>
                <a:ext uri="{FF2B5EF4-FFF2-40B4-BE49-F238E27FC236}">
                  <a16:creationId xmlns:a16="http://schemas.microsoft.com/office/drawing/2014/main" id="{D99C793C-B42A-B341-B26F-CAC7AF2034A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36" name="Половина рамки 35">
              <a:extLst>
                <a:ext uri="{FF2B5EF4-FFF2-40B4-BE49-F238E27FC236}">
                  <a16:creationId xmlns:a16="http://schemas.microsoft.com/office/drawing/2014/main" id="{E2241820-302F-B048-BCE8-B214B950DF49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1C1F2AF2-85C8-F944-A0F9-46E2CE770248}"/>
              </a:ext>
            </a:extLst>
          </p:cNvPr>
          <p:cNvSpPr/>
          <p:nvPr/>
        </p:nvSpPr>
        <p:spPr>
          <a:xfrm>
            <a:off x="7344139" y="2764953"/>
            <a:ext cx="46607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Математика</a:t>
            </a:r>
            <a:endParaRPr lang="ru-RU" sz="540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124B6527-1FDB-AE47-99F1-238546A7F0BC}"/>
              </a:ext>
            </a:extLst>
          </p:cNvPr>
          <p:cNvSpPr/>
          <p:nvPr/>
        </p:nvSpPr>
        <p:spPr>
          <a:xfrm>
            <a:off x="7344139" y="4520062"/>
            <a:ext cx="4473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География</a:t>
            </a:r>
          </a:p>
          <a:p>
            <a:r>
              <a:rPr lang="ru-RU" sz="54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Физика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CAAAE0AA-776F-614F-8986-9784EFFB7415}"/>
              </a:ext>
            </a:extLst>
          </p:cNvPr>
          <p:cNvSpPr/>
          <p:nvPr/>
        </p:nvSpPr>
        <p:spPr>
          <a:xfrm>
            <a:off x="1391478" y="2764952"/>
            <a:ext cx="45125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Химия</a:t>
            </a:r>
            <a:endParaRPr lang="ru-RU" sz="5400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8D8B71B1-1EF8-4F47-9B81-840EE0D5B588}"/>
              </a:ext>
            </a:extLst>
          </p:cNvPr>
          <p:cNvSpPr/>
          <p:nvPr/>
        </p:nvSpPr>
        <p:spPr>
          <a:xfrm>
            <a:off x="233128" y="109447"/>
            <a:ext cx="56160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опроса учащихся 10-х классов</a:t>
            </a:r>
          </a:p>
        </p:txBody>
      </p:sp>
      <p:pic>
        <p:nvPicPr>
          <p:cNvPr id="45" name="Рисунок 44" descr="Изображение выглядит как рисунок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2EBE5F95-4CE4-DA4B-9B23-EB54EBC728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2269" y="1103370"/>
            <a:ext cx="1332000" cy="133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625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с одним усеченным углом 43">
            <a:extLst>
              <a:ext uri="{FF2B5EF4-FFF2-40B4-BE49-F238E27FC236}">
                <a16:creationId xmlns:a16="http://schemas.microsoft.com/office/drawing/2014/main" id="{2CBEC3DB-EB1A-F340-A891-8A134B6A06D8}"/>
              </a:ext>
            </a:extLst>
          </p:cNvPr>
          <p:cNvSpPr/>
          <p:nvPr/>
        </p:nvSpPr>
        <p:spPr>
          <a:xfrm flipH="1">
            <a:off x="5919630" y="-45000"/>
            <a:ext cx="6660000" cy="6948000"/>
          </a:xfrm>
          <a:custGeom>
            <a:avLst/>
            <a:gdLst>
              <a:gd name="connsiteX0" fmla="*/ 0 w 5098473"/>
              <a:gd name="connsiteY0" fmla="*/ 0 h 6858000"/>
              <a:gd name="connsiteX1" fmla="*/ 2549237 w 5098473"/>
              <a:gd name="connsiteY1" fmla="*/ 0 h 6858000"/>
              <a:gd name="connsiteX2" fmla="*/ 5098473 w 5098473"/>
              <a:gd name="connsiteY2" fmla="*/ 2549237 h 6858000"/>
              <a:gd name="connsiteX3" fmla="*/ 5098473 w 5098473"/>
              <a:gd name="connsiteY3" fmla="*/ 6858000 h 6858000"/>
              <a:gd name="connsiteX4" fmla="*/ 0 w 5098473"/>
              <a:gd name="connsiteY4" fmla="*/ 6858000 h 6858000"/>
              <a:gd name="connsiteX5" fmla="*/ 0 w 5098473"/>
              <a:gd name="connsiteY5" fmla="*/ 0 h 6858000"/>
              <a:gd name="connsiteX0" fmla="*/ 0 w 8839200"/>
              <a:gd name="connsiteY0" fmla="*/ 0 h 6871855"/>
              <a:gd name="connsiteX1" fmla="*/ 2549237 w 8839200"/>
              <a:gd name="connsiteY1" fmla="*/ 0 h 6871855"/>
              <a:gd name="connsiteX2" fmla="*/ 8839200 w 8839200"/>
              <a:gd name="connsiteY2" fmla="*/ 6871855 h 6871855"/>
              <a:gd name="connsiteX3" fmla="*/ 5098473 w 8839200"/>
              <a:gd name="connsiteY3" fmla="*/ 6858000 h 6871855"/>
              <a:gd name="connsiteX4" fmla="*/ 0 w 8839200"/>
              <a:gd name="connsiteY4" fmla="*/ 6858000 h 6871855"/>
              <a:gd name="connsiteX5" fmla="*/ 0 w 8839200"/>
              <a:gd name="connsiteY5" fmla="*/ 0 h 6871855"/>
              <a:gd name="connsiteX0" fmla="*/ 0 w 8908473"/>
              <a:gd name="connsiteY0" fmla="*/ 0 h 6885710"/>
              <a:gd name="connsiteX1" fmla="*/ 2549237 w 8908473"/>
              <a:gd name="connsiteY1" fmla="*/ 0 h 6885710"/>
              <a:gd name="connsiteX2" fmla="*/ 8908473 w 8908473"/>
              <a:gd name="connsiteY2" fmla="*/ 6885710 h 6885710"/>
              <a:gd name="connsiteX3" fmla="*/ 5098473 w 8908473"/>
              <a:gd name="connsiteY3" fmla="*/ 6858000 h 6885710"/>
              <a:gd name="connsiteX4" fmla="*/ 0 w 8908473"/>
              <a:gd name="connsiteY4" fmla="*/ 6858000 h 6885710"/>
              <a:gd name="connsiteX5" fmla="*/ 0 w 8908473"/>
              <a:gd name="connsiteY5" fmla="*/ 0 h 6885710"/>
              <a:gd name="connsiteX0" fmla="*/ 0 w 8908473"/>
              <a:gd name="connsiteY0" fmla="*/ 13855 h 6899565"/>
              <a:gd name="connsiteX1" fmla="*/ 5237019 w 8908473"/>
              <a:gd name="connsiteY1" fmla="*/ 0 h 6899565"/>
              <a:gd name="connsiteX2" fmla="*/ 8908473 w 8908473"/>
              <a:gd name="connsiteY2" fmla="*/ 6899565 h 6899565"/>
              <a:gd name="connsiteX3" fmla="*/ 5098473 w 8908473"/>
              <a:gd name="connsiteY3" fmla="*/ 6871855 h 6899565"/>
              <a:gd name="connsiteX4" fmla="*/ 0 w 8908473"/>
              <a:gd name="connsiteY4" fmla="*/ 6871855 h 6899565"/>
              <a:gd name="connsiteX5" fmla="*/ 0 w 8908473"/>
              <a:gd name="connsiteY5" fmla="*/ 13855 h 6899565"/>
              <a:gd name="connsiteX0" fmla="*/ 0 w 8908473"/>
              <a:gd name="connsiteY0" fmla="*/ 0 h 6885710"/>
              <a:gd name="connsiteX1" fmla="*/ 4946074 w 8908473"/>
              <a:gd name="connsiteY1" fmla="*/ 0 h 6885710"/>
              <a:gd name="connsiteX2" fmla="*/ 8908473 w 8908473"/>
              <a:gd name="connsiteY2" fmla="*/ 6885710 h 6885710"/>
              <a:gd name="connsiteX3" fmla="*/ 5098473 w 8908473"/>
              <a:gd name="connsiteY3" fmla="*/ 6858000 h 6885710"/>
              <a:gd name="connsiteX4" fmla="*/ 0 w 8908473"/>
              <a:gd name="connsiteY4" fmla="*/ 6858000 h 6885710"/>
              <a:gd name="connsiteX5" fmla="*/ 0 w 8908473"/>
              <a:gd name="connsiteY5" fmla="*/ 0 h 6885710"/>
              <a:gd name="connsiteX0" fmla="*/ 0 w 7509164"/>
              <a:gd name="connsiteY0" fmla="*/ 0 h 6858000"/>
              <a:gd name="connsiteX1" fmla="*/ 4946074 w 7509164"/>
              <a:gd name="connsiteY1" fmla="*/ 0 h 6858000"/>
              <a:gd name="connsiteX2" fmla="*/ 7509164 w 7509164"/>
              <a:gd name="connsiteY2" fmla="*/ 6858000 h 6858000"/>
              <a:gd name="connsiteX3" fmla="*/ 5098473 w 7509164"/>
              <a:gd name="connsiteY3" fmla="*/ 6858000 h 6858000"/>
              <a:gd name="connsiteX4" fmla="*/ 0 w 7509164"/>
              <a:gd name="connsiteY4" fmla="*/ 6858000 h 6858000"/>
              <a:gd name="connsiteX5" fmla="*/ 0 w 7509164"/>
              <a:gd name="connsiteY5" fmla="*/ 0 h 6858000"/>
              <a:gd name="connsiteX0" fmla="*/ 0 w 7509164"/>
              <a:gd name="connsiteY0" fmla="*/ 0 h 6858000"/>
              <a:gd name="connsiteX1" fmla="*/ 5587519 w 7509164"/>
              <a:gd name="connsiteY1" fmla="*/ 13648 h 6858000"/>
              <a:gd name="connsiteX2" fmla="*/ 7509164 w 7509164"/>
              <a:gd name="connsiteY2" fmla="*/ 6858000 h 6858000"/>
              <a:gd name="connsiteX3" fmla="*/ 5098473 w 7509164"/>
              <a:gd name="connsiteY3" fmla="*/ 6858000 h 6858000"/>
              <a:gd name="connsiteX4" fmla="*/ 0 w 7509164"/>
              <a:gd name="connsiteY4" fmla="*/ 6858000 h 6858000"/>
              <a:gd name="connsiteX5" fmla="*/ 0 w 7509164"/>
              <a:gd name="connsiteY5" fmla="*/ 0 h 6858000"/>
              <a:gd name="connsiteX0" fmla="*/ 0 w 6649355"/>
              <a:gd name="connsiteY0" fmla="*/ 0 h 6871647"/>
              <a:gd name="connsiteX1" fmla="*/ 5587519 w 6649355"/>
              <a:gd name="connsiteY1" fmla="*/ 13648 h 6871647"/>
              <a:gd name="connsiteX2" fmla="*/ 6649355 w 6649355"/>
              <a:gd name="connsiteY2" fmla="*/ 6871647 h 6871647"/>
              <a:gd name="connsiteX3" fmla="*/ 5098473 w 6649355"/>
              <a:gd name="connsiteY3" fmla="*/ 6858000 h 6871647"/>
              <a:gd name="connsiteX4" fmla="*/ 0 w 6649355"/>
              <a:gd name="connsiteY4" fmla="*/ 6858000 h 6871647"/>
              <a:gd name="connsiteX5" fmla="*/ 0 w 6649355"/>
              <a:gd name="connsiteY5" fmla="*/ 0 h 687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49355" h="6871647">
                <a:moveTo>
                  <a:pt x="0" y="0"/>
                </a:moveTo>
                <a:lnTo>
                  <a:pt x="5587519" y="13648"/>
                </a:lnTo>
                <a:lnTo>
                  <a:pt x="6649355" y="6871647"/>
                </a:lnTo>
                <a:lnTo>
                  <a:pt x="509847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350" y="164638"/>
            <a:ext cx="7104789" cy="1228140"/>
          </a:xfrm>
        </p:spPr>
        <p:txBody>
          <a:bodyPr>
            <a:noAutofit/>
          </a:bodyPr>
          <a:lstStyle/>
          <a:p>
            <a:pPr algn="l"/>
            <a:r>
              <a:rPr lang="en-US" sz="37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STEM</a:t>
            </a:r>
            <a:r>
              <a:rPr lang="ru-RU" sz="37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-образование</a:t>
            </a:r>
            <a:br>
              <a:rPr lang="ru-RU" sz="37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7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7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7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</a:t>
            </a:r>
            <a:r>
              <a:rPr lang="ru-RU" sz="3733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класс</a:t>
            </a:r>
            <a:r>
              <a:rPr lang="ru-RU" sz="37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7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733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C93CC8-D3DE-7842-87E4-43E8B45E02F3}"/>
              </a:ext>
            </a:extLst>
          </p:cNvPr>
          <p:cNvSpPr txBox="1"/>
          <p:nvPr/>
        </p:nvSpPr>
        <p:spPr>
          <a:xfrm>
            <a:off x="1391477" y="4520062"/>
            <a:ext cx="42983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Устные объяснения – 66%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783131-3EBF-CE47-A816-226EFBAF18DC}"/>
              </a:ext>
            </a:extLst>
          </p:cNvPr>
          <p:cNvSpPr txBox="1"/>
          <p:nvPr/>
        </p:nvSpPr>
        <p:spPr>
          <a:xfrm>
            <a:off x="3983517" y="1314172"/>
            <a:ext cx="6435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Используемые 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учителем на уроке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методы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обуче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ния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15540B4-E3E5-0A42-8FEF-5348497B13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74" t="45666" r="9104" b="11343"/>
          <a:stretch/>
        </p:blipFill>
        <p:spPr>
          <a:xfrm>
            <a:off x="658912" y="1418976"/>
            <a:ext cx="2844801" cy="90456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63F4DBD-233E-8143-9C1E-205FF9D4DD02}"/>
              </a:ext>
            </a:extLst>
          </p:cNvPr>
          <p:cNvSpPr txBox="1"/>
          <p:nvPr/>
        </p:nvSpPr>
        <p:spPr>
          <a:xfrm>
            <a:off x="549505" y="2944935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Gilroy ExtraBold"/>
              </a:rPr>
              <a:t>1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5AB4F0EA-2DA2-2A42-8922-41667D6E0EC3}"/>
              </a:ext>
            </a:extLst>
          </p:cNvPr>
          <p:cNvGrpSpPr>
            <a:grpSpLocks noChangeAspect="1"/>
          </p:cNvGrpSpPr>
          <p:nvPr/>
        </p:nvGrpSpPr>
        <p:grpSpPr>
          <a:xfrm>
            <a:off x="527381" y="2861027"/>
            <a:ext cx="620312" cy="576000"/>
            <a:chOff x="2277301" y="1995686"/>
            <a:chExt cx="1008132" cy="899598"/>
          </a:xfrm>
          <a:solidFill>
            <a:schemeClr val="accent5">
              <a:lumMod val="75000"/>
            </a:schemeClr>
          </a:solidFill>
        </p:grpSpPr>
        <p:sp>
          <p:nvSpPr>
            <p:cNvPr id="15" name="Половина рамки 14">
              <a:extLst>
                <a:ext uri="{FF2B5EF4-FFF2-40B4-BE49-F238E27FC236}">
                  <a16:creationId xmlns:a16="http://schemas.microsoft.com/office/drawing/2014/main" id="{DA737D73-6FB2-AD42-93BE-54836C1758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16" name="Половина рамки 15">
              <a:extLst>
                <a:ext uri="{FF2B5EF4-FFF2-40B4-BE49-F238E27FC236}">
                  <a16:creationId xmlns:a16="http://schemas.microsoft.com/office/drawing/2014/main" id="{6C77A5C6-F3D7-1943-B60D-089AF1116F17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17" name="Половина рамки 16">
              <a:extLst>
                <a:ext uri="{FF2B5EF4-FFF2-40B4-BE49-F238E27FC236}">
                  <a16:creationId xmlns:a16="http://schemas.microsoft.com/office/drawing/2014/main" id="{A5808291-209E-6F4A-99C0-79F902B2616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18" name="Половина рамки 17">
              <a:extLst>
                <a:ext uri="{FF2B5EF4-FFF2-40B4-BE49-F238E27FC236}">
                  <a16:creationId xmlns:a16="http://schemas.microsoft.com/office/drawing/2014/main" id="{38726CAA-4532-5549-A686-D3FF374431F0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F4DE1CE-2043-A94A-BF8A-E2531E772411}"/>
              </a:ext>
            </a:extLst>
          </p:cNvPr>
          <p:cNvSpPr txBox="1"/>
          <p:nvPr/>
        </p:nvSpPr>
        <p:spPr>
          <a:xfrm>
            <a:off x="564563" y="4699980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Gilroy ExtraBold"/>
              </a:rPr>
              <a:t>2</a:t>
            </a: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D8522B38-D975-6040-A48C-AD8A1F6E4763}"/>
              </a:ext>
            </a:extLst>
          </p:cNvPr>
          <p:cNvGrpSpPr>
            <a:grpSpLocks noChangeAspect="1"/>
          </p:cNvGrpSpPr>
          <p:nvPr/>
        </p:nvGrpSpPr>
        <p:grpSpPr>
          <a:xfrm>
            <a:off x="542439" y="4616072"/>
            <a:ext cx="620312" cy="576000"/>
            <a:chOff x="2277301" y="1995686"/>
            <a:chExt cx="1008132" cy="899598"/>
          </a:xfrm>
          <a:solidFill>
            <a:schemeClr val="accent5">
              <a:lumMod val="75000"/>
            </a:schemeClr>
          </a:solidFill>
        </p:grpSpPr>
        <p:sp>
          <p:nvSpPr>
            <p:cNvPr id="21" name="Половина рамки 20">
              <a:extLst>
                <a:ext uri="{FF2B5EF4-FFF2-40B4-BE49-F238E27FC236}">
                  <a16:creationId xmlns:a16="http://schemas.microsoft.com/office/drawing/2014/main" id="{FC765BB4-5072-304B-BEE4-54F7F2AE22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22" name="Половина рамки 21">
              <a:extLst>
                <a:ext uri="{FF2B5EF4-FFF2-40B4-BE49-F238E27FC236}">
                  <a16:creationId xmlns:a16="http://schemas.microsoft.com/office/drawing/2014/main" id="{7714DB35-A914-B04D-926D-2332D5177C2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23" name="Половина рамки 22">
              <a:extLst>
                <a:ext uri="{FF2B5EF4-FFF2-40B4-BE49-F238E27FC236}">
                  <a16:creationId xmlns:a16="http://schemas.microsoft.com/office/drawing/2014/main" id="{1E3A2EBF-88BE-F54C-B2F7-817030EC4F7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24" name="Половина рамки 23">
              <a:extLst>
                <a:ext uri="{FF2B5EF4-FFF2-40B4-BE49-F238E27FC236}">
                  <a16:creationId xmlns:a16="http://schemas.microsoft.com/office/drawing/2014/main" id="{7681103B-1404-C248-9133-9FD321DF0181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7602BF8A-620B-DD42-B43E-5B5D5CAFE08E}"/>
              </a:ext>
            </a:extLst>
          </p:cNvPr>
          <p:cNvSpPr txBox="1"/>
          <p:nvPr/>
        </p:nvSpPr>
        <p:spPr>
          <a:xfrm>
            <a:off x="6550211" y="2531897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4</a:t>
            </a: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58CA9BC6-93A5-4D41-ADB3-E90E456ABDA6}"/>
              </a:ext>
            </a:extLst>
          </p:cNvPr>
          <p:cNvGrpSpPr>
            <a:grpSpLocks noChangeAspect="1"/>
          </p:cNvGrpSpPr>
          <p:nvPr/>
        </p:nvGrpSpPr>
        <p:grpSpPr>
          <a:xfrm>
            <a:off x="6531373" y="2411534"/>
            <a:ext cx="620312" cy="576000"/>
            <a:chOff x="2277301" y="1995686"/>
            <a:chExt cx="1008132" cy="899598"/>
          </a:xfrm>
          <a:solidFill>
            <a:schemeClr val="bg1"/>
          </a:solidFill>
        </p:grpSpPr>
        <p:sp>
          <p:nvSpPr>
            <p:cNvPr id="27" name="Половина рамки 26">
              <a:extLst>
                <a:ext uri="{FF2B5EF4-FFF2-40B4-BE49-F238E27FC236}">
                  <a16:creationId xmlns:a16="http://schemas.microsoft.com/office/drawing/2014/main" id="{9BAA0B78-4EE3-CB4B-AB6B-BBF9C4FAE2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28" name="Половина рамки 27">
              <a:extLst>
                <a:ext uri="{FF2B5EF4-FFF2-40B4-BE49-F238E27FC236}">
                  <a16:creationId xmlns:a16="http://schemas.microsoft.com/office/drawing/2014/main" id="{AC876FE1-2283-244C-BA47-8295EABDAEC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29" name="Половина рамки 28">
              <a:extLst>
                <a:ext uri="{FF2B5EF4-FFF2-40B4-BE49-F238E27FC236}">
                  <a16:creationId xmlns:a16="http://schemas.microsoft.com/office/drawing/2014/main" id="{E7F4B346-BA83-1D4A-AF56-B8B02162A7F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30" name="Половина рамки 29">
              <a:extLst>
                <a:ext uri="{FF2B5EF4-FFF2-40B4-BE49-F238E27FC236}">
                  <a16:creationId xmlns:a16="http://schemas.microsoft.com/office/drawing/2014/main" id="{B0AFA0FD-E36C-C249-A783-00BA810F3115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92FE9C6B-F704-B349-BBEC-05F59F50AE4D}"/>
              </a:ext>
            </a:extLst>
          </p:cNvPr>
          <p:cNvSpPr txBox="1"/>
          <p:nvPr/>
        </p:nvSpPr>
        <p:spPr>
          <a:xfrm>
            <a:off x="6561982" y="3475369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5</a:t>
            </a:r>
          </a:p>
        </p:txBody>
      </p: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66AE7B7A-C228-E14F-8EB9-2C637821909D}"/>
              </a:ext>
            </a:extLst>
          </p:cNvPr>
          <p:cNvGrpSpPr>
            <a:grpSpLocks noChangeAspect="1"/>
          </p:cNvGrpSpPr>
          <p:nvPr/>
        </p:nvGrpSpPr>
        <p:grpSpPr>
          <a:xfrm>
            <a:off x="6531373" y="3384000"/>
            <a:ext cx="620312" cy="576000"/>
            <a:chOff x="2277301" y="1995686"/>
            <a:chExt cx="1008132" cy="899598"/>
          </a:xfrm>
          <a:solidFill>
            <a:schemeClr val="bg1"/>
          </a:solidFill>
        </p:grpSpPr>
        <p:sp>
          <p:nvSpPr>
            <p:cNvPr id="33" name="Половина рамки 32">
              <a:extLst>
                <a:ext uri="{FF2B5EF4-FFF2-40B4-BE49-F238E27FC236}">
                  <a16:creationId xmlns:a16="http://schemas.microsoft.com/office/drawing/2014/main" id="{0DBD947D-6C4B-504C-BDB0-0E5745EBCD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34" name="Половина рамки 33">
              <a:extLst>
                <a:ext uri="{FF2B5EF4-FFF2-40B4-BE49-F238E27FC236}">
                  <a16:creationId xmlns:a16="http://schemas.microsoft.com/office/drawing/2014/main" id="{EC7AB68F-BDDE-8B48-A7CB-6D5AD4CDB45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35" name="Половина рамки 34">
              <a:extLst>
                <a:ext uri="{FF2B5EF4-FFF2-40B4-BE49-F238E27FC236}">
                  <a16:creationId xmlns:a16="http://schemas.microsoft.com/office/drawing/2014/main" id="{D99C793C-B42A-B341-B26F-CAC7AF2034A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36" name="Половина рамки 35">
              <a:extLst>
                <a:ext uri="{FF2B5EF4-FFF2-40B4-BE49-F238E27FC236}">
                  <a16:creationId xmlns:a16="http://schemas.microsoft.com/office/drawing/2014/main" id="{E2241820-302F-B048-BCE8-B214B950DF49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1C1F2AF2-85C8-F944-A0F9-46E2CE770248}"/>
              </a:ext>
            </a:extLst>
          </p:cNvPr>
          <p:cNvSpPr/>
          <p:nvPr/>
        </p:nvSpPr>
        <p:spPr>
          <a:xfrm>
            <a:off x="7542183" y="2222481"/>
            <a:ext cx="46607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Обсуждение сложных вопросов – 37%</a:t>
            </a:r>
            <a:endParaRPr lang="ru-RU" sz="280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CAAAE0AA-776F-614F-8986-9784EFFB7415}"/>
              </a:ext>
            </a:extLst>
          </p:cNvPr>
          <p:cNvSpPr/>
          <p:nvPr/>
        </p:nvSpPr>
        <p:spPr>
          <a:xfrm>
            <a:off x="1391478" y="2764952"/>
            <a:ext cx="45125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Письменные проверочные  работы – 85%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8D8B71B1-1EF8-4F47-9B81-840EE0D5B588}"/>
              </a:ext>
            </a:extLst>
          </p:cNvPr>
          <p:cNvSpPr/>
          <p:nvPr/>
        </p:nvSpPr>
        <p:spPr>
          <a:xfrm>
            <a:off x="233128" y="109447"/>
            <a:ext cx="72360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опроса учащих</a:t>
            </a:r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ся</a:t>
            </a:r>
          </a:p>
        </p:txBody>
      </p:sp>
      <p:pic>
        <p:nvPicPr>
          <p:cNvPr id="45" name="Рисунок 44" descr="Изображение выглядит как рисунок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2EBE5F95-4CE4-DA4B-9B23-EB54EBC728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2920" y="696156"/>
            <a:ext cx="1332000" cy="1332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B3300C42-EA4B-44B6-840E-D35D59BF5D78}"/>
              </a:ext>
            </a:extLst>
          </p:cNvPr>
          <p:cNvSpPr txBox="1"/>
          <p:nvPr/>
        </p:nvSpPr>
        <p:spPr>
          <a:xfrm>
            <a:off x="1354534" y="5665219"/>
            <a:ext cx="4298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Тесты – 49%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59617380-92B6-4B46-90EA-173070FFF960}"/>
              </a:ext>
            </a:extLst>
          </p:cNvPr>
          <p:cNvGrpSpPr>
            <a:grpSpLocks noChangeAspect="1"/>
          </p:cNvGrpSpPr>
          <p:nvPr/>
        </p:nvGrpSpPr>
        <p:grpSpPr>
          <a:xfrm>
            <a:off x="416607" y="5708764"/>
            <a:ext cx="620312" cy="576000"/>
            <a:chOff x="2277301" y="1995686"/>
            <a:chExt cx="1008132" cy="899598"/>
          </a:xfrm>
          <a:solidFill>
            <a:schemeClr val="accent5">
              <a:lumMod val="75000"/>
            </a:schemeClr>
          </a:solidFill>
        </p:grpSpPr>
        <p:sp>
          <p:nvSpPr>
            <p:cNvPr id="46" name="Половина рамки 45">
              <a:extLst>
                <a:ext uri="{FF2B5EF4-FFF2-40B4-BE49-F238E27FC236}">
                  <a16:creationId xmlns:a16="http://schemas.microsoft.com/office/drawing/2014/main" id="{47CB2553-388C-4094-ADF1-72EA954D8F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47" name="Половина рамки 46">
              <a:extLst>
                <a:ext uri="{FF2B5EF4-FFF2-40B4-BE49-F238E27FC236}">
                  <a16:creationId xmlns:a16="http://schemas.microsoft.com/office/drawing/2014/main" id="{56CD472A-73DA-4305-BD32-079728F1976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48" name="Половина рамки 47">
              <a:extLst>
                <a:ext uri="{FF2B5EF4-FFF2-40B4-BE49-F238E27FC236}">
                  <a16:creationId xmlns:a16="http://schemas.microsoft.com/office/drawing/2014/main" id="{A039DC8C-103D-4A9D-A0F2-152961776F3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49" name="Половина рамки 48">
              <a:extLst>
                <a:ext uri="{FF2B5EF4-FFF2-40B4-BE49-F238E27FC236}">
                  <a16:creationId xmlns:a16="http://schemas.microsoft.com/office/drawing/2014/main" id="{BED34B31-B73B-47B7-A9A5-A28C272A8FC1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C327CC22-6A9D-4B9D-9F4D-685429B65811}"/>
              </a:ext>
            </a:extLst>
          </p:cNvPr>
          <p:cNvSpPr/>
          <p:nvPr/>
        </p:nvSpPr>
        <p:spPr>
          <a:xfrm>
            <a:off x="7516991" y="3234000"/>
            <a:ext cx="46607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Списывание материалов с доски– 34%</a:t>
            </a:r>
            <a:endParaRPr lang="ru-RU" sz="280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171753-0EB8-4470-8A18-76FED0BE33E0}"/>
              </a:ext>
            </a:extLst>
          </p:cNvPr>
          <p:cNvSpPr txBox="1"/>
          <p:nvPr/>
        </p:nvSpPr>
        <p:spPr>
          <a:xfrm>
            <a:off x="583088" y="5800159"/>
            <a:ext cx="269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3</a:t>
            </a: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4D2B5FC2-0D67-4F04-A328-AB796654FC2A}"/>
              </a:ext>
            </a:extLst>
          </p:cNvPr>
          <p:cNvSpPr/>
          <p:nvPr/>
        </p:nvSpPr>
        <p:spPr>
          <a:xfrm>
            <a:off x="7473967" y="5577165"/>
            <a:ext cx="46607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Творческие задания – 22%</a:t>
            </a:r>
            <a:endParaRPr lang="ru-RU" sz="280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F53DB361-670E-4ED8-9FE0-9F2E6FCA5BEE}"/>
              </a:ext>
            </a:extLst>
          </p:cNvPr>
          <p:cNvSpPr/>
          <p:nvPr/>
        </p:nvSpPr>
        <p:spPr>
          <a:xfrm>
            <a:off x="7460527" y="4599745"/>
            <a:ext cx="46607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Чтение материалов из учебника – 29%</a:t>
            </a:r>
            <a:endParaRPr lang="ru-RU" sz="280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3" name="Группа 52">
            <a:extLst>
              <a:ext uri="{FF2B5EF4-FFF2-40B4-BE49-F238E27FC236}">
                <a16:creationId xmlns:a16="http://schemas.microsoft.com/office/drawing/2014/main" id="{1ADA13E6-3C42-4EAC-A4F3-6D157B31AC46}"/>
              </a:ext>
            </a:extLst>
          </p:cNvPr>
          <p:cNvGrpSpPr>
            <a:grpSpLocks noChangeAspect="1"/>
          </p:cNvGrpSpPr>
          <p:nvPr/>
        </p:nvGrpSpPr>
        <p:grpSpPr>
          <a:xfrm>
            <a:off x="6383620" y="4788798"/>
            <a:ext cx="620312" cy="576000"/>
            <a:chOff x="2277301" y="1995686"/>
            <a:chExt cx="1008132" cy="899598"/>
          </a:xfrm>
          <a:solidFill>
            <a:schemeClr val="bg1"/>
          </a:solidFill>
        </p:grpSpPr>
        <p:sp>
          <p:nvSpPr>
            <p:cNvPr id="54" name="Половина рамки 53">
              <a:extLst>
                <a:ext uri="{FF2B5EF4-FFF2-40B4-BE49-F238E27FC236}">
                  <a16:creationId xmlns:a16="http://schemas.microsoft.com/office/drawing/2014/main" id="{68D406E7-7A83-4822-93AB-987229A848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55" name="Половина рамки 54">
              <a:extLst>
                <a:ext uri="{FF2B5EF4-FFF2-40B4-BE49-F238E27FC236}">
                  <a16:creationId xmlns:a16="http://schemas.microsoft.com/office/drawing/2014/main" id="{11D74245-EDB2-433C-B487-08895A353F77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56" name="Половина рамки 55">
              <a:extLst>
                <a:ext uri="{FF2B5EF4-FFF2-40B4-BE49-F238E27FC236}">
                  <a16:creationId xmlns:a16="http://schemas.microsoft.com/office/drawing/2014/main" id="{750DABAA-8AAA-4171-AB4A-33665DAC8482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57" name="Половина рамки 56">
              <a:extLst>
                <a:ext uri="{FF2B5EF4-FFF2-40B4-BE49-F238E27FC236}">
                  <a16:creationId xmlns:a16="http://schemas.microsoft.com/office/drawing/2014/main" id="{636ABDFB-178F-43A9-97DB-D5EE059FFD38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63" name="Группа 62">
            <a:extLst>
              <a:ext uri="{FF2B5EF4-FFF2-40B4-BE49-F238E27FC236}">
                <a16:creationId xmlns:a16="http://schemas.microsoft.com/office/drawing/2014/main" id="{6F40A4A1-2CDB-4E02-835D-63F09E151219}"/>
              </a:ext>
            </a:extLst>
          </p:cNvPr>
          <p:cNvGrpSpPr>
            <a:grpSpLocks noChangeAspect="1"/>
          </p:cNvGrpSpPr>
          <p:nvPr/>
        </p:nvGrpSpPr>
        <p:grpSpPr>
          <a:xfrm>
            <a:off x="6365089" y="5708764"/>
            <a:ext cx="620312" cy="576000"/>
            <a:chOff x="2277301" y="1995686"/>
            <a:chExt cx="1008132" cy="899598"/>
          </a:xfrm>
          <a:solidFill>
            <a:schemeClr val="bg1"/>
          </a:solidFill>
        </p:grpSpPr>
        <p:sp>
          <p:nvSpPr>
            <p:cNvPr id="64" name="Половина рамки 63">
              <a:extLst>
                <a:ext uri="{FF2B5EF4-FFF2-40B4-BE49-F238E27FC236}">
                  <a16:creationId xmlns:a16="http://schemas.microsoft.com/office/drawing/2014/main" id="{26B1A445-2EAF-46C4-872B-F2F70661D3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301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65" name="Половина рамки 64">
              <a:extLst>
                <a:ext uri="{FF2B5EF4-FFF2-40B4-BE49-F238E27FC236}">
                  <a16:creationId xmlns:a16="http://schemas.microsoft.com/office/drawing/2014/main" id="{08153045-19F2-42A0-BB3D-0021AFEC747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925373" y="1995686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66" name="Половина рамки 65">
              <a:extLst>
                <a:ext uri="{FF2B5EF4-FFF2-40B4-BE49-F238E27FC236}">
                  <a16:creationId xmlns:a16="http://schemas.microsoft.com/office/drawing/2014/main" id="{675D1ABE-C6E2-4CCD-8FF3-6E299301DFE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277301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67" name="Половина рамки 66">
              <a:extLst>
                <a:ext uri="{FF2B5EF4-FFF2-40B4-BE49-F238E27FC236}">
                  <a16:creationId xmlns:a16="http://schemas.microsoft.com/office/drawing/2014/main" id="{877ED763-DBD1-49D0-ADF6-8271AA51F119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925373" y="2535219"/>
              <a:ext cx="360060" cy="360065"/>
            </a:xfrm>
            <a:prstGeom prst="halfFrame">
              <a:avLst>
                <a:gd name="adj1" fmla="val 12249"/>
                <a:gd name="adj2" fmla="val 14962"/>
              </a:avLst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77330E64-8EC1-4B20-8807-00229B62F29A}"/>
              </a:ext>
            </a:extLst>
          </p:cNvPr>
          <p:cNvSpPr txBox="1"/>
          <p:nvPr/>
        </p:nvSpPr>
        <p:spPr>
          <a:xfrm>
            <a:off x="6543067" y="4839208"/>
            <a:ext cx="510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65B090-7566-4752-BE87-C5CF282F928D}"/>
              </a:ext>
            </a:extLst>
          </p:cNvPr>
          <p:cNvSpPr txBox="1"/>
          <p:nvPr/>
        </p:nvSpPr>
        <p:spPr>
          <a:xfrm>
            <a:off x="6502847" y="5786761"/>
            <a:ext cx="322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>
                <a:solidFill>
                  <a:schemeClr val="bg1"/>
                </a:solidFill>
              </a:rPr>
              <a:t>7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215540B4-E3E5-0A42-8FEF-5348497B13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74" t="45666" r="9104" b="11343"/>
          <a:stretch/>
        </p:blipFill>
        <p:spPr>
          <a:xfrm>
            <a:off x="638155" y="1392778"/>
            <a:ext cx="2844801" cy="904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35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534D18D-798B-B243-8E6D-219F1EBA09D1}"/>
              </a:ext>
            </a:extLst>
          </p:cNvPr>
          <p:cNvSpPr/>
          <p:nvPr/>
        </p:nvSpPr>
        <p:spPr>
          <a:xfrm>
            <a:off x="-20002" y="0"/>
            <a:ext cx="3491865" cy="6858000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entury Gothic" panose="020B0502020202020204" pitchFamily="34" charset="0"/>
            </a:endParaRP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04460456-A07E-7143-9DCA-0B63AF84DA5B}"/>
              </a:ext>
            </a:extLst>
          </p:cNvPr>
          <p:cNvSpPr>
            <a:spLocks noChangeAspect="1"/>
          </p:cNvSpPr>
          <p:nvPr/>
        </p:nvSpPr>
        <p:spPr>
          <a:xfrm>
            <a:off x="2572194" y="1238370"/>
            <a:ext cx="576000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DE62496A-90CB-6844-A877-159ADA79B7C0}"/>
              </a:ext>
            </a:extLst>
          </p:cNvPr>
          <p:cNvSpPr/>
          <p:nvPr/>
        </p:nvSpPr>
        <p:spPr>
          <a:xfrm>
            <a:off x="2421348" y="1314003"/>
            <a:ext cx="866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1</a:t>
            </a:r>
            <a:endParaRPr lang="en-US" sz="2000" b="1" dirty="0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985256-B228-324A-9A80-E3D39D3AB10A}"/>
              </a:ext>
            </a:extLst>
          </p:cNvPr>
          <p:cNvSpPr txBox="1"/>
          <p:nvPr/>
        </p:nvSpPr>
        <p:spPr>
          <a:xfrm>
            <a:off x="6019794" y="16444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81FA5D51-833D-C540-BD9E-C6BD4C1D81C7}"/>
              </a:ext>
            </a:extLst>
          </p:cNvPr>
          <p:cNvSpPr txBox="1">
            <a:spLocks/>
          </p:cNvSpPr>
          <p:nvPr/>
        </p:nvSpPr>
        <p:spPr>
          <a:xfrm>
            <a:off x="3784631" y="1046855"/>
            <a:ext cx="8059478" cy="116108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Невысокие результаты российских школьников в </a:t>
            </a:r>
            <a:r>
              <a:rPr lang="en-US" sz="24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PISA </a:t>
            </a:r>
            <a:r>
              <a:rPr lang="ru-RU" sz="24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в естественно-научной области </a:t>
            </a:r>
          </a:p>
          <a:p>
            <a:pPr algn="ctr"/>
            <a:r>
              <a:rPr lang="ru-RU" sz="24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(</a:t>
            </a:r>
            <a:r>
              <a:rPr lang="en-US" sz="24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2018 – 30-37 </a:t>
            </a:r>
            <a:r>
              <a:rPr lang="ru-RU" sz="24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место)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7A3B6AB-D950-434E-A68D-58D8768D4281}"/>
              </a:ext>
            </a:extLst>
          </p:cNvPr>
          <p:cNvSpPr/>
          <p:nvPr/>
        </p:nvSpPr>
        <p:spPr>
          <a:xfrm>
            <a:off x="24263" y="3467268"/>
            <a:ext cx="23785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  <a:cs typeface="Gilroy ExtraBold"/>
              </a:rPr>
              <a:t>Функциональная грамотность</a:t>
            </a:r>
          </a:p>
        </p:txBody>
      </p:sp>
      <p:sp>
        <p:nvSpPr>
          <p:cNvPr id="49" name="Овал 48">
            <a:extLst>
              <a:ext uri="{FF2B5EF4-FFF2-40B4-BE49-F238E27FC236}">
                <a16:creationId xmlns:a16="http://schemas.microsoft.com/office/drawing/2014/main" id="{9D93A84D-8C48-7045-BA7B-A56C4E76D39C}"/>
              </a:ext>
            </a:extLst>
          </p:cNvPr>
          <p:cNvSpPr>
            <a:spLocks noChangeAspect="1"/>
          </p:cNvSpPr>
          <p:nvPr/>
        </p:nvSpPr>
        <p:spPr>
          <a:xfrm>
            <a:off x="2572194" y="3610469"/>
            <a:ext cx="576000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B326789D-4A33-0C46-ACEE-570F233F3FF8}"/>
              </a:ext>
            </a:extLst>
          </p:cNvPr>
          <p:cNvSpPr/>
          <p:nvPr/>
        </p:nvSpPr>
        <p:spPr>
          <a:xfrm>
            <a:off x="2435636" y="3692452"/>
            <a:ext cx="866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3</a:t>
            </a:r>
            <a:endParaRPr lang="en-US" sz="2000" b="1" dirty="0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81009E5-9A4B-884D-8E61-1A56557BF074}"/>
              </a:ext>
            </a:extLst>
          </p:cNvPr>
          <p:cNvSpPr txBox="1"/>
          <p:nvPr/>
        </p:nvSpPr>
        <p:spPr>
          <a:xfrm>
            <a:off x="6019794" y="31888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53" name="Овал 52">
            <a:extLst>
              <a:ext uri="{FF2B5EF4-FFF2-40B4-BE49-F238E27FC236}">
                <a16:creationId xmlns:a16="http://schemas.microsoft.com/office/drawing/2014/main" id="{AB7F3D5E-CB0C-CE43-9C57-3E859AF5D3B3}"/>
              </a:ext>
            </a:extLst>
          </p:cNvPr>
          <p:cNvSpPr>
            <a:spLocks noChangeAspect="1"/>
          </p:cNvSpPr>
          <p:nvPr/>
        </p:nvSpPr>
        <p:spPr>
          <a:xfrm>
            <a:off x="2572194" y="4802130"/>
            <a:ext cx="576000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BE9CEC7D-CD0B-A349-80D2-8F6B88DC57D0}"/>
              </a:ext>
            </a:extLst>
          </p:cNvPr>
          <p:cNvSpPr/>
          <p:nvPr/>
        </p:nvSpPr>
        <p:spPr>
          <a:xfrm>
            <a:off x="2422936" y="4890463"/>
            <a:ext cx="866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4</a:t>
            </a:r>
            <a:endParaRPr lang="en-US" sz="2000" b="1" dirty="0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CB544D8-5A60-D448-9FA9-68E9B09FA600}"/>
              </a:ext>
            </a:extLst>
          </p:cNvPr>
          <p:cNvSpPr txBox="1"/>
          <p:nvPr/>
        </p:nvSpPr>
        <p:spPr>
          <a:xfrm>
            <a:off x="6019794" y="39564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56" name="Заголовок 1">
            <a:extLst>
              <a:ext uri="{FF2B5EF4-FFF2-40B4-BE49-F238E27FC236}">
                <a16:creationId xmlns:a16="http://schemas.microsoft.com/office/drawing/2014/main" id="{F5EFA8A2-27E1-3D47-BB88-6A59E5F506B9}"/>
              </a:ext>
            </a:extLst>
          </p:cNvPr>
          <p:cNvSpPr txBox="1">
            <a:spLocks/>
          </p:cNvSpPr>
          <p:nvPr/>
        </p:nvSpPr>
        <p:spPr>
          <a:xfrm>
            <a:off x="3827251" y="3667236"/>
            <a:ext cx="8251333" cy="45260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spcAft>
                <a:spcPts val="600"/>
              </a:spcAft>
            </a:pPr>
            <a:r>
              <a:rPr lang="ru-RU" sz="24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Отход от предметной фрагментации знаний</a:t>
            </a:r>
          </a:p>
        </p:txBody>
      </p:sp>
      <p:sp>
        <p:nvSpPr>
          <p:cNvPr id="57" name="Овал 56">
            <a:extLst>
              <a:ext uri="{FF2B5EF4-FFF2-40B4-BE49-F238E27FC236}">
                <a16:creationId xmlns:a16="http://schemas.microsoft.com/office/drawing/2014/main" id="{3A9937A3-68CC-EE45-92C2-36825BBFBCE5}"/>
              </a:ext>
            </a:extLst>
          </p:cNvPr>
          <p:cNvSpPr>
            <a:spLocks noChangeAspect="1"/>
          </p:cNvSpPr>
          <p:nvPr/>
        </p:nvSpPr>
        <p:spPr>
          <a:xfrm>
            <a:off x="2572194" y="2438513"/>
            <a:ext cx="576000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BB15A130-DD3D-7B40-AA0E-30836F1D4F92}"/>
              </a:ext>
            </a:extLst>
          </p:cNvPr>
          <p:cNvSpPr/>
          <p:nvPr/>
        </p:nvSpPr>
        <p:spPr>
          <a:xfrm>
            <a:off x="2435636" y="2514146"/>
            <a:ext cx="866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2</a:t>
            </a:r>
            <a:endParaRPr lang="en-US" sz="2000" b="1" dirty="0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7EDA224-96F9-7644-8439-DFCDAF978E06}"/>
              </a:ext>
            </a:extLst>
          </p:cNvPr>
          <p:cNvSpPr txBox="1"/>
          <p:nvPr/>
        </p:nvSpPr>
        <p:spPr>
          <a:xfrm>
            <a:off x="6019794" y="241718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60" name="Заголовок 1">
            <a:extLst>
              <a:ext uri="{FF2B5EF4-FFF2-40B4-BE49-F238E27FC236}">
                <a16:creationId xmlns:a16="http://schemas.microsoft.com/office/drawing/2014/main" id="{93C7D08F-DD9E-E142-A311-7098467BB386}"/>
              </a:ext>
            </a:extLst>
          </p:cNvPr>
          <p:cNvSpPr txBox="1">
            <a:spLocks/>
          </p:cNvSpPr>
          <p:nvPr/>
        </p:nvSpPr>
        <p:spPr>
          <a:xfrm>
            <a:off x="3594067" y="2375527"/>
            <a:ext cx="8251333" cy="12349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Необходимы высококвалифицированные технические кадры с «композитным» мышлением» и цифровой грамотностью</a:t>
            </a:r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1E51FB0C-F135-D746-A17A-D01C9986EC33}"/>
              </a:ext>
            </a:extLst>
          </p:cNvPr>
          <p:cNvSpPr>
            <a:spLocks noChangeAspect="1"/>
          </p:cNvSpPr>
          <p:nvPr/>
        </p:nvSpPr>
        <p:spPr>
          <a:xfrm>
            <a:off x="2572194" y="5973795"/>
            <a:ext cx="576000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83756DB5-F60D-C24A-B8FE-A9E1A986D9B4}"/>
              </a:ext>
            </a:extLst>
          </p:cNvPr>
          <p:cNvSpPr/>
          <p:nvPr/>
        </p:nvSpPr>
        <p:spPr>
          <a:xfrm>
            <a:off x="2435636" y="6036728"/>
            <a:ext cx="866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5</a:t>
            </a:r>
            <a:endParaRPr lang="en-US" sz="2000" b="1" dirty="0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Заголовок 1">
            <a:extLst>
              <a:ext uri="{FF2B5EF4-FFF2-40B4-BE49-F238E27FC236}">
                <a16:creationId xmlns:a16="http://schemas.microsoft.com/office/drawing/2014/main" id="{666CEA76-4DCD-6D43-B04D-D70FC919A751}"/>
              </a:ext>
            </a:extLst>
          </p:cNvPr>
          <p:cNvSpPr txBox="1">
            <a:spLocks/>
          </p:cNvSpPr>
          <p:nvPr/>
        </p:nvSpPr>
        <p:spPr>
          <a:xfrm>
            <a:off x="3827251" y="4799992"/>
            <a:ext cx="8251333" cy="45260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spcAft>
                <a:spcPts val="600"/>
              </a:spcAft>
            </a:pPr>
            <a:r>
              <a:rPr lang="ru-RU" sz="24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Осознанная профориентация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695FA7E4-4D7B-FF48-866A-CCFECE408C18}"/>
              </a:ext>
            </a:extLst>
          </p:cNvPr>
          <p:cNvSpPr/>
          <p:nvPr/>
        </p:nvSpPr>
        <p:spPr>
          <a:xfrm>
            <a:off x="1841031" y="504868"/>
            <a:ext cx="75371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Важность </a:t>
            </a:r>
            <a:r>
              <a:rPr lang="ru-RU" sz="2400" b="1" dirty="0" err="1">
                <a:solidFill>
                  <a:srgbClr val="2F5597"/>
                </a:solidFill>
                <a:latin typeface="Century Gothic" panose="020B0502020202020204" pitchFamily="34" charset="0"/>
              </a:rPr>
              <a:t>Стем</a:t>
            </a:r>
            <a:r>
              <a:rPr lang="ru-RU" sz="24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-образования/ «</a:t>
            </a:r>
            <a:r>
              <a:rPr lang="ru-RU" sz="2400" b="1" dirty="0" err="1">
                <a:solidFill>
                  <a:srgbClr val="2F5597"/>
                </a:solidFill>
                <a:latin typeface="Century Gothic" panose="020B0502020202020204" pitchFamily="34" charset="0"/>
              </a:rPr>
              <a:t>Стемфорда</a:t>
            </a:r>
            <a:r>
              <a:rPr lang="ru-RU" sz="2400" b="1" dirty="0">
                <a:solidFill>
                  <a:srgbClr val="2F5597"/>
                </a:solidFill>
                <a:latin typeface="Century Gothic" panose="020B0502020202020204" pitchFamily="34" charset="0"/>
              </a:rPr>
              <a:t>»</a:t>
            </a:r>
            <a:endParaRPr lang="en-US" sz="2400" b="1" dirty="0">
              <a:solidFill>
                <a:srgbClr val="2F5597"/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7AD1AFE0-CAB2-934F-BA64-D1B99D8293F2}"/>
              </a:ext>
            </a:extLst>
          </p:cNvPr>
          <p:cNvSpPr>
            <a:spLocks noChangeAspect="1"/>
          </p:cNvSpPr>
          <p:nvPr/>
        </p:nvSpPr>
        <p:spPr>
          <a:xfrm>
            <a:off x="515281" y="303453"/>
            <a:ext cx="900000" cy="90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FF432D0C-BBCA-ED45-ACB8-EF5CF8139751}"/>
              </a:ext>
            </a:extLst>
          </p:cNvPr>
          <p:cNvCxnSpPr/>
          <p:nvPr/>
        </p:nvCxnSpPr>
        <p:spPr>
          <a:xfrm>
            <a:off x="1473010" y="742448"/>
            <a:ext cx="360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5" descr="C:\Users\Irina.Grunicheva\Nextcloud\Виртуальная школа\Стемфорд\Стемфорд иконки\000002.png">
            <a:extLst>
              <a:ext uri="{FF2B5EF4-FFF2-40B4-BE49-F238E27FC236}">
                <a16:creationId xmlns:a16="http://schemas.microsoft.com/office/drawing/2014/main" id="{D4332656-624C-9F4B-B150-404CF2D344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81" y="364448"/>
            <a:ext cx="756000" cy="7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id="{E6D24645-76CE-3A43-A9E6-0B99EE0E4A81}"/>
              </a:ext>
            </a:extLst>
          </p:cNvPr>
          <p:cNvCxnSpPr>
            <a:cxnSpLocks/>
          </p:cNvCxnSpPr>
          <p:nvPr/>
        </p:nvCxnSpPr>
        <p:spPr>
          <a:xfrm rot="5400000">
            <a:off x="2674484" y="2126396"/>
            <a:ext cx="360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C1A84996-F101-1A48-A35E-5325522E61AF}"/>
              </a:ext>
            </a:extLst>
          </p:cNvPr>
          <p:cNvCxnSpPr>
            <a:cxnSpLocks/>
          </p:cNvCxnSpPr>
          <p:nvPr/>
        </p:nvCxnSpPr>
        <p:spPr>
          <a:xfrm rot="5400000">
            <a:off x="2674484" y="3309119"/>
            <a:ext cx="360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8FC9D5B5-E503-FA46-A86C-C00CD11880A8}"/>
              </a:ext>
            </a:extLst>
          </p:cNvPr>
          <p:cNvCxnSpPr>
            <a:cxnSpLocks/>
          </p:cNvCxnSpPr>
          <p:nvPr/>
        </p:nvCxnSpPr>
        <p:spPr>
          <a:xfrm rot="5400000">
            <a:off x="2674484" y="4503003"/>
            <a:ext cx="360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D2344702-B4B3-454F-A1F7-29B1FCA37F7D}"/>
              </a:ext>
            </a:extLst>
          </p:cNvPr>
          <p:cNvCxnSpPr>
            <a:cxnSpLocks/>
          </p:cNvCxnSpPr>
          <p:nvPr/>
        </p:nvCxnSpPr>
        <p:spPr>
          <a:xfrm rot="5400000">
            <a:off x="2674484" y="5677398"/>
            <a:ext cx="360000" cy="0"/>
          </a:xfrm>
          <a:prstGeom prst="line">
            <a:avLst/>
          </a:prstGeom>
          <a:ln w="63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Заголовок 1">
            <a:extLst>
              <a:ext uri="{FF2B5EF4-FFF2-40B4-BE49-F238E27FC236}">
                <a16:creationId xmlns:a16="http://schemas.microsoft.com/office/drawing/2014/main" id="{B6AF46C9-CF5B-374B-830A-8D0730186EC1}"/>
              </a:ext>
            </a:extLst>
          </p:cNvPr>
          <p:cNvSpPr txBox="1">
            <a:spLocks/>
          </p:cNvSpPr>
          <p:nvPr/>
        </p:nvSpPr>
        <p:spPr>
          <a:xfrm>
            <a:off x="3827251" y="6051320"/>
            <a:ext cx="8251333" cy="45260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ru-RU" sz="2400" dirty="0">
                <a:solidFill>
                  <a:srgbClr val="2F5597"/>
                </a:solidFill>
                <a:latin typeface="Century Gothic" panose="020B0502020202020204" pitchFamily="34" charset="0"/>
                <a:cs typeface="Gilroy Light"/>
              </a:rPr>
              <a:t>Конкурентоспособность выпускника, страны</a:t>
            </a:r>
          </a:p>
        </p:txBody>
      </p:sp>
    </p:spTree>
    <p:extLst>
      <p:ext uri="{BB962C8B-B14F-4D97-AF65-F5344CB8AC3E}">
        <p14:creationId xmlns:p14="http://schemas.microsoft.com/office/powerpoint/2010/main" val="336064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13565</TotalTime>
  <Words>1380</Words>
  <Application>Microsoft Office PowerPoint</Application>
  <PresentationFormat>Широкоэкранный</PresentationFormat>
  <Paragraphs>346</Paragraphs>
  <Slides>26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40" baseType="lpstr">
      <vt:lpstr>Apple Symbols</vt:lpstr>
      <vt:lpstr>Arial</vt:lpstr>
      <vt:lpstr>Calibri</vt:lpstr>
      <vt:lpstr>Calibri Light</vt:lpstr>
      <vt:lpstr>Century Gothic</vt:lpstr>
      <vt:lpstr>Clear Sans Regular</vt:lpstr>
      <vt:lpstr>Gilroy ExtraBold</vt:lpstr>
      <vt:lpstr>Gilroy Light</vt:lpstr>
      <vt:lpstr>Open Sans</vt:lpstr>
      <vt:lpstr>Open Sans Light</vt:lpstr>
      <vt:lpstr>Tahoma</vt:lpstr>
      <vt:lpstr>Times New Roman</vt:lpstr>
      <vt:lpstr>Wingdings</vt:lpstr>
      <vt:lpstr>Тема Office</vt:lpstr>
      <vt:lpstr>Презентация PowerPoint</vt:lpstr>
      <vt:lpstr>STEM-образование</vt:lpstr>
      <vt:lpstr>STEM-образование</vt:lpstr>
      <vt:lpstr>Презентация PowerPoint</vt:lpstr>
      <vt:lpstr>Презентация PowerPoint</vt:lpstr>
      <vt:lpstr>Презентация PowerPoint</vt:lpstr>
      <vt:lpstr>STEM-образование</vt:lpstr>
      <vt:lpstr>STEM-образование                   10 класс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STEM-образование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Игорь Вальдман</dc:creator>
  <cp:lastModifiedBy>Пименов Александр Юрьевич</cp:lastModifiedBy>
  <cp:revision>288</cp:revision>
  <dcterms:created xsi:type="dcterms:W3CDTF">2020-10-30T15:03:39Z</dcterms:created>
  <dcterms:modified xsi:type="dcterms:W3CDTF">2021-11-17T06:21:02Z</dcterms:modified>
</cp:coreProperties>
</file>