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77" r:id="rId1"/>
  </p:sldMasterIdLst>
  <p:notesMasterIdLst>
    <p:notesMasterId r:id="rId15"/>
  </p:notesMasterIdLst>
  <p:sldIdLst>
    <p:sldId id="256" r:id="rId2"/>
    <p:sldId id="258" r:id="rId3"/>
    <p:sldId id="268" r:id="rId4"/>
    <p:sldId id="270" r:id="rId5"/>
    <p:sldId id="271" r:id="rId6"/>
    <p:sldId id="263" r:id="rId7"/>
    <p:sldId id="273" r:id="rId8"/>
    <p:sldId id="274" r:id="rId9"/>
    <p:sldId id="275" r:id="rId10"/>
    <p:sldId id="276" r:id="rId11"/>
    <p:sldId id="277" r:id="rId12"/>
    <p:sldId id="278" r:id="rId13"/>
    <p:sldId id="257" r:id="rId14"/>
  </p:sldIdLst>
  <p:sldSz cx="12192000" cy="6858000"/>
  <p:notesSz cx="6858000" cy="9144000"/>
  <p:embeddedFontLst>
    <p:embeddedFont>
      <p:font typeface="Impact" panose="020B0806030902050204" pitchFamily="34" charset="0"/>
      <p:regular r:id="rId16"/>
    </p:embeddedFont>
    <p:embeddedFont>
      <p:font typeface="Bahnschrift SemiCondensed" panose="020B0502040204020203" pitchFamily="34" charset="0"/>
      <p:regular r:id="rId17"/>
      <p:bold r:id="rId18"/>
    </p:embeddedFont>
    <p:embeddedFont>
      <p:font typeface="Myriad Pro" panose="020B0503030403020204" pitchFamily="34" charset="0"/>
      <p:regular r:id="rId19"/>
      <p:bold r:id="rId20"/>
      <p:italic r:id="rId21"/>
      <p:boldItalic r:id="rId22"/>
    </p:embeddedFont>
    <p:embeddedFont>
      <p:font typeface="Navigo" panose="02020603050405020304" pitchFamily="18" charset="0"/>
      <p:regular r:id="rId23"/>
      <p:bold r:id="rId24"/>
      <p:italic r:id="rId25"/>
      <p:boldItalic r:id="rId26"/>
    </p:embeddedFont>
    <p:embeddedFont>
      <p:font typeface="IBM Plex Sans" panose="020B06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40BF"/>
    <a:srgbClr val="36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94"/>
  </p:normalViewPr>
  <p:slideViewPr>
    <p:cSldViewPr snapToGrid="0" snapToObjects="1" showGuides="1">
      <p:cViewPr varScale="1">
        <p:scale>
          <a:sx n="66" d="100"/>
          <a:sy n="66" d="100"/>
        </p:scale>
        <p:origin x="67" y="83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A1E5-6D40-4C49-84A5-AB7F282BEB07}" type="datetimeFigureOut">
              <a:rPr lang="x-none" smtClean="0"/>
              <a:t>17.11.2021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79575-E4CC-7547-9556-2AD3300B8F2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1879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EFF7A-15D6-EF41-BD62-94C46C921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FB7C8D7-F98E-7843-A5C8-E3B52A2D1B4D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2619740"/>
            <a:ext cx="6325231" cy="1107996"/>
          </a:xfrm>
        </p:spPr>
        <p:txBody>
          <a:bodyPr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980523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2" y="4597687"/>
            <a:ext cx="4068763" cy="221599"/>
          </a:xfrm>
        </p:spPr>
        <p:txBody>
          <a:bodyPr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7095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F49F80-3619-0543-A1C8-3FB6ECEFE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84123" y="620713"/>
            <a:ext cx="6583989" cy="50202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7F52-3F8C-D241-A635-C26F7A213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24063"/>
            <a:ext cx="4068761" cy="3616883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C17CD-F120-6944-A7B4-4A8349D7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29953-D6FE-6042-854A-EF61DD48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693-5F97-464D-9D07-A37100406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195DCD3-A5A3-C044-BBE7-51453A677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4068761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0560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3623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391D5-3416-C543-A233-24B1FA8C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9F818-6940-F14B-94ED-959B3466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5184777" cy="365125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F0ABD-CEDA-CF4E-A9D6-F7C4ECAF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8" y="5841999"/>
            <a:ext cx="1368425" cy="358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C77006-102E-DA45-B967-024DDBF4009B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87F7AC7-4F04-8A4E-8A32-8E34129A9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813" y="5841999"/>
            <a:ext cx="1172677" cy="3489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C14DCB-B865-ED46-AEA2-1B17E3657C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1263780"/>
            <a:ext cx="5184775" cy="1107996"/>
          </a:xfrm>
        </p:spPr>
        <p:txBody>
          <a:bodyPr wrap="square" anchor="b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Спасибо за внимание!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046E-35F8-4F48-9220-9CDFCB4F8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3164619"/>
            <a:ext cx="5184777" cy="249299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8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B11CDA6-275E-724D-B0B6-FCAB4CEF0D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813" y="3679520"/>
            <a:ext cx="2700338" cy="443198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1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8005A4E-ABCB-B445-9065-98B350F43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5831" y="3679520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866E84B6-32CB-D24F-B5C6-03459119B5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5831" y="4047267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39248DB-706E-4041-9050-29139BCC63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5831" y="4415014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3E4D1C6-952D-5E4E-B5B4-381C062A33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5831" y="4782762"/>
            <a:ext cx="3056386" cy="221599"/>
          </a:xfrm>
        </p:spPr>
        <p:txBody>
          <a:bodyPr wrap="square" anchor="t">
            <a:sp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1805E-72F7-244B-AD5D-6B0800F9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4792" y="3711669"/>
            <a:ext cx="152465" cy="1524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5A54D7-DAFA-FC43-A9C2-A142D7029D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4792" y="4078484"/>
            <a:ext cx="155625" cy="155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A5C51C-34BF-3E48-939B-2FF4BDED8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44792" y="4438965"/>
            <a:ext cx="177368" cy="1702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5F71E6-C053-904A-B8DB-C85FAAB929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44792" y="4813826"/>
            <a:ext cx="151355" cy="1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7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3FF05-6FD7-A946-BF37-15B1D6FBF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 anchor="t">
            <a:spAutoFit/>
          </a:bodyPr>
          <a:lstStyle>
            <a:lvl1pPr>
              <a:defRPr b="1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1EF0-C547-574C-BDD1-9D4539982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3" y="2024063"/>
            <a:ext cx="10909300" cy="1598964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/>
            </a:lvl1pPr>
            <a:lvl2pPr>
              <a:lnSpc>
                <a:spcPct val="110000"/>
              </a:lnSpc>
              <a:defRPr sz="18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4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7445F-46BA-3043-A60D-793A19D9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1D235-E856-324D-8196-3EC3E95C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1850-2175-7F4A-A2AF-E4440FA18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3545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AC8E06-C5BA-A84E-A84D-8B1AF9D0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9150" y="5842000"/>
            <a:ext cx="1368424" cy="36512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ru-RU"/>
              <a:t>20.11.2020</a:t>
            </a:r>
            <a:endParaRPr lang="x-none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795F94-7DBD-3E48-9AC3-19A80B9E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1" y="620713"/>
            <a:ext cx="6325213" cy="365125"/>
          </a:xfrm>
        </p:spPr>
        <p:txBody>
          <a:bodyPr anchor="t"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0E77D2-1F1E-184D-93EC-A2730A16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5599" y="5841999"/>
            <a:ext cx="1368425" cy="358775"/>
          </a:xfrm>
        </p:spPr>
        <p:txBody>
          <a:bodyPr/>
          <a:lstStyle>
            <a:lvl1pPr>
              <a:defRPr>
                <a:solidFill>
                  <a:srgbClr val="36235D"/>
                </a:solidFill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CCC440-7225-AE4C-BB1A-F2BFD111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9370" y="620713"/>
            <a:ext cx="4351155" cy="59755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927826-2F5A-034E-B2C1-297F16D31BAD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36235D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B847-BB20-164A-8C4C-4AAFF61A16F0}"/>
              </a:ext>
            </a:extLst>
          </p:cNvPr>
          <p:cNvCxnSpPr>
            <a:cxnSpLocks/>
          </p:cNvCxnSpPr>
          <p:nvPr userDrawn="1"/>
        </p:nvCxnSpPr>
        <p:spPr>
          <a:xfrm>
            <a:off x="7226710" y="368300"/>
            <a:ext cx="0" cy="6084888"/>
          </a:xfrm>
          <a:prstGeom prst="line">
            <a:avLst/>
          </a:prstGeom>
          <a:ln w="12700">
            <a:solidFill>
              <a:srgbClr val="6A4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AD83F2EE-70C1-7D47-B009-4829525FF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065432"/>
            <a:ext cx="6325231" cy="1495794"/>
          </a:xfrm>
        </p:spPr>
        <p:txBody>
          <a:bodyPr anchor="b">
            <a:spAutoFit/>
          </a:bodyPr>
          <a:lstStyle>
            <a:lvl1pPr algn="l">
              <a:defRPr sz="5400">
                <a:solidFill>
                  <a:srgbClr val="6A40B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21B249A-EFA8-524A-B3B2-F62B0A4B8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811" y="1525465"/>
            <a:ext cx="4068764" cy="498598"/>
          </a:xfrm>
        </p:spPr>
        <p:txBody>
          <a:bodyPr anchor="t">
            <a:spAutoFit/>
          </a:bodyPr>
          <a:lstStyle>
            <a:lvl1pPr marL="0" indent="0" algn="l">
              <a:buNone/>
              <a:defRPr sz="1800" cap="all" baseline="0">
                <a:solidFill>
                  <a:srgbClr val="36235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5111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D7FEF-6151-E847-BFB8-904D620E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</p:spPr>
        <p:txBody>
          <a:bodyPr>
            <a:sp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9231-9B33-2D4B-90F8-F516605FA3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813" y="2024063"/>
            <a:ext cx="5184775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983FB-A317-4446-85F9-B06C67FA7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24063"/>
            <a:ext cx="5472112" cy="356991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4A1BB-A327-764C-9A9E-0C7915F0E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ECC76-B7B8-7942-B1CF-46C02C4A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2C01E-7595-EC4F-BCF0-FD25D46D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8239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7267E-3F26-6643-9998-800CBD224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2" y="1691664"/>
            <a:ext cx="5184776" cy="342081"/>
          </a:xfr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BED30-F20F-1A46-8D01-7A08396FF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812" y="2631440"/>
            <a:ext cx="5184776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2C9583-5B75-8645-95AE-83C898C1C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9" y="1691664"/>
            <a:ext cx="5472113" cy="34208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2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B461E-0E1D-8B49-808E-04035E46A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631440"/>
            <a:ext cx="5472113" cy="29446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FEA21F-0699-3944-8FA1-F0638D62B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28274-BA63-ED44-80A7-BE48E10B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632D4-5CE8-A74D-8385-55CA3AE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07AA686-BE55-1748-B26E-E2B775E9B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166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A7102E-A6A1-484A-A5C1-1DEA59447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D1CDE-2584-7544-87EB-4CDC0EED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D8FAD-AC5A-FE49-B2C4-0BE785BE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D4156E-185F-F14D-9EA6-B73002CD5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397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91E789-A1B8-6647-8DA8-DDC59A813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5E076-4E0A-A549-8D52-D065DB4D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2D9F6-C210-3745-9906-20AE9070F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87452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160BE-793A-1A43-998A-DA1F470FA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20713"/>
            <a:ext cx="5472112" cy="49869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2BF4B-2C30-A04E-ABAE-81CFE7175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813" y="2057723"/>
            <a:ext cx="5184776" cy="354997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22EA0-0F11-7546-A77D-66576B25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20.11.2020</a:t>
            </a:r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CEFF6-0E17-BE4B-9167-27A06D5F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C2835-47D3-4D45-BDE7-CE43A472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E2FE8EF-2C0B-0E4F-A1C2-B24206A3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5184775" cy="886397"/>
          </a:xfrm>
        </p:spPr>
        <p:txBody>
          <a:bodyPr/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0301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BA68C-F3A0-F549-88E2-2C15A030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620713"/>
            <a:ext cx="10909299" cy="5539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990FC-4E8D-3948-A206-52BB3A5B8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024063"/>
            <a:ext cx="10909300" cy="357187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5A529-932B-7E44-8247-624F42EFD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150" y="5842000"/>
            <a:ext cx="136842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ru-RU"/>
              <a:t>20.11.2020</a:t>
            </a:r>
            <a:endParaRPr 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2FE5A-1EDF-1843-A456-E6246DFA7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5842000"/>
            <a:ext cx="4103688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GB"/>
              <a:t>STEM-</a:t>
            </a:r>
            <a:r>
              <a:rPr lang="ru-RU"/>
              <a:t>карьера и инновационный бизнес:
Что об этом нужно знать современному учителю</a:t>
            </a:r>
            <a:endParaRPr lang="x-non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F5F7F-BBC7-C647-AABB-DCCC7881D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99687" y="5841999"/>
            <a:ext cx="1368425" cy="3587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aseline="0">
                <a:solidFill>
                  <a:srgbClr val="6A40BF"/>
                </a:solidFill>
                <a:latin typeface="IBM Plex Sans" panose="020B0503050203000203" pitchFamily="34" charset="0"/>
              </a:defRPr>
            </a:lvl1pPr>
          </a:lstStyle>
          <a:p>
            <a:fld id="{C033B5AB-57F3-E64C-A620-0DB5A8503720}" type="slidenum">
              <a:rPr lang="x-none" smtClean="0"/>
              <a:pPr/>
              <a:t>‹#›</a:t>
            </a:fld>
            <a:endParaRPr lang="x-non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3E1FB3-133C-E64D-A759-9C0D3BD478E5}"/>
              </a:ext>
            </a:extLst>
          </p:cNvPr>
          <p:cNvSpPr/>
          <p:nvPr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ECBD74-908C-CD48-8B68-7E330C327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FF4008-57E9-B84C-8C8F-B7B5443C6A69}"/>
              </a:ext>
            </a:extLst>
          </p:cNvPr>
          <p:cNvSpPr/>
          <p:nvPr userDrawn="1"/>
        </p:nvSpPr>
        <p:spPr>
          <a:xfrm>
            <a:off x="371475" y="368300"/>
            <a:ext cx="11449050" cy="6084888"/>
          </a:xfrm>
          <a:prstGeom prst="rect">
            <a:avLst/>
          </a:prstGeom>
          <a:noFill/>
          <a:ln>
            <a:solidFill>
              <a:srgbClr val="6A4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1C2E52-D950-5F41-9C3E-AA14C118C12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8813" y="5841999"/>
            <a:ext cx="1205718" cy="3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7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6A40BF"/>
          </a:solidFill>
          <a:latin typeface="Navigo" panose="02070503070706040303" pitchFamily="18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rgbClr val="36235D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1" pos="234" userDrawn="1">
          <p15:clr>
            <a:srgbClr val="F26B43"/>
          </p15:clr>
        </p15:guide>
        <p15:guide id="22" pos="7446" userDrawn="1">
          <p15:clr>
            <a:srgbClr val="F26B43"/>
          </p15:clr>
        </p15:guide>
        <p15:guide id="23" orient="horz" pos="232" userDrawn="1">
          <p15:clr>
            <a:srgbClr val="F26B43"/>
          </p15:clr>
        </p15:guide>
        <p15:guide id="24" orient="horz" pos="4065" userDrawn="1">
          <p15:clr>
            <a:srgbClr val="F26B43"/>
          </p15:clr>
        </p15:guide>
        <p15:guide id="25" pos="3681" userDrawn="1">
          <p15:clr>
            <a:srgbClr val="F26B43"/>
          </p15:clr>
        </p15:guide>
        <p15:guide id="26" pos="3840" userDrawn="1">
          <p15:clr>
            <a:srgbClr val="F26B43"/>
          </p15:clr>
        </p15:guide>
        <p15:guide id="27" orient="horz" pos="391" userDrawn="1">
          <p15:clr>
            <a:srgbClr val="F26B43"/>
          </p15:clr>
        </p15:guide>
        <p15:guide id="28" orient="horz" pos="3906" userDrawn="1">
          <p15:clr>
            <a:srgbClr val="F26B43"/>
          </p15:clr>
        </p15:guide>
        <p15:guide id="29" pos="415" userDrawn="1">
          <p15:clr>
            <a:srgbClr val="F26B43"/>
          </p15:clr>
        </p15:guide>
        <p15:guide id="30" pos="7287" userDrawn="1">
          <p15:clr>
            <a:srgbClr val="F26B43"/>
          </p15:clr>
        </p15:guide>
        <p15:guide id="31" orient="horz" pos="3680" userDrawn="1">
          <p15:clr>
            <a:srgbClr val="F26B43"/>
          </p15:clr>
        </p15:guide>
        <p15:guide id="32" pos="1277" userDrawn="1">
          <p15:clr>
            <a:srgbClr val="F26B43"/>
          </p15:clr>
        </p15:guide>
        <p15:guide id="33" pos="2116" userDrawn="1">
          <p15:clr>
            <a:srgbClr val="F26B43"/>
          </p15:clr>
        </p15:guide>
        <p15:guide id="34" pos="2978" userDrawn="1">
          <p15:clr>
            <a:srgbClr val="F26B43"/>
          </p15:clr>
        </p15:guide>
        <p15:guide id="35" pos="4702" userDrawn="1">
          <p15:clr>
            <a:srgbClr val="F26B43"/>
          </p15:clr>
        </p15:guide>
        <p15:guide id="36" pos="5564" userDrawn="1">
          <p15:clr>
            <a:srgbClr val="F26B43"/>
          </p15:clr>
        </p15:guide>
        <p15:guide id="37" pos="6425" userDrawn="1">
          <p15:clr>
            <a:srgbClr val="F26B43"/>
          </p15:clr>
        </p15:guide>
        <p15:guide id="38" orient="horz" pos="1275" userDrawn="1">
          <p15:clr>
            <a:srgbClr val="F26B43"/>
          </p15:clr>
        </p15:guide>
        <p15:guide id="39" orient="horz" pos="2160" userDrawn="1">
          <p15:clr>
            <a:srgbClr val="F26B43"/>
          </p15:clr>
        </p15:guide>
        <p15:guide id="40" orient="horz" pos="30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7138-5B59-624B-B83D-C6719E7B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702" y="1501328"/>
            <a:ext cx="6325231" cy="2769989"/>
          </a:xfrm>
        </p:spPr>
        <p:txBody>
          <a:bodyPr/>
          <a:lstStyle/>
          <a:p>
            <a:r>
              <a:rPr lang="ru-RU" dirty="0" smtClean="0"/>
              <a:t>Как </a:t>
            </a:r>
            <a:r>
              <a:rPr lang="ru-RU" dirty="0"/>
              <a:t>при помощи бактерий остановить экологическую катастрофу и заработать на этом деньги</a:t>
            </a:r>
            <a:r>
              <a:rPr lang="ru-RU" dirty="0" smtClean="0"/>
              <a:t>?</a:t>
            </a:r>
            <a:endParaRPr lang="x-none" sz="3600" dirty="0">
              <a:latin typeface="Myriad Pro" panose="020B05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0F124C-9771-F941-809E-96565D113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702" y="4636023"/>
            <a:ext cx="4068762" cy="249299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Кочетов Иван Иванович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C7B1474-B3FB-8E4B-B8C6-3542E060B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6702" y="5213609"/>
            <a:ext cx="4068763" cy="571438"/>
          </a:xfrm>
        </p:spPr>
        <p:txBody>
          <a:bodyPr/>
          <a:lstStyle/>
          <a:p>
            <a:r>
              <a:rPr lang="ru-RU" dirty="0"/>
              <a:t>Аспирант НИТУ «</a:t>
            </a:r>
            <a:r>
              <a:rPr lang="ru-RU" dirty="0" err="1"/>
              <a:t>МИСиС</a:t>
            </a:r>
            <a:r>
              <a:rPr lang="ru-RU" dirty="0"/>
              <a:t>»</a:t>
            </a:r>
          </a:p>
          <a:p>
            <a:r>
              <a:rPr lang="ru-RU" dirty="0"/>
              <a:t>Менеджер проекта «</a:t>
            </a:r>
            <a:r>
              <a:rPr lang="ru-RU" dirty="0" err="1"/>
              <a:t>Стемфорд</a:t>
            </a:r>
            <a:r>
              <a:rPr lang="ru-RU" dirty="0"/>
              <a:t>»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6DBF7-15DB-4C46-8BC4-6947B508C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9893" y="5921513"/>
            <a:ext cx="1368424" cy="365125"/>
          </a:xfrm>
        </p:spPr>
        <p:txBody>
          <a:bodyPr/>
          <a:lstStyle/>
          <a:p>
            <a:r>
              <a:rPr lang="ru-RU" sz="1600" b="1" dirty="0">
                <a:latin typeface="Myriad Pro" panose="020B0503030403020204" pitchFamily="34" charset="0"/>
              </a:rPr>
              <a:t>17.11.2021</a:t>
            </a:r>
            <a:endParaRPr lang="x-none" sz="16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07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99687" y="5970014"/>
            <a:ext cx="1368425" cy="358775"/>
          </a:xfrm>
        </p:spPr>
        <p:txBody>
          <a:bodyPr/>
          <a:lstStyle/>
          <a:p>
            <a:fld id="{C033B5AB-57F3-E64C-A620-0DB5A8503720}" type="slidenum">
              <a:rPr lang="x-none" smtClean="0"/>
              <a:pPr/>
              <a:t>9</a:t>
            </a:fld>
            <a:endParaRPr lang="x-none" dirty="0"/>
          </a:p>
        </p:txBody>
      </p:sp>
      <p:sp>
        <p:nvSpPr>
          <p:cNvPr id="5" name="TextBox 4"/>
          <p:cNvSpPr txBox="1"/>
          <p:nvPr/>
        </p:nvSpPr>
        <p:spPr>
          <a:xfrm>
            <a:off x="346562" y="186155"/>
            <a:ext cx="5955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составляющая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924429-DC41-49A4-BCA5-5E83FFE39687}"/>
              </a:ext>
            </a:extLst>
          </p:cNvPr>
          <p:cNvSpPr/>
          <p:nvPr/>
        </p:nvSpPr>
        <p:spPr>
          <a:xfrm>
            <a:off x="1513521" y="3566216"/>
            <a:ext cx="3000618" cy="571884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pPr algn="ctr"/>
            <a:r>
              <a:rPr lang="ru-RU" sz="1637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Рыночная стоимость химического</a:t>
            </a:r>
            <a:br>
              <a:rPr lang="ru-RU" sz="1637" dirty="0">
                <a:solidFill>
                  <a:srgbClr val="002060"/>
                </a:solidFill>
                <a:latin typeface="Bahnschrift SemiCondensed" panose="020B0502040204020203" pitchFamily="34" charset="0"/>
              </a:rPr>
            </a:br>
            <a:r>
              <a:rPr lang="ru-RU" sz="1637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пигмента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37C8C7-99FB-4D6E-B0C1-EFA86D5724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51" r="31335" b="33946"/>
          <a:stretch/>
        </p:blipFill>
        <p:spPr>
          <a:xfrm>
            <a:off x="5282315" y="3733252"/>
            <a:ext cx="2038677" cy="182417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2F207B4-9354-45FD-B15B-27B49E58B224}"/>
              </a:ext>
            </a:extLst>
          </p:cNvPr>
          <p:cNvSpPr/>
          <p:nvPr/>
        </p:nvSpPr>
        <p:spPr>
          <a:xfrm rot="21083789">
            <a:off x="5342851" y="3605360"/>
            <a:ext cx="1981108" cy="445952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pPr algn="ctr"/>
            <a:r>
              <a:rPr lang="ru-RU" sz="2456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Разница 323%!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2B78E02-00C5-40EF-8258-8DE635FAF7FE}"/>
              </a:ext>
            </a:extLst>
          </p:cNvPr>
          <p:cNvGrpSpPr/>
          <p:nvPr/>
        </p:nvGrpSpPr>
        <p:grpSpPr>
          <a:xfrm>
            <a:off x="1316099" y="4122253"/>
            <a:ext cx="2993799" cy="1330853"/>
            <a:chOff x="17491411" y="13508639"/>
            <a:chExt cx="3413356" cy="1517361"/>
          </a:xfrm>
        </p:grpSpPr>
        <p:sp>
          <p:nvSpPr>
            <p:cNvPr id="10" name="object 20">
              <a:extLst>
                <a:ext uri="{FF2B5EF4-FFF2-40B4-BE49-F238E27FC236}">
                  <a16:creationId xmlns:a16="http://schemas.microsoft.com/office/drawing/2014/main" id="{04622EB1-20E8-4A31-84D9-8B5650EDF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1411" y="13508639"/>
              <a:ext cx="2604883" cy="1517361"/>
            </a:xfrm>
            <a:prstGeom prst="rect">
              <a:avLst/>
            </a:prstGeom>
            <a:noFill/>
          </p:spPr>
          <p:txBody>
            <a:bodyPr vert="horz" wrap="square" lIns="0" tIns="34773" rIns="0" bIns="0" rtlCol="0">
              <a:spAutoFit/>
            </a:bodyPr>
            <a:lstStyle/>
            <a:p>
              <a:pPr algn="ctr"/>
              <a:r>
                <a:rPr lang="ru-RU" sz="8420" spc="8" dirty="0">
                  <a:solidFill>
                    <a:srgbClr val="002060"/>
                  </a:solidFill>
                  <a:latin typeface="Impact" panose="020B0806030902050204" pitchFamily="34" charset="0"/>
                </a:rPr>
                <a:t>6-7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7BE660AF-A08B-4D6C-89FB-CF301FBECDC3}"/>
                </a:ext>
              </a:extLst>
            </p:cNvPr>
            <p:cNvSpPr/>
            <p:nvPr/>
          </p:nvSpPr>
          <p:spPr>
            <a:xfrm>
              <a:off x="19656408" y="14335008"/>
              <a:ext cx="1248359" cy="515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339" b="1" spc="8" dirty="0">
                  <a:solidFill>
                    <a:srgbClr val="002060"/>
                  </a:solidFill>
                  <a:latin typeface="Gilroy"/>
                </a:rPr>
                <a:t>тыс.</a:t>
              </a:r>
              <a:r>
                <a:rPr lang="en-US" sz="2339" b="1" spc="8" dirty="0">
                  <a:solidFill>
                    <a:srgbClr val="002060"/>
                  </a:solidFill>
                  <a:latin typeface="Gilroy"/>
                </a:rPr>
                <a:t> </a:t>
              </a:r>
              <a:r>
                <a:rPr lang="en-US" sz="2339" b="1" spc="8" dirty="0">
                  <a:solidFill>
                    <a:srgbClr val="002060"/>
                  </a:solidFill>
                  <a:latin typeface="Gilroy"/>
                  <a:cs typeface="Calibri" panose="020F0502020204030204" pitchFamily="34" charset="0"/>
                </a:rPr>
                <a:t>$</a:t>
              </a:r>
              <a:endParaRPr lang="ru-RU" sz="2456" b="1" dirty="0">
                <a:solidFill>
                  <a:srgbClr val="002060"/>
                </a:solidFill>
                <a:latin typeface="Gilroy"/>
              </a:endParaRPr>
            </a:p>
          </p:txBody>
        </p:sp>
      </p:grpSp>
      <p:sp>
        <p:nvSpPr>
          <p:cNvPr id="12" name="object 20">
            <a:extLst>
              <a:ext uri="{FF2B5EF4-FFF2-40B4-BE49-F238E27FC236}">
                <a16:creationId xmlns:a16="http://schemas.microsoft.com/office/drawing/2014/main" id="{8C6E6FC1-09B6-4990-B9D9-0D38F56652E2}"/>
              </a:ext>
            </a:extLst>
          </p:cNvPr>
          <p:cNvSpPr>
            <a:spLocks/>
          </p:cNvSpPr>
          <p:nvPr/>
        </p:nvSpPr>
        <p:spPr bwMode="auto">
          <a:xfrm>
            <a:off x="7890025" y="5499949"/>
            <a:ext cx="2665586" cy="256031"/>
          </a:xfrm>
          <a:prstGeom prst="rect">
            <a:avLst/>
          </a:prstGeom>
        </p:spPr>
        <p:txBody>
          <a:bodyPr vert="horz" wrap="square" lIns="0" tIns="21907" rIns="0" bIns="0" rtlCol="0">
            <a:spAutoFit/>
          </a:bodyPr>
          <a:lstStyle/>
          <a:p>
            <a:pPr algn="ctr"/>
            <a:r>
              <a:rPr lang="ru-RU" sz="1520" spc="8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тонну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36876" y="2375602"/>
            <a:ext cx="136116" cy="445952"/>
          </a:xfrm>
          <a:prstGeom prst="rect">
            <a:avLst/>
          </a:prstGeom>
          <a:noFill/>
        </p:spPr>
        <p:txBody>
          <a:bodyPr wrap="none" lIns="67368" tIns="33685" rIns="67368" bIns="33685" rtlCol="0">
            <a:spAutoFit/>
          </a:bodyPr>
          <a:lstStyle/>
          <a:p>
            <a:endParaRPr lang="ru-RU" sz="2456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215E193-3D29-4F52-9387-7511BA384096}"/>
              </a:ext>
            </a:extLst>
          </p:cNvPr>
          <p:cNvGrpSpPr/>
          <p:nvPr/>
        </p:nvGrpSpPr>
        <p:grpSpPr>
          <a:xfrm>
            <a:off x="4178812" y="944255"/>
            <a:ext cx="3538719" cy="2176854"/>
            <a:chOff x="6519186" y="1284020"/>
            <a:chExt cx="3813212" cy="2685265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9D53EF8D-474B-47EF-809D-4A4BB42531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56872"/>
            <a:stretch/>
          </p:blipFill>
          <p:spPr>
            <a:xfrm flipH="1">
              <a:off x="7600718" y="1284020"/>
              <a:ext cx="2092575" cy="902490"/>
            </a:xfrm>
            <a:prstGeom prst="rect">
              <a:avLst/>
            </a:prstGeom>
          </p:spPr>
        </p:pic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A5CDF778-9D15-4249-AD88-F44A70D62802}"/>
                </a:ext>
              </a:extLst>
            </p:cNvPr>
            <p:cNvGrpSpPr/>
            <p:nvPr/>
          </p:nvGrpSpPr>
          <p:grpSpPr>
            <a:xfrm>
              <a:off x="7492991" y="1975548"/>
              <a:ext cx="1663175" cy="1401303"/>
              <a:chOff x="17913079" y="17934711"/>
              <a:chExt cx="1663175" cy="1401303"/>
            </a:xfrm>
          </p:grpSpPr>
          <p:sp>
            <p:nvSpPr>
              <p:cNvPr id="19" name="object 20">
                <a:extLst>
                  <a:ext uri="{FF2B5EF4-FFF2-40B4-BE49-F238E27FC236}">
                    <a16:creationId xmlns:a16="http://schemas.microsoft.com/office/drawing/2014/main" id="{879EE17A-81A7-4C9E-8FDE-F5377B2C2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3079" y="17934711"/>
                <a:ext cx="1663175" cy="1042212"/>
              </a:xfrm>
              <a:prstGeom prst="rect">
                <a:avLst/>
              </a:prstGeom>
              <a:noFill/>
            </p:spPr>
            <p:txBody>
              <a:bodyPr vert="horz" wrap="square" lIns="0" tIns="34773" rIns="0" bIns="0" rtlCol="0">
                <a:spAutoFit/>
              </a:bodyPr>
              <a:lstStyle/>
              <a:p>
                <a:pPr algn="ctr"/>
                <a:r>
                  <a:rPr lang="ru-RU" sz="5262" spc="8" dirty="0">
                    <a:solidFill>
                      <a:srgbClr val="002060"/>
                    </a:solidFill>
                    <a:latin typeface="Impact" panose="020B0806030902050204" pitchFamily="34" charset="0"/>
                  </a:rPr>
                  <a:t>300</a:t>
                </a:r>
              </a:p>
            </p:txBody>
          </p:sp>
          <p:sp>
            <p:nvSpPr>
              <p:cNvPr id="20" name="Прямоугольник 19">
                <a:extLst>
                  <a:ext uri="{FF2B5EF4-FFF2-40B4-BE49-F238E27FC236}">
                    <a16:creationId xmlns:a16="http://schemas.microsoft.com/office/drawing/2014/main" id="{EA6A70B4-111A-4EBF-9E33-BCF378667FA3}"/>
                  </a:ext>
                </a:extLst>
              </p:cNvPr>
              <p:cNvSpPr/>
              <p:nvPr/>
            </p:nvSpPr>
            <p:spPr>
              <a:xfrm>
                <a:off x="18539739" y="18334031"/>
                <a:ext cx="440516" cy="10019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339" b="1" spc="8" dirty="0">
                    <a:solidFill>
                      <a:srgbClr val="002060"/>
                    </a:solidFill>
                    <a:latin typeface="Gilroy"/>
                  </a:rPr>
                  <a:t> </a:t>
                </a:r>
                <a:r>
                  <a:rPr lang="en-US" sz="2339" b="1" spc="8" dirty="0">
                    <a:solidFill>
                      <a:srgbClr val="002060"/>
                    </a:solidFill>
                    <a:latin typeface="Gilroy"/>
                    <a:cs typeface="Calibri" panose="020F0502020204030204" pitchFamily="34" charset="0"/>
                  </a:rPr>
                  <a:t>$</a:t>
                </a:r>
                <a:endParaRPr lang="ru-RU" sz="2456" b="1" dirty="0">
                  <a:solidFill>
                    <a:srgbClr val="002060"/>
                  </a:solidFill>
                  <a:latin typeface="Gilroy"/>
                </a:endParaRPr>
              </a:p>
            </p:txBody>
          </p:sp>
        </p:grpSp>
        <p:pic>
          <p:nvPicPr>
            <p:cNvPr id="17" name="Рисунок 55">
              <a:extLst>
                <a:ext uri="{FF2B5EF4-FFF2-40B4-BE49-F238E27FC236}">
                  <a16:creationId xmlns:a16="http://schemas.microsoft.com/office/drawing/2014/main" id="{21DB1FD6-F285-4B5D-BB52-D2AE061F84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44066" r="51651" b="-1"/>
            <a:stretch/>
          </p:blipFill>
          <p:spPr>
            <a:xfrm flipH="1">
              <a:off x="8840908" y="2279758"/>
              <a:ext cx="900213" cy="1170477"/>
            </a:xfrm>
            <a:prstGeom prst="rect">
              <a:avLst/>
            </a:prstGeom>
          </p:spPr>
        </p:pic>
        <p:sp>
          <p:nvSpPr>
            <p:cNvPr id="18" name="object 20">
              <a:extLst>
                <a:ext uri="{FF2B5EF4-FFF2-40B4-BE49-F238E27FC236}">
                  <a16:creationId xmlns:a16="http://schemas.microsoft.com/office/drawing/2014/main" id="{305BB986-CC29-43ED-8BC7-2633D1896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186" y="3348890"/>
              <a:ext cx="3813212" cy="620395"/>
            </a:xfrm>
            <a:prstGeom prst="rect">
              <a:avLst/>
            </a:prstGeom>
          </p:spPr>
          <p:txBody>
            <a:bodyPr vert="horz" wrap="square" lIns="0" tIns="34773" rIns="0" bIns="0" rtlCol="0">
              <a:spAutoFit/>
            </a:bodyPr>
            <a:lstStyle/>
            <a:p>
              <a:pPr algn="ctr"/>
              <a:r>
                <a:rPr lang="ru-RU" sz="1520" spc="8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себестоимость получения </a:t>
              </a:r>
            </a:p>
            <a:p>
              <a:pPr algn="ctr"/>
              <a:r>
                <a:rPr lang="ru-RU" sz="1520" spc="8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тонны химического пигмента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35767" y="2651697"/>
            <a:ext cx="2513562" cy="535848"/>
          </a:xfrm>
          <a:prstGeom prst="rect">
            <a:avLst/>
          </a:prstGeom>
          <a:noFill/>
        </p:spPr>
        <p:txBody>
          <a:bodyPr wrap="none" lIns="67368" tIns="33685" rIns="67368" bIns="33685" rtlCol="0">
            <a:spAutoFit/>
          </a:bodyPr>
          <a:lstStyle/>
          <a:p>
            <a:pPr algn="ctr"/>
            <a:r>
              <a:rPr lang="ru-RU" sz="1520" dirty="0">
                <a:solidFill>
                  <a:srgbClr val="002060"/>
                </a:solidFill>
                <a:latin typeface="Arial"/>
                <a:cs typeface="Arial"/>
              </a:rPr>
              <a:t>себестоимость литра </a:t>
            </a:r>
          </a:p>
          <a:p>
            <a:pPr algn="ctr"/>
            <a:r>
              <a:rPr lang="ru-RU" sz="1520" dirty="0">
                <a:solidFill>
                  <a:srgbClr val="002060"/>
                </a:solidFill>
                <a:latin typeface="Arial"/>
                <a:cs typeface="Arial"/>
              </a:rPr>
              <a:t>бактериального раствора </a:t>
            </a:r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879EE17A-81A7-4C9E-8FDE-F5377B2C257F}"/>
              </a:ext>
            </a:extLst>
          </p:cNvPr>
          <p:cNvSpPr>
            <a:spLocks/>
          </p:cNvSpPr>
          <p:nvPr/>
        </p:nvSpPr>
        <p:spPr bwMode="auto">
          <a:xfrm>
            <a:off x="2710209" y="1402972"/>
            <a:ext cx="1543451" cy="831894"/>
          </a:xfrm>
          <a:prstGeom prst="rect">
            <a:avLst/>
          </a:prstGeom>
          <a:noFill/>
        </p:spPr>
        <p:txBody>
          <a:bodyPr vert="horz" wrap="square" lIns="0" tIns="21907" rIns="0" bIns="0" rtlCol="0">
            <a:spAutoFit/>
          </a:bodyPr>
          <a:lstStyle/>
          <a:p>
            <a:pPr algn="ctr"/>
            <a:r>
              <a:rPr lang="ru-RU" sz="5262" spc="8" dirty="0">
                <a:solidFill>
                  <a:srgbClr val="002060"/>
                </a:solidFill>
                <a:latin typeface="Impact" panose="020B0806030902050204" pitchFamily="34" charset="0"/>
              </a:rPr>
              <a:t>0,4</a:t>
            </a:r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879EE17A-81A7-4C9E-8FDE-F5377B2C257F}"/>
              </a:ext>
            </a:extLst>
          </p:cNvPr>
          <p:cNvSpPr>
            <a:spLocks/>
          </p:cNvSpPr>
          <p:nvPr/>
        </p:nvSpPr>
        <p:spPr bwMode="auto">
          <a:xfrm>
            <a:off x="2400577" y="1343616"/>
            <a:ext cx="768134" cy="831894"/>
          </a:xfrm>
          <a:prstGeom prst="rect">
            <a:avLst/>
          </a:prstGeom>
          <a:noFill/>
        </p:spPr>
        <p:txBody>
          <a:bodyPr vert="horz" wrap="square" lIns="0" tIns="21907" rIns="0" bIns="0" rtlCol="0">
            <a:spAutoFit/>
          </a:bodyPr>
          <a:lstStyle/>
          <a:p>
            <a:pPr algn="ctr"/>
            <a:r>
              <a:rPr lang="ru-RU" sz="5262" spc="8" dirty="0">
                <a:solidFill>
                  <a:srgbClr val="002060"/>
                </a:solidFill>
                <a:latin typeface="Impact" panose="020B0806030902050204" pitchFamily="34" charset="0"/>
              </a:rPr>
              <a:t>-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D1E01CA-0D7A-424F-8FBC-DBAD53BB2EBC}"/>
              </a:ext>
            </a:extLst>
          </p:cNvPr>
          <p:cNvSpPr/>
          <p:nvPr/>
        </p:nvSpPr>
        <p:spPr>
          <a:xfrm>
            <a:off x="3828149" y="1762607"/>
            <a:ext cx="839321" cy="427998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r>
              <a:rPr lang="en-US" sz="2339" b="1" spc="8" dirty="0">
                <a:solidFill>
                  <a:srgbClr val="002060"/>
                </a:solidFill>
                <a:latin typeface="Gilroy"/>
              </a:rPr>
              <a:t> </a:t>
            </a:r>
            <a:r>
              <a:rPr lang="ru-RU" sz="2339" b="1" spc="8" dirty="0">
                <a:solidFill>
                  <a:srgbClr val="002060"/>
                </a:solidFill>
                <a:latin typeface="Gilroy"/>
                <a:cs typeface="Calibri" panose="020F0502020204030204" pitchFamily="34" charset="0"/>
              </a:rPr>
              <a:t>руб.</a:t>
            </a:r>
            <a:endParaRPr lang="ru-RU" sz="2456" b="1" dirty="0">
              <a:solidFill>
                <a:srgbClr val="002060"/>
              </a:solidFill>
              <a:latin typeface="Gilroy"/>
            </a:endParaRPr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36F34A1A-8C2A-481A-A570-CE624B09B8F4}"/>
              </a:ext>
            </a:extLst>
          </p:cNvPr>
          <p:cNvSpPr>
            <a:spLocks/>
          </p:cNvSpPr>
          <p:nvPr/>
        </p:nvSpPr>
        <p:spPr bwMode="auto">
          <a:xfrm>
            <a:off x="647346" y="5429416"/>
            <a:ext cx="4125726" cy="256031"/>
          </a:xfrm>
          <a:prstGeom prst="rect">
            <a:avLst/>
          </a:prstGeom>
        </p:spPr>
        <p:txBody>
          <a:bodyPr vert="horz" wrap="square" lIns="0" tIns="21907" rIns="0" bIns="0" rtlCol="0">
            <a:spAutoFit/>
          </a:bodyPr>
          <a:lstStyle/>
          <a:p>
            <a:pPr algn="ctr"/>
            <a:r>
              <a:rPr lang="ru-RU" sz="1520" spc="8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тонну</a:t>
            </a:r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D26AA577-6751-4DD8-B6E8-F4030E66F24B}"/>
              </a:ext>
            </a:extLst>
          </p:cNvPr>
          <p:cNvSpPr>
            <a:spLocks/>
          </p:cNvSpPr>
          <p:nvPr/>
        </p:nvSpPr>
        <p:spPr bwMode="auto">
          <a:xfrm>
            <a:off x="6810130" y="4182089"/>
            <a:ext cx="4825376" cy="1317860"/>
          </a:xfrm>
          <a:prstGeom prst="rect">
            <a:avLst/>
          </a:prstGeom>
          <a:noFill/>
        </p:spPr>
        <p:txBody>
          <a:bodyPr vert="horz" wrap="square" lIns="0" tIns="21907" rIns="0" bIns="0" rtlCol="0">
            <a:spAutoFit/>
          </a:bodyPr>
          <a:lstStyle/>
          <a:p>
            <a:pPr algn="ctr"/>
            <a:r>
              <a:rPr lang="ru-RU" sz="8420" spc="8" dirty="0">
                <a:solidFill>
                  <a:srgbClr val="002060"/>
                </a:solidFill>
                <a:latin typeface="Impact" panose="020B0806030902050204" pitchFamily="34" charset="0"/>
              </a:rPr>
              <a:t>20-22</a:t>
            </a:r>
            <a:r>
              <a:rPr lang="ru-RU" sz="3976" spc="8" dirty="0">
                <a:solidFill>
                  <a:srgbClr val="002060"/>
                </a:solidFill>
                <a:latin typeface="Impact" panose="020B0806030902050204" pitchFamily="34" charset="0"/>
              </a:rPr>
              <a:t> 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88C80A9-1696-41FD-8D8C-9D65A928FEC3}"/>
              </a:ext>
            </a:extLst>
          </p:cNvPr>
          <p:cNvSpPr/>
          <p:nvPr/>
        </p:nvSpPr>
        <p:spPr>
          <a:xfrm>
            <a:off x="10589205" y="4875847"/>
            <a:ext cx="1046301" cy="427998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r>
              <a:rPr lang="ru-RU" sz="2339" b="1" spc="8" dirty="0">
                <a:solidFill>
                  <a:srgbClr val="002060"/>
                </a:solidFill>
                <a:latin typeface="Gilroy"/>
              </a:rPr>
              <a:t>тыс.</a:t>
            </a:r>
            <a:r>
              <a:rPr lang="en-US" sz="2339" b="1" spc="8" dirty="0">
                <a:solidFill>
                  <a:srgbClr val="002060"/>
                </a:solidFill>
                <a:latin typeface="Gilroy"/>
              </a:rPr>
              <a:t> </a:t>
            </a:r>
            <a:r>
              <a:rPr lang="en-US" sz="2339" b="1" spc="8" dirty="0">
                <a:solidFill>
                  <a:srgbClr val="002060"/>
                </a:solidFill>
                <a:latin typeface="Gilroy"/>
                <a:cs typeface="Calibri" panose="020F0502020204030204" pitchFamily="34" charset="0"/>
              </a:rPr>
              <a:t>$</a:t>
            </a:r>
            <a:endParaRPr lang="ru-RU" sz="2456" b="1" dirty="0">
              <a:solidFill>
                <a:srgbClr val="002060"/>
              </a:solidFill>
              <a:latin typeface="Gilroy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6B693878-D4D0-4F48-B367-F55FF0C39EC6}"/>
              </a:ext>
            </a:extLst>
          </p:cNvPr>
          <p:cNvSpPr/>
          <p:nvPr/>
        </p:nvSpPr>
        <p:spPr>
          <a:xfrm>
            <a:off x="7928498" y="3445418"/>
            <a:ext cx="3422208" cy="697880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pPr algn="ctr"/>
            <a:r>
              <a:rPr lang="ru-RU" sz="2456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 </a:t>
            </a:r>
            <a:r>
              <a:rPr lang="ru-RU" sz="1637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Рыночная стоимость  биохимического</a:t>
            </a:r>
          </a:p>
          <a:p>
            <a:pPr algn="ctr"/>
            <a:r>
              <a:rPr lang="ru-RU" sz="1637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пигмента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36656834-7916-4919-AF93-C1AD56C70044}"/>
              </a:ext>
            </a:extLst>
          </p:cNvPr>
          <p:cNvGrpSpPr/>
          <p:nvPr/>
        </p:nvGrpSpPr>
        <p:grpSpPr>
          <a:xfrm>
            <a:off x="8129124" y="829201"/>
            <a:ext cx="3282765" cy="2287245"/>
            <a:chOff x="-813418" y="968109"/>
            <a:chExt cx="4620072" cy="3852684"/>
          </a:xfrm>
        </p:grpSpPr>
        <p:pic>
          <p:nvPicPr>
            <p:cNvPr id="30" name="Рисунок 60">
              <a:extLst>
                <a:ext uri="{FF2B5EF4-FFF2-40B4-BE49-F238E27FC236}">
                  <a16:creationId xmlns:a16="http://schemas.microsoft.com/office/drawing/2014/main" id="{FC1A0CBD-1F33-4175-AE3D-8B3F86C9B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0938" y="968109"/>
              <a:ext cx="2591363" cy="2591363"/>
            </a:xfrm>
            <a:prstGeom prst="rect">
              <a:avLst/>
            </a:prstGeom>
          </p:spPr>
        </p:pic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90B5A1F3-AC6C-49F4-ABEC-AA0F48C5D6DC}"/>
                </a:ext>
              </a:extLst>
            </p:cNvPr>
            <p:cNvSpPr/>
            <p:nvPr/>
          </p:nvSpPr>
          <p:spPr>
            <a:xfrm>
              <a:off x="766502" y="968110"/>
              <a:ext cx="1441076" cy="1514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56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C5C22834-8D8E-40DD-A372-87C9FDA5F7A4}"/>
                </a:ext>
              </a:extLst>
            </p:cNvPr>
            <p:cNvSpPr/>
            <p:nvPr/>
          </p:nvSpPr>
          <p:spPr>
            <a:xfrm rot="2693663">
              <a:off x="1070738" y="2010654"/>
              <a:ext cx="840011" cy="9860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56"/>
            </a:p>
          </p:txBody>
        </p: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91BF2DA9-EFD7-4CAB-A95B-DCBE17E2A6E0}"/>
                </a:ext>
              </a:extLst>
            </p:cNvPr>
            <p:cNvGrpSpPr/>
            <p:nvPr/>
          </p:nvGrpSpPr>
          <p:grpSpPr>
            <a:xfrm>
              <a:off x="459900" y="1629819"/>
              <a:ext cx="2061686" cy="2106747"/>
              <a:chOff x="17644325" y="17909142"/>
              <a:chExt cx="2061686" cy="2106747"/>
            </a:xfrm>
          </p:grpSpPr>
          <p:sp>
            <p:nvSpPr>
              <p:cNvPr id="35" name="object 20">
                <a:extLst>
                  <a:ext uri="{FF2B5EF4-FFF2-40B4-BE49-F238E27FC236}">
                    <a16:creationId xmlns:a16="http://schemas.microsoft.com/office/drawing/2014/main" id="{C08BB465-57FB-4688-B97C-B0A95F0FB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4325" y="17909142"/>
                <a:ext cx="2061686" cy="1423143"/>
              </a:xfrm>
              <a:prstGeom prst="rect">
                <a:avLst/>
              </a:prstGeom>
              <a:noFill/>
            </p:spPr>
            <p:txBody>
              <a:bodyPr vert="horz" wrap="square" lIns="0" tIns="34773" rIns="0" bIns="0" rtlCol="0">
                <a:spAutoFit/>
              </a:bodyPr>
              <a:lstStyle/>
              <a:p>
                <a:pPr algn="ctr"/>
                <a:r>
                  <a:rPr lang="ru-RU" sz="5262" spc="8" dirty="0">
                    <a:solidFill>
                      <a:srgbClr val="002060"/>
                    </a:solidFill>
                    <a:latin typeface="Impact" panose="020B0806030902050204" pitchFamily="34" charset="0"/>
                  </a:rPr>
                  <a:t>50</a:t>
                </a:r>
              </a:p>
            </p:txBody>
          </p:sp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9D1E01CA-0D7A-424F-8FBC-DBAD53BB2EBC}"/>
                  </a:ext>
                </a:extLst>
              </p:cNvPr>
              <p:cNvSpPr/>
              <p:nvPr/>
            </p:nvSpPr>
            <p:spPr>
              <a:xfrm>
                <a:off x="18275588" y="19254020"/>
                <a:ext cx="571857" cy="761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339" b="1" spc="8" dirty="0">
                    <a:solidFill>
                      <a:srgbClr val="341955"/>
                    </a:solidFill>
                    <a:latin typeface="Gilroy"/>
                  </a:rPr>
                  <a:t> </a:t>
                </a:r>
                <a:r>
                  <a:rPr lang="en-US" sz="2339" b="1" spc="8" dirty="0">
                    <a:solidFill>
                      <a:srgbClr val="341955"/>
                    </a:solidFill>
                    <a:latin typeface="Gilroy"/>
                    <a:cs typeface="Calibri" panose="020F0502020204030204" pitchFamily="34" charset="0"/>
                  </a:rPr>
                  <a:t>$</a:t>
                </a:r>
                <a:endParaRPr lang="ru-RU" sz="2456" b="1" dirty="0">
                  <a:solidFill>
                    <a:srgbClr val="341955"/>
                  </a:solidFill>
                  <a:latin typeface="Gilroy"/>
                </a:endParaRPr>
              </a:p>
            </p:txBody>
          </p:sp>
        </p:grpSp>
        <p:sp>
          <p:nvSpPr>
            <p:cNvPr id="34" name="object 20">
              <a:extLst>
                <a:ext uri="{FF2B5EF4-FFF2-40B4-BE49-F238E27FC236}">
                  <a16:creationId xmlns:a16="http://schemas.microsoft.com/office/drawing/2014/main" id="{E843444D-CBA0-4C7E-A9F6-5DE4E5140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3418" y="3973642"/>
              <a:ext cx="4620072" cy="847151"/>
            </a:xfrm>
            <a:prstGeom prst="rect">
              <a:avLst/>
            </a:prstGeom>
            <a:noFill/>
          </p:spPr>
          <p:txBody>
            <a:bodyPr vert="horz" wrap="square" lIns="0" tIns="34773" rIns="0" bIns="0" rtlCol="0">
              <a:spAutoFit/>
            </a:bodyPr>
            <a:lstStyle/>
            <a:p>
              <a:pPr algn="ctr"/>
              <a:r>
                <a:rPr lang="ru-RU" sz="1520" spc="8" dirty="0">
                  <a:solidFill>
                    <a:srgbClr val="002060"/>
                  </a:solidFill>
                  <a:latin typeface="Gilroy"/>
                </a:rPr>
                <a:t> </a:t>
              </a:r>
              <a:r>
                <a:rPr lang="ru-RU" sz="1520" spc="8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себестоимость получения тонны </a:t>
              </a:r>
              <a:r>
                <a:rPr lang="ru-RU" sz="1520" spc="8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биопигмента</a:t>
              </a:r>
              <a:endParaRPr lang="ru-RU" sz="1520" spc="8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7" name="Рисунок 82">
            <a:extLst>
              <a:ext uri="{FF2B5EF4-FFF2-40B4-BE49-F238E27FC236}">
                <a16:creationId xmlns:a16="http://schemas.microsoft.com/office/drawing/2014/main" id="{157C3F8A-D9FE-47AC-9117-2EB73FBB27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95" y="999412"/>
            <a:ext cx="1587718" cy="1390281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07AF3BB3-2767-44D3-B518-78B349DD16F2}"/>
              </a:ext>
            </a:extLst>
          </p:cNvPr>
          <p:cNvSpPr/>
          <p:nvPr/>
        </p:nvSpPr>
        <p:spPr>
          <a:xfrm>
            <a:off x="467575" y="676609"/>
            <a:ext cx="3273129" cy="229932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r>
              <a:rPr lang="ru-RU" sz="1052" dirty="0">
                <a:solidFill>
                  <a:srgbClr val="002060"/>
                </a:solidFill>
                <a:cs typeface="Arial" pitchFamily="34" charset="0"/>
              </a:rPr>
              <a:t>* По оценкам компании ООО НВП «Центр-ЭСТАгео»</a:t>
            </a:r>
            <a:endParaRPr lang="ru-RU" sz="152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17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10</a:t>
            </a:fld>
            <a:endParaRPr lang="x-none" dirty="0"/>
          </a:p>
        </p:txBody>
      </p:sp>
      <p:sp>
        <p:nvSpPr>
          <p:cNvPr id="6" name="TextBox 5"/>
          <p:cNvSpPr txBox="1"/>
          <p:nvPr/>
        </p:nvSpPr>
        <p:spPr>
          <a:xfrm>
            <a:off x="328248" y="343510"/>
            <a:ext cx="436004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800" b="1" dirty="0">
                <a:solidFill>
                  <a:srgbClr val="6A40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 проекта</a:t>
            </a:r>
          </a:p>
        </p:txBody>
      </p:sp>
      <p:pic>
        <p:nvPicPr>
          <p:cNvPr id="7" name="Изображение 8" descr="Снимок экрана 2019-11-19 в 13.28.1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54" y="1542809"/>
            <a:ext cx="2615040" cy="30286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806C85-7701-4011-9B82-59396EDF45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5" t="16809" r="48828" b="7293"/>
          <a:stretch/>
        </p:blipFill>
        <p:spPr>
          <a:xfrm>
            <a:off x="3146394" y="1671058"/>
            <a:ext cx="2281318" cy="2882403"/>
          </a:xfrm>
          <a:prstGeom prst="rect">
            <a:avLst/>
          </a:prstGeom>
        </p:spPr>
      </p:pic>
      <p:pic>
        <p:nvPicPr>
          <p:cNvPr id="9" name="Изображение 4" descr="Снимок экрана 2019-11-14 в 13.15.10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84" y="1689021"/>
            <a:ext cx="2663826" cy="2882403"/>
          </a:xfrm>
          <a:prstGeom prst="rect">
            <a:avLst/>
          </a:prstGeom>
        </p:spPr>
      </p:pic>
      <p:pic>
        <p:nvPicPr>
          <p:cNvPr id="10" name="Изображение 5" descr="УМНИК.pd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116" y="1635127"/>
            <a:ext cx="2506372" cy="29183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9942" y="4458734"/>
            <a:ext cx="3687793" cy="445952"/>
          </a:xfrm>
          <a:prstGeom prst="rect">
            <a:avLst/>
          </a:prstGeom>
          <a:noFill/>
        </p:spPr>
        <p:txBody>
          <a:bodyPr wrap="none" lIns="67368" tIns="33685" rIns="67368" bIns="33685" rtlCol="0">
            <a:spAutoFit/>
          </a:bodyPr>
          <a:lstStyle/>
          <a:p>
            <a:r>
              <a:rPr lang="ru-RU" sz="2456" dirty="0">
                <a:solidFill>
                  <a:srgbClr val="341955"/>
                </a:solidFill>
              </a:rPr>
              <a:t> Потребители и заказчики:</a:t>
            </a:r>
          </a:p>
        </p:txBody>
      </p:sp>
      <p:pic>
        <p:nvPicPr>
          <p:cNvPr id="12" name="Изображение 9" descr="portfolio86_t_1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675" y="4891475"/>
            <a:ext cx="1555185" cy="904835"/>
          </a:xfrm>
          <a:prstGeom prst="rect">
            <a:avLst/>
          </a:prstGeom>
        </p:spPr>
      </p:pic>
      <p:pic>
        <p:nvPicPr>
          <p:cNvPr id="13" name="Изображение 11" descr="Логотип_Норникель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735" y="4904686"/>
            <a:ext cx="1919967" cy="1007983"/>
          </a:xfrm>
          <a:prstGeom prst="rect">
            <a:avLst/>
          </a:prstGeom>
        </p:spPr>
      </p:pic>
      <p:pic>
        <p:nvPicPr>
          <p:cNvPr id="14" name="Изображение 12" descr="logo2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493" y="4904686"/>
            <a:ext cx="1914703" cy="1007983"/>
          </a:xfrm>
          <a:prstGeom prst="rect">
            <a:avLst/>
          </a:prstGeom>
        </p:spPr>
      </p:pic>
      <p:pic>
        <p:nvPicPr>
          <p:cNvPr id="15" name="Изображение 13" descr="chtpz_logo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116" y="4904686"/>
            <a:ext cx="1996477" cy="102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4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9D0F48-AC0D-A24F-A64B-7A3AD724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11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02" y="497711"/>
            <a:ext cx="5089718" cy="2998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477" y="501525"/>
            <a:ext cx="5461125" cy="2743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3477" y="3390650"/>
            <a:ext cx="5461125" cy="29856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8543" y="3750726"/>
            <a:ext cx="4951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Более 200 цифровых образовательных ресурсов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 тематике высоких технологий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47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757AE-68F1-3945-A37F-317D40E1C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22" y="2586153"/>
            <a:ext cx="5184775" cy="1107996"/>
          </a:xfrm>
        </p:spPr>
        <p:txBody>
          <a:bodyPr/>
          <a:lstStyle/>
          <a:p>
            <a:r>
              <a:rPr lang="ru-RU" dirty="0"/>
              <a:t>Спасибо за</a:t>
            </a:r>
            <a:br>
              <a:rPr lang="ru-RU" dirty="0"/>
            </a:br>
            <a:r>
              <a:rPr lang="ru-RU" dirty="0"/>
              <a:t>внимание!</a:t>
            </a:r>
            <a:endParaRPr lang="x-none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004BF1B-FCF0-F74C-B7FF-39DA66A3E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038" y="4277444"/>
            <a:ext cx="2466771" cy="249299"/>
          </a:xfrm>
        </p:spPr>
        <p:txBody>
          <a:bodyPr/>
          <a:lstStyle/>
          <a:p>
            <a:r>
              <a:rPr lang="ru-RU" dirty="0" smtClean="0"/>
              <a:t>Иван кочетов</a:t>
            </a:r>
            <a:endParaRPr lang="x-non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B8BF44-2E21-9344-896F-BFDC90FB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038" y="4814621"/>
            <a:ext cx="2201621" cy="221599"/>
          </a:xfrm>
        </p:spPr>
        <p:txBody>
          <a:bodyPr/>
          <a:lstStyle/>
          <a:p>
            <a:r>
              <a:rPr lang="en-US" dirty="0"/>
              <a:t>+7 (</a:t>
            </a:r>
            <a:r>
              <a:rPr lang="en-US" dirty="0" smtClean="0"/>
              <a:t>9</a:t>
            </a:r>
            <a:r>
              <a:rPr lang="ru-RU" dirty="0" smtClean="0"/>
              <a:t>77</a:t>
            </a:r>
            <a:r>
              <a:rPr lang="en-US" dirty="0" smtClean="0"/>
              <a:t>) </a:t>
            </a:r>
            <a:r>
              <a:rPr lang="ru-RU" dirty="0" smtClean="0"/>
              <a:t>670</a:t>
            </a:r>
            <a:r>
              <a:rPr lang="en-US" dirty="0" smtClean="0"/>
              <a:t>-</a:t>
            </a:r>
            <a:r>
              <a:rPr lang="ru-RU" dirty="0" smtClean="0"/>
              <a:t>68</a:t>
            </a:r>
            <a:r>
              <a:rPr lang="en-US" dirty="0" smtClean="0"/>
              <a:t>-</a:t>
            </a:r>
            <a:r>
              <a:rPr lang="ru-RU" dirty="0" smtClean="0"/>
              <a:t>76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2F0BE5-1C75-4E47-9422-E6AA81D3E0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5038" y="5213298"/>
            <a:ext cx="3056386" cy="221599"/>
          </a:xfrm>
        </p:spPr>
        <p:txBody>
          <a:bodyPr/>
          <a:lstStyle/>
          <a:p>
            <a:r>
              <a:rPr lang="en-US" dirty="0" err="1" smtClean="0"/>
              <a:t>Ivan.Kochetov@rusnano</a:t>
            </a:r>
            <a:r>
              <a:rPr lang="en-US" dirty="0" smtClean="0"/>
              <a:t>.</a:t>
            </a:r>
            <a:r>
              <a:rPr lang="en-GB" dirty="0" smtClean="0"/>
              <a:t>com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199543" y="4482252"/>
            <a:ext cx="2072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https://stemford.org/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9543" y="4856773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https://vk.com/stemford_online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9543" y="5213298"/>
            <a:ext cx="221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https://career-stem.ru/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8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21" y="343714"/>
            <a:ext cx="10909299" cy="55399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1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7A90DB-00CF-45DE-B03B-AC3CE8A2DF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868"/>
          <a:stretch/>
        </p:blipFill>
        <p:spPr>
          <a:xfrm>
            <a:off x="334722" y="1250570"/>
            <a:ext cx="11494606" cy="52081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21" y="834302"/>
            <a:ext cx="10298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 –</a:t>
            </a:r>
            <a:r>
              <a:rPr lang="ru-RU" dirty="0">
                <a:solidFill>
                  <a:srgbClr val="002060"/>
                </a:solidFill>
              </a:rPr>
              <a:t> большое количество металлургических и горнопромышленных отходов не утилизируются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8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00" y="445058"/>
            <a:ext cx="10909299" cy="55399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Металлургические предприятия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2</a:t>
            </a:fld>
            <a:endParaRPr lang="x-none" dirty="0">
              <a:latin typeface="Myriad Pro" panose="020B050303040302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1DA7D8D-6A20-4B48-A122-F402FD85FD16}"/>
              </a:ext>
            </a:extLst>
          </p:cNvPr>
          <p:cNvGrpSpPr/>
          <p:nvPr/>
        </p:nvGrpSpPr>
        <p:grpSpPr>
          <a:xfrm>
            <a:off x="529700" y="999056"/>
            <a:ext cx="11209297" cy="4842943"/>
            <a:chOff x="1005923" y="1212536"/>
            <a:chExt cx="9886824" cy="5148000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4A907CE-AFD6-4C8F-AFDE-ABBD349DB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923" y="1212536"/>
              <a:ext cx="9886824" cy="5148000"/>
            </a:xfrm>
            <a:prstGeom prst="rect">
              <a:avLst/>
            </a:prstGeom>
          </p:spPr>
        </p:pic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5D3B589F-4F21-48FD-938F-738E2BD7DB46}"/>
                </a:ext>
              </a:extLst>
            </p:cNvPr>
            <p:cNvGrpSpPr/>
            <p:nvPr/>
          </p:nvGrpSpPr>
          <p:grpSpPr>
            <a:xfrm>
              <a:off x="1193972" y="2530730"/>
              <a:ext cx="8144500" cy="3556799"/>
              <a:chOff x="1193972" y="2530730"/>
              <a:chExt cx="8144500" cy="3556799"/>
            </a:xfrm>
            <a:solidFill>
              <a:srgbClr val="F16B59"/>
            </a:solidFill>
          </p:grpSpPr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53DF77EA-8584-45E3-BEBC-1986EFB42FD4}"/>
                  </a:ext>
                </a:extLst>
              </p:cNvPr>
              <p:cNvSpPr/>
              <p:nvPr/>
            </p:nvSpPr>
            <p:spPr>
              <a:xfrm>
                <a:off x="3922349" y="4542142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EA4A5243-95A3-4B87-A9C4-7C76B71CF26C}"/>
                  </a:ext>
                </a:extLst>
              </p:cNvPr>
              <p:cNvSpPr/>
              <p:nvPr/>
            </p:nvSpPr>
            <p:spPr>
              <a:xfrm>
                <a:off x="8915909" y="5476771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396AE200-9948-42A6-8986-C40D33B94F85}"/>
                  </a:ext>
                </a:extLst>
              </p:cNvPr>
              <p:cNvSpPr/>
              <p:nvPr/>
            </p:nvSpPr>
            <p:spPr>
              <a:xfrm>
                <a:off x="5018189" y="5582024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857D3C09-7576-4504-8D34-7B2EB79979E8}"/>
                  </a:ext>
                </a:extLst>
              </p:cNvPr>
              <p:cNvSpPr/>
              <p:nvPr/>
            </p:nvSpPr>
            <p:spPr>
              <a:xfrm>
                <a:off x="5413597" y="5571784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4F5070C1-4E51-40A6-BFF1-3B6941F2DAEF}"/>
                  </a:ext>
                </a:extLst>
              </p:cNvPr>
              <p:cNvSpPr/>
              <p:nvPr/>
            </p:nvSpPr>
            <p:spPr>
              <a:xfrm>
                <a:off x="5636439" y="5566826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7D20A494-1BDA-4A33-89E2-C742A03A78FE}"/>
                  </a:ext>
                </a:extLst>
              </p:cNvPr>
              <p:cNvSpPr/>
              <p:nvPr/>
            </p:nvSpPr>
            <p:spPr>
              <a:xfrm>
                <a:off x="5765441" y="5907420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07AAA230-5988-41FF-AB26-74E6EEAFD344}"/>
                  </a:ext>
                </a:extLst>
              </p:cNvPr>
              <p:cNvSpPr/>
              <p:nvPr/>
            </p:nvSpPr>
            <p:spPr>
              <a:xfrm>
                <a:off x="7913093" y="5630763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Овал 17">
                <a:extLst>
                  <a:ext uri="{FF2B5EF4-FFF2-40B4-BE49-F238E27FC236}">
                    <a16:creationId xmlns:a16="http://schemas.microsoft.com/office/drawing/2014/main" id="{691E2D75-4AD4-4AE6-AD04-0441EA2A6998}"/>
                  </a:ext>
                </a:extLst>
              </p:cNvPr>
              <p:cNvSpPr/>
              <p:nvPr/>
            </p:nvSpPr>
            <p:spPr>
              <a:xfrm>
                <a:off x="8172027" y="4452088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Овал 18">
                <a:extLst>
                  <a:ext uri="{FF2B5EF4-FFF2-40B4-BE49-F238E27FC236}">
                    <a16:creationId xmlns:a16="http://schemas.microsoft.com/office/drawing/2014/main" id="{786E373F-4764-4D7D-BA34-360F5FF78D5D}"/>
                  </a:ext>
                </a:extLst>
              </p:cNvPr>
              <p:cNvSpPr/>
              <p:nvPr/>
            </p:nvSpPr>
            <p:spPr>
              <a:xfrm>
                <a:off x="5636439" y="3510057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905F172E-A519-4C4A-BB2D-B779AB1FAD35}"/>
                  </a:ext>
                </a:extLst>
              </p:cNvPr>
              <p:cNvSpPr/>
              <p:nvPr/>
            </p:nvSpPr>
            <p:spPr>
              <a:xfrm>
                <a:off x="5949335" y="5481730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Овал 20">
                <a:extLst>
                  <a:ext uri="{FF2B5EF4-FFF2-40B4-BE49-F238E27FC236}">
                    <a16:creationId xmlns:a16="http://schemas.microsoft.com/office/drawing/2014/main" id="{2364487E-DF3B-47D1-8EE9-1B9B6DD3D7B3}"/>
                  </a:ext>
                </a:extLst>
              </p:cNvPr>
              <p:cNvSpPr/>
              <p:nvPr/>
            </p:nvSpPr>
            <p:spPr>
              <a:xfrm>
                <a:off x="9158363" y="5084565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Овал 21">
                <a:extLst>
                  <a:ext uri="{FF2B5EF4-FFF2-40B4-BE49-F238E27FC236}">
                    <a16:creationId xmlns:a16="http://schemas.microsoft.com/office/drawing/2014/main" id="{2604A244-790B-4A74-ACB3-74A174D25E8E}"/>
                  </a:ext>
                </a:extLst>
              </p:cNvPr>
              <p:cNvSpPr/>
              <p:nvPr/>
            </p:nvSpPr>
            <p:spPr>
              <a:xfrm>
                <a:off x="3709656" y="4829071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Овал 22">
                <a:extLst>
                  <a:ext uri="{FF2B5EF4-FFF2-40B4-BE49-F238E27FC236}">
                    <a16:creationId xmlns:a16="http://schemas.microsoft.com/office/drawing/2014/main" id="{F4A62999-623F-4ED9-A095-DE0492AB8879}"/>
                  </a:ext>
                </a:extLst>
              </p:cNvPr>
              <p:cNvSpPr/>
              <p:nvPr/>
            </p:nvSpPr>
            <p:spPr>
              <a:xfrm>
                <a:off x="3200171" y="5009180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Овал 23">
                <a:extLst>
                  <a:ext uri="{FF2B5EF4-FFF2-40B4-BE49-F238E27FC236}">
                    <a16:creationId xmlns:a16="http://schemas.microsoft.com/office/drawing/2014/main" id="{86483210-567A-4700-8194-3709686FEED0}"/>
                  </a:ext>
                </a:extLst>
              </p:cNvPr>
              <p:cNvSpPr/>
              <p:nvPr/>
            </p:nvSpPr>
            <p:spPr>
              <a:xfrm>
                <a:off x="3339671" y="4799829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E140754F-CC02-400E-81BA-08F2701831F4}"/>
                  </a:ext>
                </a:extLst>
              </p:cNvPr>
              <p:cNvSpPr/>
              <p:nvPr/>
            </p:nvSpPr>
            <p:spPr>
              <a:xfrm>
                <a:off x="1458130" y="5076279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FCB9C5C7-7906-4AE7-8347-28CF6E45DA2F}"/>
                  </a:ext>
                </a:extLst>
              </p:cNvPr>
              <p:cNvSpPr/>
              <p:nvPr/>
            </p:nvSpPr>
            <p:spPr>
              <a:xfrm>
                <a:off x="1193972" y="4452087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Овал 26">
                <a:extLst>
                  <a:ext uri="{FF2B5EF4-FFF2-40B4-BE49-F238E27FC236}">
                    <a16:creationId xmlns:a16="http://schemas.microsoft.com/office/drawing/2014/main" id="{8396510F-9C5B-4766-A3A3-952A05B1CB63}"/>
                  </a:ext>
                </a:extLst>
              </p:cNvPr>
              <p:cNvSpPr/>
              <p:nvPr/>
            </p:nvSpPr>
            <p:spPr>
              <a:xfrm>
                <a:off x="3318811" y="4567651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94AA3C3E-85A4-4B77-B478-C3DBFA5A40C7}"/>
                  </a:ext>
                </a:extLst>
              </p:cNvPr>
              <p:cNvSpPr/>
              <p:nvPr/>
            </p:nvSpPr>
            <p:spPr>
              <a:xfrm>
                <a:off x="3510154" y="4642312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Овал 28">
                <a:extLst>
                  <a:ext uri="{FF2B5EF4-FFF2-40B4-BE49-F238E27FC236}">
                    <a16:creationId xmlns:a16="http://schemas.microsoft.com/office/drawing/2014/main" id="{1D63B89A-E468-4499-BBBE-106523C38DA3}"/>
                  </a:ext>
                </a:extLst>
              </p:cNvPr>
              <p:cNvSpPr/>
              <p:nvPr/>
            </p:nvSpPr>
            <p:spPr>
              <a:xfrm>
                <a:off x="3640951" y="4429986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id="{1F912698-D1E3-44DB-9975-DDE4284C323A}"/>
                  </a:ext>
                </a:extLst>
              </p:cNvPr>
              <p:cNvSpPr/>
              <p:nvPr/>
            </p:nvSpPr>
            <p:spPr>
              <a:xfrm>
                <a:off x="3821060" y="4294636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>
                <a:extLst>
                  <a:ext uri="{FF2B5EF4-FFF2-40B4-BE49-F238E27FC236}">
                    <a16:creationId xmlns:a16="http://schemas.microsoft.com/office/drawing/2014/main" id="{6D7FBB62-16A4-49A9-9292-D7E88BAF70D2}"/>
                  </a:ext>
                </a:extLst>
              </p:cNvPr>
              <p:cNvSpPr/>
              <p:nvPr/>
            </p:nvSpPr>
            <p:spPr>
              <a:xfrm>
                <a:off x="2057905" y="3825285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8CF74F10-3CA3-46F0-972B-86EBF738706E}"/>
                  </a:ext>
                </a:extLst>
              </p:cNvPr>
              <p:cNvSpPr/>
              <p:nvPr/>
            </p:nvSpPr>
            <p:spPr>
              <a:xfrm>
                <a:off x="2501658" y="3764716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BA81C2B8-B2EE-4F67-9362-D6F6EDDDF680}"/>
                  </a:ext>
                </a:extLst>
              </p:cNvPr>
              <p:cNvSpPr/>
              <p:nvPr/>
            </p:nvSpPr>
            <p:spPr>
              <a:xfrm>
                <a:off x="3138702" y="3837152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556E0ADC-E548-4083-A361-DD8EEA44C069}"/>
                  </a:ext>
                </a:extLst>
              </p:cNvPr>
              <p:cNvSpPr/>
              <p:nvPr/>
            </p:nvSpPr>
            <p:spPr>
              <a:xfrm>
                <a:off x="2238014" y="3414249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>
                <a:extLst>
                  <a:ext uri="{FF2B5EF4-FFF2-40B4-BE49-F238E27FC236}">
                    <a16:creationId xmlns:a16="http://schemas.microsoft.com/office/drawing/2014/main" id="{36121ACD-8F21-41D0-88B8-7F1434B7794A}"/>
                  </a:ext>
                </a:extLst>
              </p:cNvPr>
              <p:cNvSpPr/>
              <p:nvPr/>
            </p:nvSpPr>
            <p:spPr>
              <a:xfrm>
                <a:off x="2591712" y="3165343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D2723080-5709-4699-8775-8DA572A57337}"/>
                  </a:ext>
                </a:extLst>
              </p:cNvPr>
              <p:cNvSpPr/>
              <p:nvPr/>
            </p:nvSpPr>
            <p:spPr>
              <a:xfrm>
                <a:off x="3595637" y="3956692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F4EEF0DA-08EC-4FBF-90D5-D3AACEC09DD8}"/>
                  </a:ext>
                </a:extLst>
              </p:cNvPr>
              <p:cNvSpPr/>
              <p:nvPr/>
            </p:nvSpPr>
            <p:spPr>
              <a:xfrm>
                <a:off x="2274113" y="3749890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>
                <a:extLst>
                  <a:ext uri="{FF2B5EF4-FFF2-40B4-BE49-F238E27FC236}">
                    <a16:creationId xmlns:a16="http://schemas.microsoft.com/office/drawing/2014/main" id="{242158E6-E32B-437B-8234-CDADC230476D}"/>
                  </a:ext>
                </a:extLst>
              </p:cNvPr>
              <p:cNvSpPr/>
              <p:nvPr/>
            </p:nvSpPr>
            <p:spPr>
              <a:xfrm>
                <a:off x="2088301" y="3592373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Овал 38">
                <a:extLst>
                  <a:ext uri="{FF2B5EF4-FFF2-40B4-BE49-F238E27FC236}">
                    <a16:creationId xmlns:a16="http://schemas.microsoft.com/office/drawing/2014/main" id="{F7CFD276-7669-4C94-97C2-23448D8E07C2}"/>
                  </a:ext>
                </a:extLst>
              </p:cNvPr>
              <p:cNvSpPr/>
              <p:nvPr/>
            </p:nvSpPr>
            <p:spPr>
              <a:xfrm>
                <a:off x="2387727" y="3558308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Овал 39">
                <a:extLst>
                  <a:ext uri="{FF2B5EF4-FFF2-40B4-BE49-F238E27FC236}">
                    <a16:creationId xmlns:a16="http://schemas.microsoft.com/office/drawing/2014/main" id="{48362864-FDBE-4AD1-8856-58C71D1F8F44}"/>
                  </a:ext>
                </a:extLst>
              </p:cNvPr>
              <p:cNvSpPr/>
              <p:nvPr/>
            </p:nvSpPr>
            <p:spPr>
              <a:xfrm>
                <a:off x="3048647" y="2530730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32F2DECD-266A-43C8-8E46-7DE467446215}"/>
                  </a:ext>
                </a:extLst>
              </p:cNvPr>
              <p:cNvSpPr/>
              <p:nvPr/>
            </p:nvSpPr>
            <p:spPr>
              <a:xfrm>
                <a:off x="2454222" y="2710839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686C6277-DB58-42BB-B8BB-AD4D2C878B46}"/>
                  </a:ext>
                </a:extLst>
              </p:cNvPr>
              <p:cNvSpPr/>
              <p:nvPr/>
            </p:nvSpPr>
            <p:spPr>
              <a:xfrm>
                <a:off x="2316882" y="2954464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92085F96-D25E-4141-AC53-A1B27C673DC1}"/>
                  </a:ext>
                </a:extLst>
              </p:cNvPr>
              <p:cNvSpPr/>
              <p:nvPr/>
            </p:nvSpPr>
            <p:spPr>
              <a:xfrm>
                <a:off x="4972251" y="5251535"/>
                <a:ext cx="180109" cy="180109"/>
              </a:xfrm>
              <a:prstGeom prst="ellipse">
                <a:avLst/>
              </a:prstGeom>
              <a:solidFill>
                <a:srgbClr val="7030A0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8008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3</a:t>
            </a:fld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9787" y="441809"/>
            <a:ext cx="10909299" cy="552104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переработки техногенных отходов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F24106-838E-4B83-AA39-96D2CE482F3A}"/>
              </a:ext>
            </a:extLst>
          </p:cNvPr>
          <p:cNvSpPr/>
          <p:nvPr/>
        </p:nvSpPr>
        <p:spPr>
          <a:xfrm>
            <a:off x="499787" y="1182542"/>
            <a:ext cx="4930726" cy="825500"/>
          </a:xfrm>
          <a:prstGeom prst="rect">
            <a:avLst/>
          </a:prstGeom>
          <a:solidFill>
            <a:srgbClr val="341955"/>
          </a:solidFill>
          <a:ln>
            <a:solidFill>
              <a:srgbClr val="66C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Черная металлургия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D39694A-2455-4D6C-A609-04F9D02317D9}"/>
              </a:ext>
            </a:extLst>
          </p:cNvPr>
          <p:cNvSpPr/>
          <p:nvPr/>
        </p:nvSpPr>
        <p:spPr>
          <a:xfrm>
            <a:off x="6637386" y="1182542"/>
            <a:ext cx="4930726" cy="825500"/>
          </a:xfrm>
          <a:prstGeom prst="rect">
            <a:avLst/>
          </a:prstGeom>
          <a:solidFill>
            <a:srgbClr val="341955"/>
          </a:solidFill>
          <a:ln>
            <a:solidFill>
              <a:srgbClr val="66C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Bahnschrift SemiCondensed" panose="020B0502040204020203" pitchFamily="34" charset="0"/>
              </a:rPr>
              <a:t>Цветная металлургия </a:t>
            </a:r>
            <a:endParaRPr lang="ru-RU" sz="2400" dirty="0">
              <a:solidFill>
                <a:schemeClr val="bg1"/>
              </a:solidFill>
              <a:latin typeface="Bahnschrift SemiCondensed" panose="020B0502040204020203" pitchFamily="34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727C374-842E-48DC-8FDD-A0F1FA8C88CE}"/>
              </a:ext>
            </a:extLst>
          </p:cNvPr>
          <p:cNvGrpSpPr/>
          <p:nvPr/>
        </p:nvGrpSpPr>
        <p:grpSpPr>
          <a:xfrm>
            <a:off x="504580" y="2401149"/>
            <a:ext cx="1065849" cy="1065849"/>
            <a:chOff x="86786" y="2142631"/>
            <a:chExt cx="1065849" cy="1065849"/>
          </a:xfrm>
        </p:grpSpPr>
        <p:pic>
          <p:nvPicPr>
            <p:cNvPr id="12" name="Picture 2" descr="ÐÐ°ÑÑÐ¸Ð½ÐºÐ¸ Ð¿Ð¾ Ð·Ð°Ð¿ÑÐ¾ÑÑ ÑÐµÐ±ÐµÐ½Ñ Ð¸ÐºÐ¾Ð½ÐºÐ°">
              <a:extLst>
                <a:ext uri="{FF2B5EF4-FFF2-40B4-BE49-F238E27FC236}">
                  <a16:creationId xmlns:a16="http://schemas.microsoft.com/office/drawing/2014/main" id="{2BBE51CD-5E0B-457C-9662-96D97FED788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465" t="5126" r="5126" b="70466"/>
            <a:stretch/>
          </p:blipFill>
          <p:spPr bwMode="auto">
            <a:xfrm>
              <a:off x="91579" y="2222408"/>
              <a:ext cx="972796" cy="875515"/>
            </a:xfrm>
            <a:prstGeom prst="rect">
              <a:avLst/>
            </a:prstGeom>
            <a:noFill/>
            <a:ln w="28575">
              <a:noFill/>
            </a:ln>
          </p:spPr>
        </p:pic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2578C97A-6E6B-4291-A279-007260F9808D}"/>
                </a:ext>
              </a:extLst>
            </p:cNvPr>
            <p:cNvSpPr/>
            <p:nvPr/>
          </p:nvSpPr>
          <p:spPr>
            <a:xfrm>
              <a:off x="86786" y="2142631"/>
              <a:ext cx="1065849" cy="1065849"/>
            </a:xfrm>
            <a:prstGeom prst="ellipse">
              <a:avLst/>
            </a:prstGeom>
            <a:noFill/>
            <a:ln w="28575">
              <a:solidFill>
                <a:srgbClr val="3419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F6459ED7-8EB6-4EA6-960D-143C2BF9ECCC}"/>
              </a:ext>
            </a:extLst>
          </p:cNvPr>
          <p:cNvGrpSpPr/>
          <p:nvPr/>
        </p:nvGrpSpPr>
        <p:grpSpPr>
          <a:xfrm>
            <a:off x="491925" y="3860105"/>
            <a:ext cx="990244" cy="1075815"/>
            <a:chOff x="99794" y="3356626"/>
            <a:chExt cx="1078504" cy="1075815"/>
          </a:xfrm>
        </p:grpSpPr>
        <p:pic>
          <p:nvPicPr>
            <p:cNvPr id="15" name="Picture 4" descr="ÐÐ¾ÑÐ¾Ð¶ÐµÐµ Ð¸Ð·Ð¾Ð±ÑÐ°Ð¶ÐµÐ½Ð¸Ðµ">
              <a:extLst>
                <a:ext uri="{FF2B5EF4-FFF2-40B4-BE49-F238E27FC236}">
                  <a16:creationId xmlns:a16="http://schemas.microsoft.com/office/drawing/2014/main" id="{AA11A759-66AA-4BDA-A93E-18F1B02E447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0F4F5"/>
                </a:clrFrom>
                <a:clrTo>
                  <a:srgbClr val="F0F4F5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2" t="53594" r="75867" b="30872"/>
            <a:stretch/>
          </p:blipFill>
          <p:spPr bwMode="auto">
            <a:xfrm>
              <a:off x="144469" y="3399159"/>
              <a:ext cx="1033829" cy="103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8E446620-4889-489B-8DF2-559AB3648665}"/>
                </a:ext>
              </a:extLst>
            </p:cNvPr>
            <p:cNvSpPr/>
            <p:nvPr/>
          </p:nvSpPr>
          <p:spPr>
            <a:xfrm>
              <a:off x="99794" y="3356626"/>
              <a:ext cx="1065849" cy="1065849"/>
            </a:xfrm>
            <a:prstGeom prst="ellipse">
              <a:avLst/>
            </a:prstGeom>
            <a:noFill/>
            <a:ln w="28575">
              <a:solidFill>
                <a:srgbClr val="3419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C177D6F-F76F-42E8-B31B-D08215D7871C}"/>
              </a:ext>
            </a:extLst>
          </p:cNvPr>
          <p:cNvGrpSpPr/>
          <p:nvPr/>
        </p:nvGrpSpPr>
        <p:grpSpPr>
          <a:xfrm>
            <a:off x="6563407" y="2367507"/>
            <a:ext cx="1065849" cy="1086769"/>
            <a:chOff x="6138042" y="2163865"/>
            <a:chExt cx="1065849" cy="1086769"/>
          </a:xfrm>
        </p:grpSpPr>
        <p:pic>
          <p:nvPicPr>
            <p:cNvPr id="18" name="Picture 6" descr="ÐÐ°ÑÑÐ¸Ð½ÐºÐ¸ Ð¿Ð¾ Ð·Ð°Ð¿ÑÐ¾ÑÑ ÐºÐ¾ÑÑÐµÑ Ð¸ÐºÐ¾Ð½ÐºÐ°">
              <a:extLst>
                <a:ext uri="{FF2B5EF4-FFF2-40B4-BE49-F238E27FC236}">
                  <a16:creationId xmlns:a16="http://schemas.microsoft.com/office/drawing/2014/main" id="{42F9202C-8B44-42E1-A0EB-B0305C1701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5238" y="2163865"/>
              <a:ext cx="956346" cy="95634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74D7C132-47ED-48E2-9747-2D862020FB85}"/>
                </a:ext>
              </a:extLst>
            </p:cNvPr>
            <p:cNvSpPr/>
            <p:nvPr/>
          </p:nvSpPr>
          <p:spPr>
            <a:xfrm>
              <a:off x="6138042" y="2184785"/>
              <a:ext cx="1065849" cy="1065849"/>
            </a:xfrm>
            <a:prstGeom prst="ellipse">
              <a:avLst/>
            </a:prstGeom>
            <a:noFill/>
            <a:ln w="28575">
              <a:solidFill>
                <a:srgbClr val="3419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1" name="Овал 20">
            <a:extLst>
              <a:ext uri="{FF2B5EF4-FFF2-40B4-BE49-F238E27FC236}">
                <a16:creationId xmlns:a16="http://schemas.microsoft.com/office/drawing/2014/main" id="{FE050AD0-F749-4D3C-AE0D-2238F7EC47BE}"/>
              </a:ext>
            </a:extLst>
          </p:cNvPr>
          <p:cNvSpPr/>
          <p:nvPr/>
        </p:nvSpPr>
        <p:spPr>
          <a:xfrm>
            <a:off x="6563407" y="3870071"/>
            <a:ext cx="1065849" cy="1065849"/>
          </a:xfrm>
          <a:prstGeom prst="ellipse">
            <a:avLst/>
          </a:prstGeom>
          <a:noFill/>
          <a:ln w="28575">
            <a:solidFill>
              <a:srgbClr val="3419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Picture 12" descr="ÐÐ¾ÑÐ¾Ð¶ÐµÐµ Ð¸Ð·Ð¾Ð±ÑÐ°Ð¶ÐµÐ½Ð¸Ðµ">
            <a:extLst>
              <a:ext uri="{FF2B5EF4-FFF2-40B4-BE49-F238E27FC236}">
                <a16:creationId xmlns:a16="http://schemas.microsoft.com/office/drawing/2014/main" id="{D7675C50-8871-4E7F-9AE8-9EB265B3B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290" y="3978988"/>
            <a:ext cx="1524081" cy="88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711284" y="3032975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858098" y="2992611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858371" y="240114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11286" y="3978988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11332" y="2457018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11332" y="4580453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58098" y="3931364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858371" y="4611116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16B5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</a:t>
            </a:r>
            <a:endParaRPr lang="ru-RU" sz="2400" dirty="0">
              <a:solidFill>
                <a:srgbClr val="F16B59"/>
              </a:solidFill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8D405CAE-4C63-4405-B1DA-4CCEA2B7EE1A}"/>
              </a:ext>
            </a:extLst>
          </p:cNvPr>
          <p:cNvSpPr/>
          <p:nvPr/>
        </p:nvSpPr>
        <p:spPr>
          <a:xfrm>
            <a:off x="2113718" y="2480926"/>
            <a:ext cx="42137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быстрое изнашивание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повышенная влажность продукта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2C84E758-E834-427A-9D59-1DD88E026636}"/>
              </a:ext>
            </a:extLst>
          </p:cNvPr>
          <p:cNvSpPr/>
          <p:nvPr/>
        </p:nvSpPr>
        <p:spPr>
          <a:xfrm>
            <a:off x="2113718" y="3984335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быстрое изнашивание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загрязнение окружающей среды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67BF2F-8C87-4BB7-B448-0A5D91746099}"/>
              </a:ext>
            </a:extLst>
          </p:cNvPr>
          <p:cNvSpPr/>
          <p:nvPr/>
        </p:nvSpPr>
        <p:spPr>
          <a:xfrm>
            <a:off x="8209718" y="242247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малая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эффективность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загрязнение окружающей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1EFFFC1-9963-428D-A493-E854220E2395}"/>
              </a:ext>
            </a:extLst>
          </p:cNvPr>
          <p:cNvSpPr/>
          <p:nvPr/>
        </p:nvSpPr>
        <p:spPr>
          <a:xfrm>
            <a:off x="8125646" y="398433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 полная переработка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шлака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Загрязнение окружающей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4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61D72-64CB-274B-9133-C2D99DDD4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20" y="343714"/>
            <a:ext cx="10909299" cy="553998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dirty="0">
              <a:solidFill>
                <a:srgbClr val="7030A0"/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8232E-69FE-8A48-93D1-EF718810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4</a:t>
            </a:fld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8" name="Выноска: стрелка вправо 41">
            <a:extLst>
              <a:ext uri="{FF2B5EF4-FFF2-40B4-BE49-F238E27FC236}">
                <a16:creationId xmlns:a16="http://schemas.microsoft.com/office/drawing/2014/main" id="{DE7E0175-50BD-41AA-8D1B-F71C9D369BC7}"/>
              </a:ext>
            </a:extLst>
          </p:cNvPr>
          <p:cNvSpPr/>
          <p:nvPr/>
        </p:nvSpPr>
        <p:spPr>
          <a:xfrm>
            <a:off x="381020" y="897712"/>
            <a:ext cx="4525503" cy="4739159"/>
          </a:xfrm>
          <a:prstGeom prst="rightArrowCallout">
            <a:avLst>
              <a:gd name="adj1" fmla="val 12012"/>
              <a:gd name="adj2" fmla="val 9309"/>
              <a:gd name="adj3" fmla="val 13680"/>
              <a:gd name="adj4" fmla="val 80027"/>
            </a:avLst>
          </a:prstGeom>
          <a:solidFill>
            <a:srgbClr val="34195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F9DA33-A3CE-4E2B-BB59-4F7E17C9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73" r="48828" b="25111"/>
          <a:stretch/>
        </p:blipFill>
        <p:spPr>
          <a:xfrm>
            <a:off x="339464" y="1089324"/>
            <a:ext cx="3622174" cy="22805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897449" y="36006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Железосодержащие отходы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(шламы, пыли, шлаки и др.) 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D59691C1-03E3-4E24-A9D9-8553E95015E4}"/>
              </a:ext>
            </a:extLst>
          </p:cNvPr>
          <p:cNvCxnSpPr>
            <a:cxnSpLocks/>
          </p:cNvCxnSpPr>
          <p:nvPr/>
        </p:nvCxnSpPr>
        <p:spPr>
          <a:xfrm>
            <a:off x="6343127" y="1265929"/>
            <a:ext cx="0" cy="710105"/>
          </a:xfrm>
          <a:prstGeom prst="straightConnector1">
            <a:avLst/>
          </a:prstGeom>
          <a:ln w="57150">
            <a:solidFill>
              <a:srgbClr val="3419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https://pp.userapi.com/c850436/v850436976/15e0df/gh2MmL1TXDA.jpg">
            <a:extLst>
              <a:ext uri="{FF2B5EF4-FFF2-40B4-BE49-F238E27FC236}">
                <a16:creationId xmlns:a16="http://schemas.microsoft.com/office/drawing/2014/main" id="{054BFA3D-7D82-4601-BE84-084FE28D74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25"/>
          <a:stretch/>
        </p:blipFill>
        <p:spPr bwMode="auto">
          <a:xfrm>
            <a:off x="5072464" y="2799336"/>
            <a:ext cx="2698171" cy="304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8102B9A-BB1F-4CC2-890C-72A0B3043084}"/>
              </a:ext>
            </a:extLst>
          </p:cNvPr>
          <p:cNvSpPr txBox="1"/>
          <p:nvPr/>
        </p:nvSpPr>
        <p:spPr>
          <a:xfrm>
            <a:off x="4587028" y="2029084"/>
            <a:ext cx="3512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Тионовые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бактерии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Thiobacillus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ferrooxidans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1293" y="458174"/>
            <a:ext cx="4115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Биотехнология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14" name="Стрелка: вправо 38">
            <a:extLst>
              <a:ext uri="{FF2B5EF4-FFF2-40B4-BE49-F238E27FC236}">
                <a16:creationId xmlns:a16="http://schemas.microsoft.com/office/drawing/2014/main" id="{896F8B8F-8C33-419B-A93A-9E06E58D62C1}"/>
              </a:ext>
            </a:extLst>
          </p:cNvPr>
          <p:cNvSpPr/>
          <p:nvPr/>
        </p:nvSpPr>
        <p:spPr>
          <a:xfrm>
            <a:off x="7936576" y="2913551"/>
            <a:ext cx="865996" cy="707480"/>
          </a:xfrm>
          <a:prstGeom prst="rightArrow">
            <a:avLst>
              <a:gd name="adj1" fmla="val 59321"/>
              <a:gd name="adj2" fmla="val 75021"/>
            </a:avLst>
          </a:prstGeom>
          <a:solidFill>
            <a:srgbClr val="3419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5C368C-E44B-40E7-83DB-B808194FC4C8}"/>
              </a:ext>
            </a:extLst>
          </p:cNvPr>
          <p:cNvSpPr txBox="1"/>
          <p:nvPr/>
        </p:nvSpPr>
        <p:spPr>
          <a:xfrm>
            <a:off x="8968513" y="3067236"/>
            <a:ext cx="2000099" cy="400110"/>
          </a:xfrm>
          <a:prstGeom prst="rect">
            <a:avLst/>
          </a:prstGeom>
          <a:noFill/>
          <a:ln w="28575">
            <a:solidFill>
              <a:srgbClr val="341955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Нанопорошки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62339754-29EE-477A-9220-45BBDC1550E4}"/>
              </a:ext>
            </a:extLst>
          </p:cNvPr>
          <p:cNvCxnSpPr>
            <a:cxnSpLocks/>
          </p:cNvCxnSpPr>
          <p:nvPr/>
        </p:nvCxnSpPr>
        <p:spPr>
          <a:xfrm flipH="1" flipV="1">
            <a:off x="9857862" y="2476284"/>
            <a:ext cx="1" cy="437267"/>
          </a:xfrm>
          <a:prstGeom prst="straightConnector1">
            <a:avLst/>
          </a:prstGeom>
          <a:ln w="38100">
            <a:solidFill>
              <a:srgbClr val="3419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07A5248F-B92D-479C-BE6E-B210E9624CD3}"/>
              </a:ext>
            </a:extLst>
          </p:cNvPr>
          <p:cNvCxnSpPr/>
          <p:nvPr/>
        </p:nvCxnSpPr>
        <p:spPr>
          <a:xfrm>
            <a:off x="9857862" y="3563192"/>
            <a:ext cx="0" cy="574216"/>
          </a:xfrm>
          <a:prstGeom prst="straightConnector1">
            <a:avLst/>
          </a:prstGeom>
          <a:ln w="38100">
            <a:solidFill>
              <a:srgbClr val="3419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ADC1F46C-462D-4573-B970-7A1856B4FE1A}"/>
              </a:ext>
            </a:extLst>
          </p:cNvPr>
          <p:cNvSpPr/>
          <p:nvPr/>
        </p:nvSpPr>
        <p:spPr>
          <a:xfrm>
            <a:off x="9122971" y="1385547"/>
            <a:ext cx="1469784" cy="1040168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80925" y="7282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Магнитный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порошок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4DAE6F4D-2566-474A-ACF1-CD4CA4B7C0E6}"/>
              </a:ext>
            </a:extLst>
          </p:cNvPr>
          <p:cNvSpPr/>
          <p:nvPr/>
        </p:nvSpPr>
        <p:spPr>
          <a:xfrm>
            <a:off x="8610092" y="4473918"/>
            <a:ext cx="1218833" cy="78004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9301B8A4-79F6-4634-B361-A85F8BE30DCE}"/>
              </a:ext>
            </a:extLst>
          </p:cNvPr>
          <p:cNvSpPr/>
          <p:nvPr/>
        </p:nvSpPr>
        <p:spPr>
          <a:xfrm>
            <a:off x="9929650" y="4499856"/>
            <a:ext cx="1218833" cy="780049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FEA8D4CC-5ABC-4840-8A0D-5CB7FEFA373F}"/>
              </a:ext>
            </a:extLst>
          </p:cNvPr>
          <p:cNvSpPr/>
          <p:nvPr/>
        </p:nvSpPr>
        <p:spPr>
          <a:xfrm>
            <a:off x="9122969" y="4239737"/>
            <a:ext cx="1469784" cy="104016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055398" y="5347115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Пигменты</a:t>
            </a:r>
          </a:p>
        </p:txBody>
      </p:sp>
    </p:spTree>
    <p:extLst>
      <p:ext uri="{BB962C8B-B14F-4D97-AF65-F5344CB8AC3E}">
        <p14:creationId xmlns:p14="http://schemas.microsoft.com/office/powerpoint/2010/main" val="1327333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1DEA59-9B21-6544-94C6-E15875DD5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332" y="371924"/>
            <a:ext cx="10909299" cy="553998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Бактериальное выщелачивание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C67F7-5125-0E4B-9AFA-DD881272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5</a:t>
            </a:fld>
            <a:endParaRPr lang="x-none" dirty="0">
              <a:latin typeface="Myriad Pro" panose="020B0503030403020204" pitchFamily="34" charset="0"/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60AB16AD-F00F-4AA9-A994-867C42C6CDB5}"/>
              </a:ext>
            </a:extLst>
          </p:cNvPr>
          <p:cNvGrpSpPr/>
          <p:nvPr/>
        </p:nvGrpSpPr>
        <p:grpSpPr>
          <a:xfrm>
            <a:off x="584076" y="996049"/>
            <a:ext cx="4429060" cy="2065940"/>
            <a:chOff x="10950151" y="31995655"/>
            <a:chExt cx="10152136" cy="4464841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157C3F8A-D9FE-47AC-9117-2EB73FBB2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0151" y="31995655"/>
              <a:ext cx="3846118" cy="446484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CC1D4D65-BC09-40E6-9837-A686C08EEF5C}"/>
                </a:ext>
              </a:extLst>
            </p:cNvPr>
            <p:cNvSpPr/>
            <p:nvPr/>
          </p:nvSpPr>
          <p:spPr bwMode="auto">
            <a:xfrm>
              <a:off x="15434719" y="35457607"/>
              <a:ext cx="1746050" cy="631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Осадок</a:t>
              </a: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C39C85-E133-4FE3-AC71-1AAB6A62D72A}"/>
                </a:ext>
              </a:extLst>
            </p:cNvPr>
            <p:cNvSpPr/>
            <p:nvPr/>
          </p:nvSpPr>
          <p:spPr bwMode="auto">
            <a:xfrm>
              <a:off x="14440712" y="33628313"/>
              <a:ext cx="6591991" cy="1064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Бактериальный раствор и </a:t>
              </a:r>
            </a:p>
            <a:p>
              <a:pPr algn="ctr"/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питательная среда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2DB062BB-1DE0-4338-A927-2D7231F36F03}"/>
                </a:ext>
              </a:extLst>
            </p:cNvPr>
            <p:cNvSpPr/>
            <p:nvPr/>
          </p:nvSpPr>
          <p:spPr bwMode="auto">
            <a:xfrm>
              <a:off x="14388603" y="32372679"/>
              <a:ext cx="6713684" cy="1064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300" spc="7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Тионовые</a:t>
              </a:r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бактерии</a:t>
              </a:r>
            </a:p>
            <a:p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300" spc="7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Thiobacillus</a:t>
              </a:r>
              <a:r>
                <a:rPr lang="en-US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300" spc="7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ferrooxidans</a:t>
              </a:r>
              <a:r>
                <a:rPr lang="ru-RU" sz="1300" spc="7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9C6E3F46-F710-4186-92C8-D08A50FC1E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0945" t="27008" r="35169" b="55804"/>
            <a:stretch/>
          </p:blipFill>
          <p:spPr bwMode="auto">
            <a:xfrm rot="4056776">
              <a:off x="14670953" y="35270354"/>
              <a:ext cx="522892" cy="1272369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0249DC8E-EF15-4978-AACD-269F177E0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0945" t="27008" r="35169" b="55804"/>
            <a:stretch/>
          </p:blipFill>
          <p:spPr bwMode="auto">
            <a:xfrm rot="2750118">
              <a:off x="14387587" y="34078351"/>
              <a:ext cx="522893" cy="127237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11A5899D-7FAB-4C64-94AD-5449986AA3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0945" t="27008" r="35169" b="55804"/>
            <a:stretch/>
          </p:blipFill>
          <p:spPr bwMode="auto">
            <a:xfrm rot="14093141" flipV="1">
              <a:off x="13610275" y="32522063"/>
              <a:ext cx="522893" cy="1272370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329B13BF-D399-4C33-B9B5-91EA14239370}"/>
              </a:ext>
            </a:extLst>
          </p:cNvPr>
          <p:cNvGrpSpPr/>
          <p:nvPr/>
        </p:nvGrpSpPr>
        <p:grpSpPr>
          <a:xfrm>
            <a:off x="6562474" y="3254151"/>
            <a:ext cx="4320442" cy="1953172"/>
            <a:chOff x="4881655" y="3257678"/>
            <a:chExt cx="6975241" cy="3068642"/>
          </a:xfrm>
        </p:grpSpPr>
        <p:sp>
          <p:nvSpPr>
            <p:cNvPr id="26" name="Шестиугольник 25">
              <a:extLst>
                <a:ext uri="{FF2B5EF4-FFF2-40B4-BE49-F238E27FC236}">
                  <a16:creationId xmlns:a16="http://schemas.microsoft.com/office/drawing/2014/main" id="{E5A10D6A-CC58-488F-A371-685F9E02B82A}"/>
                </a:ext>
              </a:extLst>
            </p:cNvPr>
            <p:cNvSpPr/>
            <p:nvPr/>
          </p:nvSpPr>
          <p:spPr>
            <a:xfrm rot="1907935">
              <a:off x="6609097" y="5064870"/>
              <a:ext cx="983195" cy="1180554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Шестиугольник 26">
              <a:extLst>
                <a:ext uri="{FF2B5EF4-FFF2-40B4-BE49-F238E27FC236}">
                  <a16:creationId xmlns:a16="http://schemas.microsoft.com/office/drawing/2014/main" id="{F1196BE5-DC36-471D-8404-93718CE05BB3}"/>
                </a:ext>
              </a:extLst>
            </p:cNvPr>
            <p:cNvSpPr/>
            <p:nvPr/>
          </p:nvSpPr>
          <p:spPr>
            <a:xfrm rot="19901197">
              <a:off x="5919207" y="3973425"/>
              <a:ext cx="989551" cy="920063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CC86FABE-91D5-41F4-92F9-1A5D93DFB36E}"/>
                </a:ext>
              </a:extLst>
            </p:cNvPr>
            <p:cNvGrpSpPr/>
            <p:nvPr/>
          </p:nvGrpSpPr>
          <p:grpSpPr>
            <a:xfrm rot="3607371">
              <a:off x="5623600" y="5383308"/>
              <a:ext cx="680835" cy="984400"/>
              <a:chOff x="3635298" y="2220686"/>
              <a:chExt cx="1084151" cy="1567543"/>
            </a:xfrm>
          </p:grpSpPr>
          <p:sp>
            <p:nvSpPr>
              <p:cNvPr id="70" name="Овал 69">
                <a:extLst>
                  <a:ext uri="{FF2B5EF4-FFF2-40B4-BE49-F238E27FC236}">
                    <a16:creationId xmlns:a16="http://schemas.microsoft.com/office/drawing/2014/main" id="{31B051DB-8132-49F4-B6FD-0F3C0FA945E3}"/>
                  </a:ext>
                </a:extLst>
              </p:cNvPr>
              <p:cNvSpPr/>
              <p:nvPr/>
            </p:nvSpPr>
            <p:spPr>
              <a:xfrm>
                <a:off x="3755571" y="2508898"/>
                <a:ext cx="849086" cy="127933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>
                <a:extLst>
                  <a:ext uri="{FF2B5EF4-FFF2-40B4-BE49-F238E27FC236}">
                    <a16:creationId xmlns:a16="http://schemas.microsoft.com/office/drawing/2014/main" id="{D31534BC-F0AA-4A4D-ABAB-858A1FCE56E4}"/>
                  </a:ext>
                </a:extLst>
              </p:cNvPr>
              <p:cNvCxnSpPr>
                <a:cxnSpLocks/>
                <a:stCxn id="70" idx="0"/>
              </p:cNvCxnSpPr>
              <p:nvPr/>
            </p:nvCxnSpPr>
            <p:spPr>
              <a:xfrm flipV="1">
                <a:off x="4180114" y="2220686"/>
                <a:ext cx="17332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>
                <a:extLst>
                  <a:ext uri="{FF2B5EF4-FFF2-40B4-BE49-F238E27FC236}">
                    <a16:creationId xmlns:a16="http://schemas.microsoft.com/office/drawing/2014/main" id="{F514B3F5-6989-4E7A-B6E9-15CE2356590C}"/>
                  </a:ext>
                </a:extLst>
              </p:cNvPr>
              <p:cNvCxnSpPr>
                <a:stCxn id="70" idx="0"/>
              </p:cNvCxnSpPr>
              <p:nvPr/>
            </p:nvCxnSpPr>
            <p:spPr>
              <a:xfrm flipH="1" flipV="1">
                <a:off x="4041202" y="2220686"/>
                <a:ext cx="13891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>
                <a:extLst>
                  <a:ext uri="{FF2B5EF4-FFF2-40B4-BE49-F238E27FC236}">
                    <a16:creationId xmlns:a16="http://schemas.microsoft.com/office/drawing/2014/main" id="{27002CE0-F424-4F1B-8F1F-3E6974356BE5}"/>
                  </a:ext>
                </a:extLst>
              </p:cNvPr>
              <p:cNvCxnSpPr>
                <a:stCxn id="70" idx="1"/>
              </p:cNvCxnSpPr>
              <p:nvPr/>
            </p:nvCxnSpPr>
            <p:spPr>
              <a:xfrm flipH="1" flipV="1">
                <a:off x="3791415" y="2604925"/>
                <a:ext cx="88502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>
                <a:extLst>
                  <a:ext uri="{FF2B5EF4-FFF2-40B4-BE49-F238E27FC236}">
                    <a16:creationId xmlns:a16="http://schemas.microsoft.com/office/drawing/2014/main" id="{42C07D7E-04F5-4BD0-8A79-024A21F732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635298" y="3148563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>
                <a:extLst>
                  <a:ext uri="{FF2B5EF4-FFF2-40B4-BE49-F238E27FC236}">
                    <a16:creationId xmlns:a16="http://schemas.microsoft.com/office/drawing/2014/main" id="{27A1DB85-1C8C-478C-B862-539F34A6A4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5571" y="3563744"/>
                <a:ext cx="95981" cy="57615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>
                <a:extLst>
                  <a:ext uri="{FF2B5EF4-FFF2-40B4-BE49-F238E27FC236}">
                    <a16:creationId xmlns:a16="http://schemas.microsoft.com/office/drawing/2014/main" id="{889BD02F-0B74-4B2A-9462-3EFA741604B3}"/>
                  </a:ext>
                </a:extLst>
              </p:cNvPr>
              <p:cNvCxnSpPr>
                <a:cxnSpLocks/>
                <a:endCxn id="70" idx="7"/>
              </p:cNvCxnSpPr>
              <p:nvPr/>
            </p:nvCxnSpPr>
            <p:spPr>
              <a:xfrm flipH="1">
                <a:off x="4480311" y="2604925"/>
                <a:ext cx="98363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>
                <a:extLst>
                  <a:ext uri="{FF2B5EF4-FFF2-40B4-BE49-F238E27FC236}">
                    <a16:creationId xmlns:a16="http://schemas.microsoft.com/office/drawing/2014/main" id="{FAE836C5-817A-4A77-AE15-DE956D943D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99176" y="3148564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>
                <a:extLst>
                  <a:ext uri="{FF2B5EF4-FFF2-40B4-BE49-F238E27FC236}">
                    <a16:creationId xmlns:a16="http://schemas.microsoft.com/office/drawing/2014/main" id="{74B7CFC2-A680-4C8B-969E-EDEAE4A6F6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99353" y="3563744"/>
                <a:ext cx="105304" cy="87273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Овал 78">
                <a:extLst>
                  <a:ext uri="{FF2B5EF4-FFF2-40B4-BE49-F238E27FC236}">
                    <a16:creationId xmlns:a16="http://schemas.microsoft.com/office/drawing/2014/main" id="{5379B1DD-D663-4BBD-AAA2-508C177DA0CE}"/>
                  </a:ext>
                </a:extLst>
              </p:cNvPr>
              <p:cNvSpPr/>
              <p:nvPr/>
            </p:nvSpPr>
            <p:spPr>
              <a:xfrm>
                <a:off x="4027609" y="2691915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Овал 79">
                <a:extLst>
                  <a:ext uri="{FF2B5EF4-FFF2-40B4-BE49-F238E27FC236}">
                    <a16:creationId xmlns:a16="http://schemas.microsoft.com/office/drawing/2014/main" id="{060B21EC-E655-4B79-9EA8-E060F62C4BDB}"/>
                  </a:ext>
                </a:extLst>
              </p:cNvPr>
              <p:cNvSpPr/>
              <p:nvPr/>
            </p:nvSpPr>
            <p:spPr>
              <a:xfrm>
                <a:off x="4270414" y="2688313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C054B2EB-6CFF-4D61-B08F-85B3B3C5B748}"/>
                </a:ext>
              </a:extLst>
            </p:cNvPr>
            <p:cNvGrpSpPr/>
            <p:nvPr/>
          </p:nvGrpSpPr>
          <p:grpSpPr>
            <a:xfrm rot="6402761">
              <a:off x="5033437" y="3637379"/>
              <a:ext cx="680835" cy="984400"/>
              <a:chOff x="3635298" y="2220686"/>
              <a:chExt cx="1084151" cy="1567543"/>
            </a:xfrm>
          </p:grpSpPr>
          <p:sp>
            <p:nvSpPr>
              <p:cNvPr id="59" name="Овал 58">
                <a:extLst>
                  <a:ext uri="{FF2B5EF4-FFF2-40B4-BE49-F238E27FC236}">
                    <a16:creationId xmlns:a16="http://schemas.microsoft.com/office/drawing/2014/main" id="{78DCF57C-66F6-413D-811B-7253F3987E79}"/>
                  </a:ext>
                </a:extLst>
              </p:cNvPr>
              <p:cNvSpPr/>
              <p:nvPr/>
            </p:nvSpPr>
            <p:spPr>
              <a:xfrm>
                <a:off x="3755571" y="2508898"/>
                <a:ext cx="849086" cy="127933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0" name="Прямая соединительная линия 59">
                <a:extLst>
                  <a:ext uri="{FF2B5EF4-FFF2-40B4-BE49-F238E27FC236}">
                    <a16:creationId xmlns:a16="http://schemas.microsoft.com/office/drawing/2014/main" id="{8DBB6D35-DC21-49F4-8B94-142959457EB0}"/>
                  </a:ext>
                </a:extLst>
              </p:cNvPr>
              <p:cNvCxnSpPr>
                <a:cxnSpLocks/>
                <a:stCxn id="59" idx="0"/>
              </p:cNvCxnSpPr>
              <p:nvPr/>
            </p:nvCxnSpPr>
            <p:spPr>
              <a:xfrm flipV="1">
                <a:off x="4180114" y="2220686"/>
                <a:ext cx="17332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>
                <a:extLst>
                  <a:ext uri="{FF2B5EF4-FFF2-40B4-BE49-F238E27FC236}">
                    <a16:creationId xmlns:a16="http://schemas.microsoft.com/office/drawing/2014/main" id="{B3CD2755-EE13-40D8-890A-F40EE9F4EAEF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flipH="1" flipV="1">
                <a:off x="4041202" y="2220686"/>
                <a:ext cx="13891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>
                <a:extLst>
                  <a:ext uri="{FF2B5EF4-FFF2-40B4-BE49-F238E27FC236}">
                    <a16:creationId xmlns:a16="http://schemas.microsoft.com/office/drawing/2014/main" id="{2A7B9778-F1A4-45C2-9DC8-A1DA72664658}"/>
                  </a:ext>
                </a:extLst>
              </p:cNvPr>
              <p:cNvCxnSpPr>
                <a:stCxn id="59" idx="1"/>
              </p:cNvCxnSpPr>
              <p:nvPr/>
            </p:nvCxnSpPr>
            <p:spPr>
              <a:xfrm flipH="1" flipV="1">
                <a:off x="3791415" y="2604925"/>
                <a:ext cx="88502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единительная линия 62">
                <a:extLst>
                  <a:ext uri="{FF2B5EF4-FFF2-40B4-BE49-F238E27FC236}">
                    <a16:creationId xmlns:a16="http://schemas.microsoft.com/office/drawing/2014/main" id="{4A173888-927D-451E-B478-4C04FBD0A6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635298" y="3148563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>
                <a:extLst>
                  <a:ext uri="{FF2B5EF4-FFF2-40B4-BE49-F238E27FC236}">
                    <a16:creationId xmlns:a16="http://schemas.microsoft.com/office/drawing/2014/main" id="{C32C29CC-FD3D-41B8-8B03-D5C4B1C1B6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5571" y="3563744"/>
                <a:ext cx="95981" cy="57615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>
                <a:extLst>
                  <a:ext uri="{FF2B5EF4-FFF2-40B4-BE49-F238E27FC236}">
                    <a16:creationId xmlns:a16="http://schemas.microsoft.com/office/drawing/2014/main" id="{ECED8D5B-0D4E-4C0B-A0C2-8F227F9CBF11}"/>
                  </a:ext>
                </a:extLst>
              </p:cNvPr>
              <p:cNvCxnSpPr>
                <a:cxnSpLocks/>
                <a:endCxn id="59" idx="7"/>
              </p:cNvCxnSpPr>
              <p:nvPr/>
            </p:nvCxnSpPr>
            <p:spPr>
              <a:xfrm flipH="1">
                <a:off x="4480311" y="2604925"/>
                <a:ext cx="98363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65">
                <a:extLst>
                  <a:ext uri="{FF2B5EF4-FFF2-40B4-BE49-F238E27FC236}">
                    <a16:creationId xmlns:a16="http://schemas.microsoft.com/office/drawing/2014/main" id="{75B24F37-A995-4303-984F-9B7F59C36F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99176" y="3148564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>
                <a:extLst>
                  <a:ext uri="{FF2B5EF4-FFF2-40B4-BE49-F238E27FC236}">
                    <a16:creationId xmlns:a16="http://schemas.microsoft.com/office/drawing/2014/main" id="{BBBBCC32-282D-4282-BF3B-9BC48B2458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99353" y="3563744"/>
                <a:ext cx="105304" cy="87273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Овал 67">
                <a:extLst>
                  <a:ext uri="{FF2B5EF4-FFF2-40B4-BE49-F238E27FC236}">
                    <a16:creationId xmlns:a16="http://schemas.microsoft.com/office/drawing/2014/main" id="{951725E9-D7A5-49BA-937A-10F2AD9B848C}"/>
                  </a:ext>
                </a:extLst>
              </p:cNvPr>
              <p:cNvSpPr/>
              <p:nvPr/>
            </p:nvSpPr>
            <p:spPr>
              <a:xfrm>
                <a:off x="4027609" y="2691915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Овал 68">
                <a:extLst>
                  <a:ext uri="{FF2B5EF4-FFF2-40B4-BE49-F238E27FC236}">
                    <a16:creationId xmlns:a16="http://schemas.microsoft.com/office/drawing/2014/main" id="{FC4F44A4-1905-4C5C-B0B2-0C1C35E533A8}"/>
                  </a:ext>
                </a:extLst>
              </p:cNvPr>
              <p:cNvSpPr/>
              <p:nvPr/>
            </p:nvSpPr>
            <p:spPr>
              <a:xfrm>
                <a:off x="4270414" y="2688313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0" name="Стрелка: вправо 50">
              <a:extLst>
                <a:ext uri="{FF2B5EF4-FFF2-40B4-BE49-F238E27FC236}">
                  <a16:creationId xmlns:a16="http://schemas.microsoft.com/office/drawing/2014/main" id="{7377C43A-CAB4-4C21-BDE5-2E8211C13C74}"/>
                </a:ext>
              </a:extLst>
            </p:cNvPr>
            <p:cNvSpPr/>
            <p:nvPr/>
          </p:nvSpPr>
          <p:spPr>
            <a:xfrm>
              <a:off x="7955596" y="4146102"/>
              <a:ext cx="945005" cy="888852"/>
            </a:xfrm>
            <a:prstGeom prst="rightArrow">
              <a:avLst>
                <a:gd name="adj1" fmla="val 59321"/>
                <a:gd name="adj2" fmla="val 75021"/>
              </a:avLst>
            </a:prstGeom>
            <a:solidFill>
              <a:schemeClr val="bg1"/>
            </a:solidFill>
            <a:ln>
              <a:solidFill>
                <a:srgbClr val="66CF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2060"/>
                </a:solidFill>
              </a:endParaRPr>
            </a:p>
          </p:txBody>
        </p:sp>
        <p:sp>
          <p:nvSpPr>
            <p:cNvPr id="31" name="Шестиугольник 30">
              <a:extLst>
                <a:ext uri="{FF2B5EF4-FFF2-40B4-BE49-F238E27FC236}">
                  <a16:creationId xmlns:a16="http://schemas.microsoft.com/office/drawing/2014/main" id="{1685F52E-4B74-42EA-BCEC-11301BA07286}"/>
                </a:ext>
              </a:extLst>
            </p:cNvPr>
            <p:cNvSpPr/>
            <p:nvPr/>
          </p:nvSpPr>
          <p:spPr>
            <a:xfrm rot="3620188">
              <a:off x="10628557" y="5156475"/>
              <a:ext cx="788199" cy="8383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Шестиугольник 31">
              <a:extLst>
                <a:ext uri="{FF2B5EF4-FFF2-40B4-BE49-F238E27FC236}">
                  <a16:creationId xmlns:a16="http://schemas.microsoft.com/office/drawing/2014/main" id="{B3500AC7-E695-4FF5-8A5C-179FAB7E37F6}"/>
                </a:ext>
              </a:extLst>
            </p:cNvPr>
            <p:cNvSpPr/>
            <p:nvPr/>
          </p:nvSpPr>
          <p:spPr>
            <a:xfrm rot="3620188">
              <a:off x="10134281" y="3941980"/>
              <a:ext cx="938294" cy="895442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Шестиугольник 32">
              <a:extLst>
                <a:ext uri="{FF2B5EF4-FFF2-40B4-BE49-F238E27FC236}">
                  <a16:creationId xmlns:a16="http://schemas.microsoft.com/office/drawing/2014/main" id="{692DB54F-FB89-477D-BBF1-CDB6EE00A37B}"/>
                </a:ext>
              </a:extLst>
            </p:cNvPr>
            <p:cNvSpPr/>
            <p:nvPr/>
          </p:nvSpPr>
          <p:spPr>
            <a:xfrm rot="3620188">
              <a:off x="9046563" y="3710410"/>
              <a:ext cx="694764" cy="635928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Шестиугольник 33">
              <a:extLst>
                <a:ext uri="{FF2B5EF4-FFF2-40B4-BE49-F238E27FC236}">
                  <a16:creationId xmlns:a16="http://schemas.microsoft.com/office/drawing/2014/main" id="{A8F692D4-0B49-428F-8BE2-AA1FE1EA1624}"/>
                </a:ext>
              </a:extLst>
            </p:cNvPr>
            <p:cNvSpPr/>
            <p:nvPr/>
          </p:nvSpPr>
          <p:spPr>
            <a:xfrm rot="3620188">
              <a:off x="9303019" y="4964578"/>
              <a:ext cx="757949" cy="655841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F1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B060B178-2290-4A43-90CF-32F0367CE35D}"/>
                </a:ext>
              </a:extLst>
            </p:cNvPr>
            <p:cNvGrpSpPr/>
            <p:nvPr/>
          </p:nvGrpSpPr>
          <p:grpSpPr>
            <a:xfrm rot="13769260">
              <a:off x="11024278" y="3105896"/>
              <a:ext cx="680835" cy="984400"/>
              <a:chOff x="3635298" y="2220686"/>
              <a:chExt cx="1084151" cy="1567543"/>
            </a:xfrm>
          </p:grpSpPr>
          <p:sp>
            <p:nvSpPr>
              <p:cNvPr id="48" name="Овал 47">
                <a:extLst>
                  <a:ext uri="{FF2B5EF4-FFF2-40B4-BE49-F238E27FC236}">
                    <a16:creationId xmlns:a16="http://schemas.microsoft.com/office/drawing/2014/main" id="{44B17188-323E-4731-A43C-C1E0F71DA660}"/>
                  </a:ext>
                </a:extLst>
              </p:cNvPr>
              <p:cNvSpPr/>
              <p:nvPr/>
            </p:nvSpPr>
            <p:spPr>
              <a:xfrm>
                <a:off x="3755571" y="2508898"/>
                <a:ext cx="849086" cy="127933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9" name="Прямая соединительная линия 48">
                <a:extLst>
                  <a:ext uri="{FF2B5EF4-FFF2-40B4-BE49-F238E27FC236}">
                    <a16:creationId xmlns:a16="http://schemas.microsoft.com/office/drawing/2014/main" id="{207A603C-F750-4AF1-BCAC-64A94358AD44}"/>
                  </a:ext>
                </a:extLst>
              </p:cNvPr>
              <p:cNvCxnSpPr>
                <a:cxnSpLocks/>
                <a:stCxn id="48" idx="0"/>
              </p:cNvCxnSpPr>
              <p:nvPr/>
            </p:nvCxnSpPr>
            <p:spPr>
              <a:xfrm flipV="1">
                <a:off x="4180114" y="2220686"/>
                <a:ext cx="17332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BC50B0B2-51DE-4E85-B438-AA3BCAF3E778}"/>
                  </a:ext>
                </a:extLst>
              </p:cNvPr>
              <p:cNvCxnSpPr>
                <a:stCxn id="48" idx="0"/>
              </p:cNvCxnSpPr>
              <p:nvPr/>
            </p:nvCxnSpPr>
            <p:spPr>
              <a:xfrm flipH="1" flipV="1">
                <a:off x="4041202" y="2220686"/>
                <a:ext cx="13891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8B2F5748-BFC6-4A2F-83F2-899FDF4B05BB}"/>
                  </a:ext>
                </a:extLst>
              </p:cNvPr>
              <p:cNvCxnSpPr>
                <a:stCxn id="48" idx="1"/>
              </p:cNvCxnSpPr>
              <p:nvPr/>
            </p:nvCxnSpPr>
            <p:spPr>
              <a:xfrm flipH="1" flipV="1">
                <a:off x="3791415" y="2604925"/>
                <a:ext cx="88502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DB3723F1-F327-4540-9A64-726492DF8E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635298" y="3148563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AA37671A-A387-4863-8FF8-4B58B594C6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5571" y="3563744"/>
                <a:ext cx="95981" cy="57615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A0488D8F-D8DE-4527-A34E-B41D5DB61A0A}"/>
                  </a:ext>
                </a:extLst>
              </p:cNvPr>
              <p:cNvCxnSpPr>
                <a:cxnSpLocks/>
                <a:endCxn id="48" idx="7"/>
              </p:cNvCxnSpPr>
              <p:nvPr/>
            </p:nvCxnSpPr>
            <p:spPr>
              <a:xfrm flipH="1">
                <a:off x="4480311" y="2604925"/>
                <a:ext cx="98363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>
                <a:extLst>
                  <a:ext uri="{FF2B5EF4-FFF2-40B4-BE49-F238E27FC236}">
                    <a16:creationId xmlns:a16="http://schemas.microsoft.com/office/drawing/2014/main" id="{A26C540B-A758-4CB9-85E0-804DE0037D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99176" y="3148564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>
                <a:extLst>
                  <a:ext uri="{FF2B5EF4-FFF2-40B4-BE49-F238E27FC236}">
                    <a16:creationId xmlns:a16="http://schemas.microsoft.com/office/drawing/2014/main" id="{A7B3B26C-5EC8-400E-B590-15E3F5A518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99353" y="3563744"/>
                <a:ext cx="105304" cy="87273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id="{5D7EDFFA-54B8-4DA5-8A31-A700F3782C02}"/>
                  </a:ext>
                </a:extLst>
              </p:cNvPr>
              <p:cNvSpPr/>
              <p:nvPr/>
            </p:nvSpPr>
            <p:spPr>
              <a:xfrm>
                <a:off x="4027609" y="2691915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>
                <a:extLst>
                  <a:ext uri="{FF2B5EF4-FFF2-40B4-BE49-F238E27FC236}">
                    <a16:creationId xmlns:a16="http://schemas.microsoft.com/office/drawing/2014/main" id="{A5F5866B-9803-44C8-8F91-0BC94513D0D7}"/>
                  </a:ext>
                </a:extLst>
              </p:cNvPr>
              <p:cNvSpPr/>
              <p:nvPr/>
            </p:nvSpPr>
            <p:spPr>
              <a:xfrm>
                <a:off x="4270414" y="2688313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43AEA45A-5FD2-470F-83DF-1BF376E7A16E}"/>
                </a:ext>
              </a:extLst>
            </p:cNvPr>
            <p:cNvGrpSpPr/>
            <p:nvPr/>
          </p:nvGrpSpPr>
          <p:grpSpPr>
            <a:xfrm rot="6854178">
              <a:off x="8858743" y="5493703"/>
              <a:ext cx="680835" cy="984400"/>
              <a:chOff x="3635298" y="2220686"/>
              <a:chExt cx="1084151" cy="1567543"/>
            </a:xfrm>
          </p:grpSpPr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D8327997-6439-4964-8F59-B2302CBF4E83}"/>
                  </a:ext>
                </a:extLst>
              </p:cNvPr>
              <p:cNvSpPr/>
              <p:nvPr/>
            </p:nvSpPr>
            <p:spPr>
              <a:xfrm>
                <a:off x="3755571" y="2508898"/>
                <a:ext cx="849086" cy="127933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единительная линия 37">
                <a:extLst>
                  <a:ext uri="{FF2B5EF4-FFF2-40B4-BE49-F238E27FC236}">
                    <a16:creationId xmlns:a16="http://schemas.microsoft.com/office/drawing/2014/main" id="{7E970AE4-2F43-4C5F-A946-56903CFE4FB3}"/>
                  </a:ext>
                </a:extLst>
              </p:cNvPr>
              <p:cNvCxnSpPr>
                <a:cxnSpLocks/>
                <a:stCxn id="37" idx="0"/>
              </p:cNvCxnSpPr>
              <p:nvPr/>
            </p:nvCxnSpPr>
            <p:spPr>
              <a:xfrm flipV="1">
                <a:off x="4180114" y="2220686"/>
                <a:ext cx="17332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C6848D40-D742-492B-B5D9-1DFAA18D61BA}"/>
                  </a:ext>
                </a:extLst>
              </p:cNvPr>
              <p:cNvCxnSpPr>
                <a:stCxn id="37" idx="0"/>
              </p:cNvCxnSpPr>
              <p:nvPr/>
            </p:nvCxnSpPr>
            <p:spPr>
              <a:xfrm flipH="1" flipV="1">
                <a:off x="4041202" y="2220686"/>
                <a:ext cx="138912" cy="288212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709D045B-BE60-46B8-B197-399F7D4E3CB0}"/>
                  </a:ext>
                </a:extLst>
              </p:cNvPr>
              <p:cNvCxnSpPr>
                <a:stCxn id="37" idx="1"/>
              </p:cNvCxnSpPr>
              <p:nvPr/>
            </p:nvCxnSpPr>
            <p:spPr>
              <a:xfrm flipH="1" flipV="1">
                <a:off x="3791415" y="2604925"/>
                <a:ext cx="88502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id="{16A6B7DC-6F4C-47F7-912A-2C49CF1AE7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635298" y="3148563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id="{ACB44693-6559-4289-9930-8879FD9F6A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5571" y="3563744"/>
                <a:ext cx="95981" cy="57615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id="{2CF6411F-F98E-4400-9BE0-146829E34AD4}"/>
                  </a:ext>
                </a:extLst>
              </p:cNvPr>
              <p:cNvCxnSpPr>
                <a:cxnSpLocks/>
                <a:endCxn id="37" idx="7"/>
              </p:cNvCxnSpPr>
              <p:nvPr/>
            </p:nvCxnSpPr>
            <p:spPr>
              <a:xfrm flipH="1">
                <a:off x="4480311" y="2604925"/>
                <a:ext cx="98363" cy="91327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0E5071FF-415A-4246-ACA7-DB7EC29E0C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99176" y="3148564"/>
                <a:ext cx="120273" cy="1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>
                <a:extLst>
                  <a:ext uri="{FF2B5EF4-FFF2-40B4-BE49-F238E27FC236}">
                    <a16:creationId xmlns:a16="http://schemas.microsoft.com/office/drawing/2014/main" id="{AE24BB8A-F9DD-464B-ACC4-DA0901217D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99353" y="3563744"/>
                <a:ext cx="105304" cy="87273"/>
              </a:xfrm>
              <a:prstGeom prst="line">
                <a:avLst/>
              </a:prstGeom>
              <a:ln w="28575">
                <a:solidFill>
                  <a:srgbClr val="00AF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91A87AD9-C699-44B8-A2C3-E24D153EE3F7}"/>
                  </a:ext>
                </a:extLst>
              </p:cNvPr>
              <p:cNvSpPr/>
              <p:nvPr/>
            </p:nvSpPr>
            <p:spPr>
              <a:xfrm>
                <a:off x="4027609" y="2691915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>
                <a:extLst>
                  <a:ext uri="{FF2B5EF4-FFF2-40B4-BE49-F238E27FC236}">
                    <a16:creationId xmlns:a16="http://schemas.microsoft.com/office/drawing/2014/main" id="{CB9E8B2E-1D0D-4319-AA61-63F3AD77835F}"/>
                  </a:ext>
                </a:extLst>
              </p:cNvPr>
              <p:cNvSpPr/>
              <p:nvPr/>
            </p:nvSpPr>
            <p:spPr>
              <a:xfrm>
                <a:off x="4270414" y="2688313"/>
                <a:ext cx="45719" cy="47716"/>
              </a:xfrm>
              <a:prstGeom prst="ellipse">
                <a:avLst/>
              </a:prstGeom>
              <a:solidFill>
                <a:srgbClr val="00AFA8"/>
              </a:solidFill>
              <a:ln>
                <a:solidFill>
                  <a:srgbClr val="00AF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D60DEA07-5A70-4842-A60F-CF002CB63ABB}"/>
              </a:ext>
            </a:extLst>
          </p:cNvPr>
          <p:cNvSpPr/>
          <p:nvPr/>
        </p:nvSpPr>
        <p:spPr>
          <a:xfrm>
            <a:off x="6452211" y="1911058"/>
            <a:ext cx="4276391" cy="1289277"/>
          </a:xfrm>
          <a:prstGeom prst="rect">
            <a:avLst/>
          </a:prstGeom>
        </p:spPr>
        <p:txBody>
          <a:bodyPr wrap="square" lIns="57607" tIns="28804" rIns="57607" bIns="28804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16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16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приводящее к получению энергии, происходит в соответствии с уравнением</a:t>
            </a:r>
          </a:p>
          <a:p>
            <a:pPr algn="ctr"/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1600" b="1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+0,5O</a:t>
            </a:r>
            <a:r>
              <a:rPr lang="en-US" sz="1600" b="1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+2H</a:t>
            </a:r>
            <a:r>
              <a:rPr lang="en-US" sz="1600" b="1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2Fe</a:t>
            </a:r>
            <a:r>
              <a:rPr lang="en-US" sz="1600" b="1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sz="1600" b="1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68B6468-5B14-4C68-9430-AE22AC15F434}"/>
              </a:ext>
            </a:extLst>
          </p:cNvPr>
          <p:cNvSpPr txBox="1"/>
          <p:nvPr/>
        </p:nvSpPr>
        <p:spPr>
          <a:xfrm>
            <a:off x="6814487" y="1328471"/>
            <a:ext cx="3596741" cy="427502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Окисление железа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3730CA5-9027-4A2F-A022-4E51FD338A05}"/>
              </a:ext>
            </a:extLst>
          </p:cNvPr>
          <p:cNvSpPr txBox="1"/>
          <p:nvPr/>
        </p:nvSpPr>
        <p:spPr>
          <a:xfrm>
            <a:off x="650624" y="3544179"/>
            <a:ext cx="2977899" cy="365947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Микроорганизмы</a:t>
            </a:r>
          </a:p>
        </p:txBody>
      </p:sp>
      <p:pic>
        <p:nvPicPr>
          <p:cNvPr id="84" name="Picture 2" descr="https://pp.userapi.com/c858216/v858216579/c7cf/jruaqbC91Zo.jpg">
            <a:extLst>
              <a:ext uri="{FF2B5EF4-FFF2-40B4-BE49-F238E27FC236}">
                <a16:creationId xmlns:a16="http://schemas.microsoft.com/office/drawing/2014/main" id="{D3717A20-4458-401E-BE2C-1D66E1C7BE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t="37887" r="60141" b="17347"/>
          <a:stretch/>
        </p:blipFill>
        <p:spPr bwMode="auto">
          <a:xfrm>
            <a:off x="799432" y="3910126"/>
            <a:ext cx="2936352" cy="168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8BA8DFE2-CC8E-4743-8736-6EA636ADE5DD}"/>
              </a:ext>
            </a:extLst>
          </p:cNvPr>
          <p:cNvSpPr txBox="1"/>
          <p:nvPr/>
        </p:nvSpPr>
        <p:spPr>
          <a:xfrm>
            <a:off x="3605770" y="5125373"/>
            <a:ext cx="2367331" cy="321191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(Размеры: 10</a:t>
            </a:r>
            <a:r>
              <a:rPr lang="ru-RU" sz="1300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-6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-10</a:t>
            </a:r>
            <a:r>
              <a:rPr lang="ru-RU" sz="1300" baseline="30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-7 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м)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4F9876D-BFEC-46B2-AB67-7641B3C4F8D9}"/>
              </a:ext>
            </a:extLst>
          </p:cNvPr>
          <p:cNvSpPr/>
          <p:nvPr/>
        </p:nvSpPr>
        <p:spPr>
          <a:xfrm>
            <a:off x="3943668" y="4584761"/>
            <a:ext cx="1044478" cy="458280"/>
          </a:xfrm>
          <a:prstGeom prst="rect">
            <a:avLst/>
          </a:prstGeom>
        </p:spPr>
        <p:txBody>
          <a:bodyPr wrap="none" lIns="57607" tIns="28804" rIns="57607" bIns="28804">
            <a:spAutoFit/>
          </a:bodyPr>
          <a:lstStyle/>
          <a:p>
            <a:pPr algn="ctr"/>
            <a:r>
              <a:rPr lang="en-US" sz="13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Thiobacillus</a:t>
            </a:r>
            <a:r>
              <a:rPr lang="en-US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3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ferrooxidans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023617" y="5499828"/>
            <a:ext cx="550775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solidFill>
                  <a:srgbClr val="002060"/>
                </a:solidFill>
              </a:rPr>
              <a:t>Бактерии живут в определенной питательной среде, дышат воздухом, а также нужно постоянно следить за их жизнедеятельностью, чтобы они эффективно перерабатывали техногенные отходы</a:t>
            </a: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079" y="5496469"/>
            <a:ext cx="275538" cy="72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7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5F156-C9F9-F74E-B947-0101F6CF6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/>
              <a:pPr/>
              <a:t>6</a:t>
            </a:fld>
            <a:endParaRPr lang="x-non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D7F305-684E-554A-9303-E2BF15276352}"/>
              </a:ext>
            </a:extLst>
          </p:cNvPr>
          <p:cNvSpPr txBox="1"/>
          <p:nvPr/>
        </p:nvSpPr>
        <p:spPr>
          <a:xfrm>
            <a:off x="383988" y="313086"/>
            <a:ext cx="10309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бактерий на отходы металлургического 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</a:p>
        </p:txBody>
      </p:sp>
      <p:pic>
        <p:nvPicPr>
          <p:cNvPr id="9" name="Picture 14" descr="DSLC07162029">
            <a:extLst>
              <a:ext uri="{FF2B5EF4-FFF2-40B4-BE49-F238E27FC236}">
                <a16:creationId xmlns:a16="http://schemas.microsoft.com/office/drawing/2014/main" id="{CB31F1BB-4D12-864B-9056-AB54902C8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64" y="1277913"/>
            <a:ext cx="3997997" cy="300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 descr="DSLC28123747">
            <a:extLst>
              <a:ext uri="{FF2B5EF4-FFF2-40B4-BE49-F238E27FC236}">
                <a16:creationId xmlns:a16="http://schemas.microsoft.com/office/drawing/2014/main" id="{2757D9F0-7914-254F-9EB4-0620FC987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391" y="1267193"/>
            <a:ext cx="4086010" cy="30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3051A4-FC77-1343-B8F3-BC15CE8DD61C}"/>
              </a:ext>
            </a:extLst>
          </p:cNvPr>
          <p:cNvSpPr txBox="1"/>
          <p:nvPr/>
        </p:nvSpPr>
        <p:spPr>
          <a:xfrm>
            <a:off x="2291410" y="4276793"/>
            <a:ext cx="1286703" cy="412114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3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До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63D48-DFFD-B948-9B74-651AECD054D8}"/>
              </a:ext>
            </a:extLst>
          </p:cNvPr>
          <p:cNvSpPr txBox="1"/>
          <p:nvPr/>
        </p:nvSpPr>
        <p:spPr>
          <a:xfrm>
            <a:off x="8007044" y="4276793"/>
            <a:ext cx="1286703" cy="412114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3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После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AE13B7-C941-1B4C-B347-A13AA3EE715A}"/>
              </a:ext>
            </a:extLst>
          </p:cNvPr>
          <p:cNvSpPr txBox="1"/>
          <p:nvPr/>
        </p:nvSpPr>
        <p:spPr>
          <a:xfrm>
            <a:off x="830614" y="4688907"/>
            <a:ext cx="4208293" cy="1304666"/>
          </a:xfrm>
          <a:prstGeom prst="rect">
            <a:avLst/>
          </a:prstGeom>
          <a:noFill/>
        </p:spPr>
        <p:txBody>
          <a:bodyPr wrap="none" lIns="57607" tIns="28804" rIns="57607" bIns="28804" rtlCol="0">
            <a:spAutoFit/>
          </a:bodyPr>
          <a:lstStyle/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Пиритные огарки до бактериального 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выщелачивания.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(средний размер 100 мкм)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A069D4-D60C-3F41-93D6-8B70CDD8B7AB}"/>
              </a:ext>
            </a:extLst>
          </p:cNvPr>
          <p:cNvSpPr txBox="1"/>
          <p:nvPr/>
        </p:nvSpPr>
        <p:spPr>
          <a:xfrm>
            <a:off x="6806672" y="4588332"/>
            <a:ext cx="3687445" cy="1612442"/>
          </a:xfrm>
          <a:prstGeom prst="rect">
            <a:avLst/>
          </a:prstGeom>
          <a:noFill/>
        </p:spPr>
        <p:txBody>
          <a:bodyPr wrap="none" lIns="57607" tIns="28804" rIns="57607" bIns="28804" rtlCol="0">
            <a:spAutoFit/>
          </a:bodyPr>
          <a:lstStyle/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Пиритные огарки после 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бактериального выщелачивания.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центре зерно самородного 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золота</a:t>
            </a:r>
            <a:r>
              <a:rPr lang="en-US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57 мкм)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1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938" y="347278"/>
            <a:ext cx="10909299" cy="553998"/>
          </a:xfrm>
        </p:spPr>
        <p:txBody>
          <a:bodyPr/>
          <a:lstStyle/>
          <a:p>
            <a:r>
              <a:rPr lang="ru-RU" dirty="0" smtClean="0">
                <a:latin typeface="Myriad Pro" panose="020B0503030403020204" pitchFamily="34" charset="0"/>
              </a:rPr>
              <a:t>Полученные пигменты</a:t>
            </a:r>
            <a:endParaRPr lang="ru-RU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7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24" name="Picture 8" descr="https://pp.userapi.com/c849328/v849328938/1d76e8/7Yi4FFFLHv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0" r="2849" b="21603"/>
          <a:stretch/>
        </p:blipFill>
        <p:spPr bwMode="auto">
          <a:xfrm>
            <a:off x="3788450" y="901275"/>
            <a:ext cx="2568075" cy="169749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/>
          <a:srcRect l="6901" t="28403" b="18559"/>
          <a:stretch/>
        </p:blipFill>
        <p:spPr>
          <a:xfrm>
            <a:off x="3788449" y="2888262"/>
            <a:ext cx="2568075" cy="1752286"/>
          </a:xfrm>
          <a:prstGeom prst="rect">
            <a:avLst/>
          </a:prstGeom>
          <a:ln>
            <a:noFill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780150" y="2598771"/>
            <a:ext cx="1875316" cy="258225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Желтый пигмент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8CCAA9-248A-4B9E-B454-43177F494951}"/>
              </a:ext>
            </a:extLst>
          </p:cNvPr>
          <p:cNvSpPr txBox="1"/>
          <p:nvPr/>
        </p:nvSpPr>
        <p:spPr>
          <a:xfrm>
            <a:off x="705736" y="4662288"/>
            <a:ext cx="2024144" cy="258225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Красный 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пигмент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93680" y="2598771"/>
            <a:ext cx="1770400" cy="258225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Синий порошок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45627" y="4679172"/>
            <a:ext cx="2053717" cy="258225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Зелёный порошок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D57AB9F8-423D-4418-A2B5-CB8B0F9EBD8E}"/>
              </a:ext>
            </a:extLst>
          </p:cNvPr>
          <p:cNvGrpSpPr/>
          <p:nvPr/>
        </p:nvGrpSpPr>
        <p:grpSpPr>
          <a:xfrm>
            <a:off x="6672432" y="1388897"/>
            <a:ext cx="572644" cy="572645"/>
            <a:chOff x="144469" y="2052756"/>
            <a:chExt cx="828000" cy="828000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4B305EA1-927A-4408-8F65-A240118EFEC4}"/>
                </a:ext>
              </a:extLst>
            </p:cNvPr>
            <p:cNvSpPr/>
            <p:nvPr/>
          </p:nvSpPr>
          <p:spPr>
            <a:xfrm>
              <a:off x="144469" y="2052756"/>
              <a:ext cx="828000" cy="828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2" name="Picture 2" descr="ÐÐ°ÑÑÐ¸Ð½ÐºÐ¸ Ð¿Ð¾ Ð·Ð°Ð¿ÑÐ¾ÑÑ ÐºÑÐ°ÑÐºÐ¸ Ð¸ÐºÐ¾Ð½ÐºÐ°">
              <a:extLst>
                <a:ext uri="{FF2B5EF4-FFF2-40B4-BE49-F238E27FC236}">
                  <a16:creationId xmlns:a16="http://schemas.microsoft.com/office/drawing/2014/main" id="{CFB4A649-A954-4779-8A87-9D39E93AD8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469" y="2142756"/>
              <a:ext cx="648000" cy="64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F6E8B66A-4445-4D78-AAA9-D46A3EBC8AEB}"/>
              </a:ext>
            </a:extLst>
          </p:cNvPr>
          <p:cNvGrpSpPr/>
          <p:nvPr/>
        </p:nvGrpSpPr>
        <p:grpSpPr>
          <a:xfrm>
            <a:off x="6652076" y="2256478"/>
            <a:ext cx="572644" cy="572645"/>
            <a:chOff x="144469" y="5209812"/>
            <a:chExt cx="828000" cy="828000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EED8BA93-08A4-4107-B49E-926716A3F0E7}"/>
                </a:ext>
              </a:extLst>
            </p:cNvPr>
            <p:cNvSpPr/>
            <p:nvPr/>
          </p:nvSpPr>
          <p:spPr>
            <a:xfrm>
              <a:off x="144469" y="5209812"/>
              <a:ext cx="828000" cy="828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5" name="Picture 10" descr="ÐÐ°ÑÑÐ¸Ð½ÐºÐ¸ Ð¿Ð¾ Ð·Ð°Ð¿ÑÐ¾ÑÑ ÐºÐ¾ÑÐ¼ÐµÑÐ¸ÐºÐ° Ð¸ÐºÐ¾Ð½ÐºÐ°">
              <a:extLst>
                <a:ext uri="{FF2B5EF4-FFF2-40B4-BE49-F238E27FC236}">
                  <a16:creationId xmlns:a16="http://schemas.microsoft.com/office/drawing/2014/main" id="{75B61B59-F99E-4EB3-ABBE-793B661028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995" y="5282202"/>
              <a:ext cx="648000" cy="64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9550F1D1-94CC-467C-B031-1616F5CD8E66}"/>
              </a:ext>
            </a:extLst>
          </p:cNvPr>
          <p:cNvGrpSpPr/>
          <p:nvPr/>
        </p:nvGrpSpPr>
        <p:grpSpPr>
          <a:xfrm>
            <a:off x="6652076" y="3191760"/>
            <a:ext cx="572644" cy="572645"/>
            <a:chOff x="144469" y="4157262"/>
            <a:chExt cx="828000" cy="828000"/>
          </a:xfrm>
        </p:grpSpPr>
        <p:pic>
          <p:nvPicPr>
            <p:cNvPr id="37" name="Picture 8" descr="ÐÐ°ÑÑÐ¸Ð½ÐºÐ¸ Ð¿Ð¾ Ð·Ð°Ð¿ÑÐ¾ÑÑ ÑÐºÐ°Ð½Ñ Ð¸ÐºÐ¾Ð½ÐºÐ°">
              <a:extLst>
                <a:ext uri="{FF2B5EF4-FFF2-40B4-BE49-F238E27FC236}">
                  <a16:creationId xmlns:a16="http://schemas.microsoft.com/office/drawing/2014/main" id="{AD336AA7-B08D-4817-98C9-CE7EC26CB1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80" y="4287608"/>
              <a:ext cx="612000" cy="612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92A6AD0F-CFF5-4E3A-94C0-B99B2FC9A30B}"/>
                </a:ext>
              </a:extLst>
            </p:cNvPr>
            <p:cNvSpPr/>
            <p:nvPr/>
          </p:nvSpPr>
          <p:spPr>
            <a:xfrm>
              <a:off x="144469" y="4157262"/>
              <a:ext cx="828000" cy="828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D30D03B-4040-478A-B7CA-EB32586A3FF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" t="47087" r="90366" b="42947"/>
          <a:stretch/>
        </p:blipFill>
        <p:spPr bwMode="auto">
          <a:xfrm>
            <a:off x="8017650" y="4184016"/>
            <a:ext cx="958359" cy="956543"/>
          </a:xfrm>
          <a:prstGeom prst="rect">
            <a:avLst/>
          </a:prstGeom>
          <a:solidFill>
            <a:srgbClr val="341955"/>
          </a:solidFill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7C06340-4218-4215-8EF3-B66F3BB3128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 t="47087" r="69864" b="42947"/>
          <a:stretch/>
        </p:blipFill>
        <p:spPr bwMode="auto">
          <a:xfrm>
            <a:off x="10002467" y="4265252"/>
            <a:ext cx="761517" cy="956543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4CAB3B5C-EF5D-4F72-8EF4-CECA30E2417A}"/>
              </a:ext>
            </a:extLst>
          </p:cNvPr>
          <p:cNvSpPr/>
          <p:nvPr/>
        </p:nvSpPr>
        <p:spPr>
          <a:xfrm>
            <a:off x="7960907" y="5206003"/>
            <a:ext cx="1180990" cy="321191"/>
          </a:xfrm>
          <a:prstGeom prst="rect">
            <a:avLst/>
          </a:prstGeom>
        </p:spPr>
        <p:txBody>
          <a:bodyPr wrap="none" lIns="57607" tIns="28804" rIns="57607" bIns="28804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3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Укрывистость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921774F-0DFB-4B2E-A845-124B8713666F}"/>
              </a:ext>
            </a:extLst>
          </p:cNvPr>
          <p:cNvSpPr/>
          <p:nvPr/>
        </p:nvSpPr>
        <p:spPr>
          <a:xfrm>
            <a:off x="7366292" y="2322981"/>
            <a:ext cx="2690505" cy="321191"/>
          </a:xfrm>
          <a:prstGeom prst="rect">
            <a:avLst/>
          </a:prstGeom>
        </p:spPr>
        <p:txBody>
          <a:bodyPr wrap="none" lIns="57607" tIns="28804" rIns="57607" bIns="28804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Косметическая промышленность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EBA5A4D-A300-40EA-BA78-7898ECDEBA16}"/>
              </a:ext>
            </a:extLst>
          </p:cNvPr>
          <p:cNvSpPr/>
          <p:nvPr/>
        </p:nvSpPr>
        <p:spPr>
          <a:xfrm>
            <a:off x="7366292" y="3300218"/>
            <a:ext cx="2133815" cy="321191"/>
          </a:xfrm>
          <a:prstGeom prst="rect">
            <a:avLst/>
          </a:prstGeom>
        </p:spPr>
        <p:txBody>
          <a:bodyPr wrap="none" lIns="57607" tIns="28804" rIns="57607" bIns="28804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Окрашивание полимеров </a:t>
            </a:r>
          </a:p>
        </p:txBody>
      </p:sp>
      <p:pic>
        <p:nvPicPr>
          <p:cNvPr id="44" name="Picture 12" descr="https://pp.userapi.com/c855632/v855632121/88395/TUDnUztcWjM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" t="23897" r="144" b="19765"/>
          <a:stretch/>
        </p:blipFill>
        <p:spPr bwMode="auto">
          <a:xfrm>
            <a:off x="549015" y="901276"/>
            <a:ext cx="2568075" cy="169749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s://pp.userapi.com/c848528/v848528978/1d2dd3/z71q5rxaQd8.jpg">
            <a:extLst>
              <a:ext uri="{FF2B5EF4-FFF2-40B4-BE49-F238E27FC236}">
                <a16:creationId xmlns:a16="http://schemas.microsoft.com/office/drawing/2014/main" id="{8CA6D7D5-24BE-4996-83A3-77005F4D81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5" t="46159" r="24664" b="22333"/>
          <a:stretch/>
        </p:blipFill>
        <p:spPr bwMode="auto">
          <a:xfrm>
            <a:off x="566126" y="2888262"/>
            <a:ext cx="2568075" cy="17522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BDA6A325-1DE0-DC4E-AF3C-FD8955E1DB55}"/>
              </a:ext>
            </a:extLst>
          </p:cNvPr>
          <p:cNvSpPr txBox="1"/>
          <p:nvPr/>
        </p:nvSpPr>
        <p:spPr>
          <a:xfrm>
            <a:off x="6637436" y="585328"/>
            <a:ext cx="3827933" cy="489058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800" dirty="0">
                <a:solidFill>
                  <a:srgbClr val="3419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C98B9E0-13FD-42A8-A6E5-7736DF6D850C}"/>
              </a:ext>
            </a:extLst>
          </p:cNvPr>
          <p:cNvSpPr txBox="1"/>
          <p:nvPr/>
        </p:nvSpPr>
        <p:spPr>
          <a:xfrm>
            <a:off x="7366292" y="1485701"/>
            <a:ext cx="3667461" cy="321191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Лакокрасочная промышленность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5804DED1-8ED2-4EA5-BE8A-988B686A6AD1}"/>
              </a:ext>
            </a:extLst>
          </p:cNvPr>
          <p:cNvSpPr/>
          <p:nvPr/>
        </p:nvSpPr>
        <p:spPr>
          <a:xfrm>
            <a:off x="9605884" y="5208833"/>
            <a:ext cx="1554682" cy="321191"/>
          </a:xfrm>
          <a:prstGeom prst="rect">
            <a:avLst/>
          </a:prstGeom>
        </p:spPr>
        <p:txBody>
          <a:bodyPr wrap="none" lIns="57607" tIns="28804" rIns="57607" bIns="28804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Устойчивость к УФ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8FCEFDF-DA52-4449-8BA1-D2E7DBD0AADD}"/>
              </a:ext>
            </a:extLst>
          </p:cNvPr>
          <p:cNvSpPr txBox="1"/>
          <p:nvPr/>
        </p:nvSpPr>
        <p:spPr>
          <a:xfrm>
            <a:off x="7470304" y="3725578"/>
            <a:ext cx="3827933" cy="365947"/>
          </a:xfrm>
          <a:prstGeom prst="rect">
            <a:avLst/>
          </a:prstGeom>
          <a:noFill/>
        </p:spPr>
        <p:txBody>
          <a:bodyPr wrap="square" lIns="57607" tIns="28804" rIns="57607" bIns="28804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Свойства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7EB7FD2-B43B-8842-8E16-F6B5E68311E8}"/>
              </a:ext>
            </a:extLst>
          </p:cNvPr>
          <p:cNvSpPr txBox="1"/>
          <p:nvPr/>
        </p:nvSpPr>
        <p:spPr>
          <a:xfrm>
            <a:off x="1850163" y="5028785"/>
            <a:ext cx="64485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Изначально продукты жизнедеятельности бактерий</a:t>
            </a:r>
          </a:p>
          <a:p>
            <a:r>
              <a:rPr lang="ru-RU" dirty="0">
                <a:solidFill>
                  <a:srgbClr val="002060"/>
                </a:solidFill>
              </a:rPr>
              <a:t>являются </a:t>
            </a:r>
            <a:r>
              <a:rPr lang="ru-RU" dirty="0">
                <a:solidFill>
                  <a:srgbClr val="FFC000"/>
                </a:solidFill>
              </a:rPr>
              <a:t>желтыми.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C00000"/>
                </a:solidFill>
              </a:rPr>
              <a:t>Красный</a:t>
            </a:r>
            <a:r>
              <a:rPr lang="ru-RU" dirty="0"/>
              <a:t> </a:t>
            </a:r>
            <a:r>
              <a:rPr lang="ru-RU" dirty="0">
                <a:solidFill>
                  <a:srgbClr val="002060"/>
                </a:solidFill>
              </a:rPr>
              <a:t>пигмент  можно получить путем отжига желтого</a:t>
            </a:r>
          </a:p>
          <a:p>
            <a:r>
              <a:rPr lang="ru-RU" dirty="0">
                <a:solidFill>
                  <a:srgbClr val="002060"/>
                </a:solidFill>
              </a:rPr>
              <a:t>в лабораторной печи.</a:t>
            </a:r>
          </a:p>
          <a:p>
            <a:r>
              <a:rPr lang="ru-RU" dirty="0">
                <a:solidFill>
                  <a:schemeClr val="tx2"/>
                </a:solidFill>
              </a:rPr>
              <a:t>Синий</a:t>
            </a:r>
            <a:r>
              <a:rPr lang="ru-RU" dirty="0"/>
              <a:t> и </a:t>
            </a:r>
            <a:r>
              <a:rPr lang="ru-RU" dirty="0">
                <a:solidFill>
                  <a:srgbClr val="00B050"/>
                </a:solidFill>
              </a:rPr>
              <a:t>зеленый</a:t>
            </a:r>
            <a:r>
              <a:rPr lang="ru-RU" dirty="0"/>
              <a:t> </a:t>
            </a:r>
            <a:r>
              <a:rPr lang="ru-RU" dirty="0" err="1">
                <a:solidFill>
                  <a:srgbClr val="002060"/>
                </a:solidFill>
              </a:rPr>
              <a:t>засчет</a:t>
            </a:r>
            <a:r>
              <a:rPr lang="ru-RU" dirty="0">
                <a:solidFill>
                  <a:srgbClr val="002060"/>
                </a:solidFill>
              </a:rPr>
              <a:t> качественной реакции на ионы железа.</a:t>
            </a:r>
          </a:p>
        </p:txBody>
      </p:sp>
    </p:spTree>
    <p:extLst>
      <p:ext uri="{BB962C8B-B14F-4D97-AF65-F5344CB8AC3E}">
        <p14:creationId xmlns:p14="http://schemas.microsoft.com/office/powerpoint/2010/main" val="3003028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3BD8B9-0C40-B745-9AA1-A7E9C55A5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677" y="343714"/>
            <a:ext cx="10909299" cy="553998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полученных пигментов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3BA99-8DEB-914C-B2AB-8FD8B95A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3B5AB-57F3-E64C-A620-0DB5A8503720}" type="slidenum">
              <a:rPr lang="x-none" smtClean="0">
                <a:latin typeface="Myriad Pro" panose="020B0503030403020204" pitchFamily="34" charset="0"/>
              </a:rPr>
              <a:pPr/>
              <a:t>8</a:t>
            </a:fld>
            <a:endParaRPr lang="x-none" dirty="0">
              <a:latin typeface="Myriad Pro" panose="020B0503030403020204" pitchFamily="34" charset="0"/>
            </a:endParaRPr>
          </a:p>
        </p:txBody>
      </p:sp>
      <p:pic>
        <p:nvPicPr>
          <p:cNvPr id="24" name="Picture 13" descr="15">
            <a:extLst>
              <a:ext uri="{FF2B5EF4-FFF2-40B4-BE49-F238E27FC236}">
                <a16:creationId xmlns:a16="http://schemas.microsoft.com/office/drawing/2014/main" id="{58CBB647-99C8-456D-95F3-16D380669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91" y="1019794"/>
            <a:ext cx="4318176" cy="3238632"/>
          </a:xfrm>
          <a:prstGeom prst="rect">
            <a:avLst/>
          </a:prstGeom>
          <a:noFill/>
          <a:ln w="889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img257">
            <a:extLst>
              <a:ext uri="{FF2B5EF4-FFF2-40B4-BE49-F238E27FC236}">
                <a16:creationId xmlns:a16="http://schemas.microsoft.com/office/drawing/2014/main" id="{2CFEEDF8-F795-4431-B617-8DB9F2AA0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630" y="1019794"/>
            <a:ext cx="4318176" cy="3238632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52A24DA-577D-4CD2-A387-68A54E1669E4}"/>
              </a:ext>
            </a:extLst>
          </p:cNvPr>
          <p:cNvSpPr txBox="1"/>
          <p:nvPr/>
        </p:nvSpPr>
        <p:spPr>
          <a:xfrm>
            <a:off x="1228640" y="4162572"/>
            <a:ext cx="3248278" cy="895947"/>
          </a:xfrm>
          <a:prstGeom prst="rect">
            <a:avLst/>
          </a:prstGeom>
          <a:noFill/>
        </p:spPr>
        <p:txBody>
          <a:bodyPr wrap="square" lIns="67368" tIns="33685" rIns="67368" bIns="33685" rtlCol="0">
            <a:spAutoFit/>
          </a:bodyPr>
          <a:lstStyle/>
          <a:p>
            <a:pPr algn="ctr"/>
            <a:r>
              <a:rPr lang="ru-RU" sz="269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Химический </a:t>
            </a:r>
          </a:p>
          <a:p>
            <a:pPr algn="ctr"/>
            <a:r>
              <a:rPr lang="ru-RU" sz="269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пигмент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F8DD69-0DF5-4089-852A-BF6CF47AA9FE}"/>
              </a:ext>
            </a:extLst>
          </p:cNvPr>
          <p:cNvSpPr txBox="1"/>
          <p:nvPr/>
        </p:nvSpPr>
        <p:spPr>
          <a:xfrm>
            <a:off x="7434911" y="4172236"/>
            <a:ext cx="3542892" cy="895947"/>
          </a:xfrm>
          <a:prstGeom prst="rect">
            <a:avLst/>
          </a:prstGeom>
          <a:noFill/>
        </p:spPr>
        <p:txBody>
          <a:bodyPr wrap="square" lIns="67368" tIns="33685" rIns="67368" bIns="33685" rtlCol="0">
            <a:spAutoFit/>
          </a:bodyPr>
          <a:lstStyle/>
          <a:p>
            <a:pPr algn="ctr"/>
            <a:r>
              <a:rPr lang="ru-RU" sz="269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Биохимический </a:t>
            </a:r>
          </a:p>
          <a:p>
            <a:pPr algn="ctr"/>
            <a:r>
              <a:rPr lang="ru-RU" sz="2690" dirty="0">
                <a:solidFill>
                  <a:srgbClr val="002060"/>
                </a:solidFill>
                <a:latin typeface="Bahnschrift SemiCondensed" panose="020B0502040204020203" pitchFamily="34" charset="0"/>
              </a:rPr>
              <a:t>пигмент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95453" y="4898771"/>
            <a:ext cx="3774932" cy="1145246"/>
          </a:xfrm>
          <a:prstGeom prst="rect">
            <a:avLst/>
          </a:prstGeom>
        </p:spPr>
        <p:txBody>
          <a:bodyPr wrap="none" lIns="67368" tIns="33685" rIns="67368" bIns="33685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По форме и крупности структура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 пигмента неравномерная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54999" y="5024985"/>
            <a:ext cx="4102715" cy="1215393"/>
          </a:xfrm>
          <a:prstGeom prst="rect">
            <a:avLst/>
          </a:prstGeom>
          <a:noFill/>
        </p:spPr>
        <p:txBody>
          <a:bodyPr wrap="none" lIns="67368" tIns="33685" rIns="67368" bIns="33685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Форма частиц осадка – сферическая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Крупность частиц осадка   </a:t>
            </a:r>
            <a:r>
              <a:rPr lang="en-US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10-</a:t>
            </a: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5</a:t>
            </a:r>
            <a:r>
              <a:rPr lang="en-US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0</a:t>
            </a:r>
            <a:r>
              <a:rPr lang="ru-RU" alt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altLang="ru-RU" sz="2000" dirty="0" err="1">
                <a:solidFill>
                  <a:srgbClr val="002060"/>
                </a:solidFill>
                <a:latin typeface="Times New Roman"/>
                <a:cs typeface="Times New Roman"/>
              </a:rPr>
              <a:t>нм</a:t>
            </a:r>
            <a:endParaRPr lang="ru-RU" altLang="ru-RU" sz="20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endParaRPr lang="ru-RU" sz="2456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82595"/>
      </p:ext>
    </p:extLst>
  </p:cSld>
  <p:clrMapOvr>
    <a:masterClrMapping/>
  </p:clrMapOvr>
</p:sld>
</file>

<file path=ppt/theme/theme1.xml><?xml version="1.0" encoding="utf-8"?>
<a:theme xmlns:a="http://schemas.openxmlformats.org/drawingml/2006/main" name="STE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" id="{E07DC29D-CA81-0B4C-9462-72F0BCA431A3}" vid="{48EAE7C2-FEA5-9D45-96C2-F39968D250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420</Words>
  <Application>Microsoft Office PowerPoint</Application>
  <PresentationFormat>Широкоэкранный</PresentationFormat>
  <Paragraphs>140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Impact</vt:lpstr>
      <vt:lpstr>Wingdings</vt:lpstr>
      <vt:lpstr>Times New Roman</vt:lpstr>
      <vt:lpstr>Bahnschrift SemiCondensed</vt:lpstr>
      <vt:lpstr>Myriad Pro</vt:lpstr>
      <vt:lpstr>Navigo</vt:lpstr>
      <vt:lpstr>Gilroy</vt:lpstr>
      <vt:lpstr>IBM Plex Sans</vt:lpstr>
      <vt:lpstr>Calibri</vt:lpstr>
      <vt:lpstr>STEM</vt:lpstr>
      <vt:lpstr>Как при помощи бактерий остановить экологическую катастрофу и заработать на этом деньги?</vt:lpstr>
      <vt:lpstr>Актуальность</vt:lpstr>
      <vt:lpstr>Металлургические предприятия России</vt:lpstr>
      <vt:lpstr>Способы переработки техногенных отходов </vt:lpstr>
      <vt:lpstr>Решение</vt:lpstr>
      <vt:lpstr>Бактериальное выщелачивание</vt:lpstr>
      <vt:lpstr>Презентация PowerPoint</vt:lpstr>
      <vt:lpstr>Полученные пигменты</vt:lpstr>
      <vt:lpstr>Структура полученных пигментов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STEM-карьера и инновационный бизнес: Что об этом нужно знать современному учителю</dc:title>
  <dc:creator>Aydin Biche-ool</dc:creator>
  <cp:lastModifiedBy>Кочетов Иван Иванович</cp:lastModifiedBy>
  <cp:revision>42</cp:revision>
  <dcterms:created xsi:type="dcterms:W3CDTF">2020-09-29T10:32:58Z</dcterms:created>
  <dcterms:modified xsi:type="dcterms:W3CDTF">2021-11-17T08:15:40Z</dcterms:modified>
</cp:coreProperties>
</file>