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0"/>
    <p:sldId id="257" r:id="rId31"/>
    <p:sldId id="258" r:id="rId32"/>
    <p:sldId id="259" r:id="rId33"/>
    <p:sldId id="260" r:id="rId34"/>
    <p:sldId id="261" r:id="rId35"/>
    <p:sldId id="262" r:id="rId36"/>
    <p:sldId id="263" r:id="rId37"/>
    <p:sldId id="264" r:id="rId38"/>
    <p:sldId id="265" r:id="rId39"/>
    <p:sldId id="266" r:id="rId40"/>
    <p:sldId id="267" r:id="rId41"/>
    <p:sldId id="268" r:id="rId42"/>
    <p:sldId id="269" r:id="rId43"/>
    <p:sldId id="270" r:id="rId44"/>
    <p:sldId id="271" r:id="rId45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HK Grotesk Bold" charset="1" panose="00000800000000000000"/>
      <p:regular r:id="rId10"/>
    </p:embeddedFont>
    <p:embeddedFont>
      <p:font typeface="HK Grotesk Bold Italics" charset="1" panose="00000800000000000000"/>
      <p:regular r:id="rId11"/>
    </p:embeddedFont>
    <p:embeddedFont>
      <p:font typeface="Clear Sans Regular" charset="1" panose="020B0503030202020304"/>
      <p:regular r:id="rId12"/>
    </p:embeddedFont>
    <p:embeddedFont>
      <p:font typeface="Clear Sans Regular Bold" charset="1" panose="020B0603030202020304"/>
      <p:regular r:id="rId13"/>
    </p:embeddedFont>
    <p:embeddedFont>
      <p:font typeface="Clear Sans Regular Italics" charset="1" panose="020B0503030202090304"/>
      <p:regular r:id="rId14"/>
    </p:embeddedFont>
    <p:embeddedFont>
      <p:font typeface="Clear Sans Regular Bold Italics" charset="1" panose="020B0603030202090304"/>
      <p:regular r:id="rId15"/>
    </p:embeddedFont>
    <p:embeddedFont>
      <p:font typeface="HK Grotesk Medium" charset="1" panose="00000600000000000000"/>
      <p:regular r:id="rId16"/>
    </p:embeddedFont>
    <p:embeddedFont>
      <p:font typeface="HK Grotesk Medium Bold" charset="1" panose="00000700000000000000"/>
      <p:regular r:id="rId17"/>
    </p:embeddedFont>
    <p:embeddedFont>
      <p:font typeface="HK Grotesk Medium Italics" charset="1" panose="00000600000000000000"/>
      <p:regular r:id="rId18"/>
    </p:embeddedFont>
    <p:embeddedFont>
      <p:font typeface="HK Grotesk Medium Bold Italics" charset="1" panose="00000700000000000000"/>
      <p:regular r:id="rId19"/>
    </p:embeddedFont>
    <p:embeddedFont>
      <p:font typeface="Open Sans Light" charset="1" panose="020B0306030504020204"/>
      <p:regular r:id="rId20"/>
    </p:embeddedFont>
    <p:embeddedFont>
      <p:font typeface="Open Sans Light Bold" charset="1" panose="020B0806030504020204"/>
      <p:regular r:id="rId21"/>
    </p:embeddedFont>
    <p:embeddedFont>
      <p:font typeface="Open Sans Light Italics" charset="1" panose="020B0306030504020204"/>
      <p:regular r:id="rId22"/>
    </p:embeddedFont>
    <p:embeddedFont>
      <p:font typeface="Open Sans Light Bold Italics" charset="1" panose="020B0806030504020204"/>
      <p:regular r:id="rId23"/>
    </p:embeddedFont>
    <p:embeddedFont>
      <p:font typeface="Open Sans" charset="1" panose="020B0606030504020204"/>
      <p:regular r:id="rId24"/>
    </p:embeddedFont>
    <p:embeddedFont>
      <p:font typeface="Open Sans Bold" charset="1" panose="020B0806030504020204"/>
      <p:regular r:id="rId25"/>
    </p:embeddedFont>
    <p:embeddedFont>
      <p:font typeface="Open Sans Italics" charset="1" panose="020B0606030504020204"/>
      <p:regular r:id="rId26"/>
    </p:embeddedFont>
    <p:embeddedFont>
      <p:font typeface="Open Sans Bold Italics" charset="1" panose="020B0806030504020204"/>
      <p:regular r:id="rId27"/>
    </p:embeddedFont>
    <p:embeddedFont>
      <p:font typeface="Open Sans Extra Bold" charset="1" panose="020B0906030804020204"/>
      <p:regular r:id="rId28"/>
    </p:embeddedFont>
    <p:embeddedFont>
      <p:font typeface="Open Sans Extra Bold Italics" charset="1" panose="020B0906030804020204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slides/slide1.xml" Type="http://schemas.openxmlformats.org/officeDocument/2006/relationships/slide"/><Relationship Id="rId31" Target="slides/slide2.xml" Type="http://schemas.openxmlformats.org/officeDocument/2006/relationships/slide"/><Relationship Id="rId32" Target="slides/slide3.xml" Type="http://schemas.openxmlformats.org/officeDocument/2006/relationships/slide"/><Relationship Id="rId33" Target="slides/slide4.xml" Type="http://schemas.openxmlformats.org/officeDocument/2006/relationships/slide"/><Relationship Id="rId34" Target="slides/slide5.xml" Type="http://schemas.openxmlformats.org/officeDocument/2006/relationships/slide"/><Relationship Id="rId35" Target="slides/slide6.xml" Type="http://schemas.openxmlformats.org/officeDocument/2006/relationships/slide"/><Relationship Id="rId36" Target="slides/slide7.xml" Type="http://schemas.openxmlformats.org/officeDocument/2006/relationships/slide"/><Relationship Id="rId37" Target="slides/slide8.xml" Type="http://schemas.openxmlformats.org/officeDocument/2006/relationships/slide"/><Relationship Id="rId38" Target="slides/slide9.xml" Type="http://schemas.openxmlformats.org/officeDocument/2006/relationships/slide"/><Relationship Id="rId39" Target="slides/slide10.xml" Type="http://schemas.openxmlformats.org/officeDocument/2006/relationships/slide"/><Relationship Id="rId4" Target="theme/theme1.xml" Type="http://schemas.openxmlformats.org/officeDocument/2006/relationships/theme"/><Relationship Id="rId40" Target="slides/slide11.xml" Type="http://schemas.openxmlformats.org/officeDocument/2006/relationships/slide"/><Relationship Id="rId41" Target="slides/slide12.xml" Type="http://schemas.openxmlformats.org/officeDocument/2006/relationships/slide"/><Relationship Id="rId42" Target="slides/slide13.xml" Type="http://schemas.openxmlformats.org/officeDocument/2006/relationships/slide"/><Relationship Id="rId43" Target="slides/slide14.xml" Type="http://schemas.openxmlformats.org/officeDocument/2006/relationships/slide"/><Relationship Id="rId44" Target="slides/slide15.xml" Type="http://schemas.openxmlformats.org/officeDocument/2006/relationships/slide"/><Relationship Id="rId45" Target="slides/slide16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Relationship Id="rId5" Target="../media/image28.png" Type="http://schemas.openxmlformats.org/officeDocument/2006/relationships/image"/><Relationship Id="rId6" Target="../media/image29.svg" Type="http://schemas.openxmlformats.org/officeDocument/2006/relationships/image"/><Relationship Id="rId7" Target="../media/image30.png" Type="http://schemas.openxmlformats.org/officeDocument/2006/relationships/image"/><Relationship Id="rId8" Target="../media/image3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32.jpeg" Type="http://schemas.openxmlformats.org/officeDocument/2006/relationships/image"/><Relationship Id="rId4" Target="../media/image33.jpeg" Type="http://schemas.openxmlformats.org/officeDocument/2006/relationships/image"/><Relationship Id="rId5" Target="../media/image34.jpeg" Type="http://schemas.openxmlformats.org/officeDocument/2006/relationships/image"/><Relationship Id="rId6" Target="../media/image35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37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38.jpeg" Type="http://schemas.openxmlformats.org/officeDocument/2006/relationships/image"/><Relationship Id="rId4" Target="../media/image39.jpeg" Type="http://schemas.openxmlformats.org/officeDocument/2006/relationships/image"/><Relationship Id="rId5" Target="../media/image40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jpeg" Type="http://schemas.openxmlformats.org/officeDocument/2006/relationships/image"/><Relationship Id="rId4" Target="../media/image8.jpeg" Type="http://schemas.openxmlformats.org/officeDocument/2006/relationships/image"/><Relationship Id="rId5" Target="../media/image9.jpeg" Type="http://schemas.openxmlformats.org/officeDocument/2006/relationships/image"/><Relationship Id="rId6" Target="../media/image10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1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1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18.png" Type="http://schemas.openxmlformats.org/officeDocument/2006/relationships/image"/><Relationship Id="rId6" Target="../media/image19.png" Type="http://schemas.openxmlformats.org/officeDocument/2006/relationships/image"/><Relationship Id="rId7" Target="../media/image2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1.png" Type="http://schemas.openxmlformats.org/officeDocument/2006/relationships/image"/><Relationship Id="rId4" Target="../media/image2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7702246"/>
            <a:ext cx="18288000" cy="2584754"/>
          </a:xfrm>
          <a:prstGeom prst="rect">
            <a:avLst/>
          </a:prstGeom>
          <a:solidFill>
            <a:srgbClr val="5E17EB"/>
          </a:solid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293799" y="7257881"/>
            <a:ext cx="3770082" cy="210439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5985" y="3943543"/>
            <a:ext cx="2679913" cy="488063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0" y="-45320"/>
            <a:ext cx="18288000" cy="10287000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028700" y="1984123"/>
            <a:ext cx="9246675" cy="470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81"/>
              </a:lnSpc>
            </a:pPr>
            <a:r>
              <a:rPr lang="en-US" sz="5281">
                <a:solidFill>
                  <a:srgbClr val="FFFFFF"/>
                </a:solidFill>
                <a:latin typeface="Clear Sans Regular"/>
              </a:rPr>
              <a:t>«Внедрение STEM-образования в процесс реализации интеллектуально-образовательного лагеря для школьников»</a:t>
            </a:r>
          </a:p>
          <a:p>
            <a:pPr algn="ctr">
              <a:lnSpc>
                <a:spcPts val="5281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6896566"/>
            <a:ext cx="9246675" cy="646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FFFFFF"/>
                </a:solidFill>
                <a:latin typeface="Open Sans"/>
              </a:rPr>
              <a:t>Панфилов Алексей Геннадьевич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645096"/>
            <a:ext cx="9484816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</a:pPr>
            <a:r>
              <a:rPr lang="en-US" sz="2900">
                <a:solidFill>
                  <a:srgbClr val="FFFFFF"/>
                </a:solidFill>
                <a:latin typeface="Open Sans Light"/>
              </a:rPr>
              <a:t>Заместитель директора МОУ Ликино-Дулевский лицей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890648" y="3507042"/>
            <a:ext cx="744165" cy="53715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079214" y="3434860"/>
            <a:ext cx="699317" cy="68151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911231" y="3387925"/>
            <a:ext cx="508935" cy="775386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5400000">
            <a:off x="4793630" y="4973066"/>
            <a:ext cx="2941573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5400000">
            <a:off x="11164581" y="4973066"/>
            <a:ext cx="2941573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3902345" y="1019175"/>
            <a:ext cx="10037213" cy="1104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>
                <a:solidFill>
                  <a:srgbClr val="5E17EB"/>
                </a:solidFill>
                <a:latin typeface="HK Grotesk Bold"/>
              </a:rPr>
              <a:t>Этапы мастер класса: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916" y="4664528"/>
            <a:ext cx="5648606" cy="1998182"/>
            <a:chOff x="0" y="0"/>
            <a:chExt cx="7531475" cy="2664242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779774"/>
              <a:ext cx="7531475" cy="15777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84"/>
                </a:lnSpc>
              </a:pPr>
              <a:r>
                <a:rPr lang="en-US" sz="2449">
                  <a:solidFill>
                    <a:srgbClr val="000000"/>
                  </a:solidFill>
                  <a:latin typeface="Clear Sans Regular"/>
                </a:rPr>
                <a:t>Знакомство с Блендером – 5 минут</a:t>
              </a:r>
            </a:p>
            <a:p>
              <a:pPr algn="ctr">
                <a:lnSpc>
                  <a:spcPts val="3184"/>
                </a:lnSpc>
              </a:pPr>
              <a:r>
                <a:rPr lang="en-US" sz="1699">
                  <a:solidFill>
                    <a:srgbClr val="000000"/>
                  </a:solidFill>
                  <a:latin typeface="Arimo"/>
                </a:rPr>
                <a:t>Знакомство со Стемфордом – 5 минут</a:t>
              </a:r>
            </a:p>
            <a:p>
              <a:pPr algn="ctr">
                <a:lnSpc>
                  <a:spcPts val="3184"/>
                </a:lnSpc>
              </a:pP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0" y="-38100"/>
              <a:ext cx="7531475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Цель 1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6462818" y="4664528"/>
            <a:ext cx="5932109" cy="3422328"/>
            <a:chOff x="0" y="0"/>
            <a:chExt cx="7909479" cy="4563104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779774"/>
              <a:ext cx="7909479" cy="2952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24"/>
                </a:lnSpc>
              </a:pPr>
              <a:r>
                <a:rPr lang="en-US" sz="2249">
                  <a:solidFill>
                    <a:srgbClr val="000000"/>
                  </a:solidFill>
                  <a:latin typeface="Clear Sans Regular"/>
                </a:rPr>
                <a:t>Регистрация участников – 15 минут</a:t>
              </a:r>
            </a:p>
            <a:p>
              <a:pPr algn="ctr">
                <a:lnSpc>
                  <a:spcPts val="2924"/>
                </a:lnSpc>
              </a:pPr>
              <a:r>
                <a:rPr lang="en-US" sz="1499">
                  <a:solidFill>
                    <a:srgbClr val="000000"/>
                  </a:solidFill>
                  <a:latin typeface="Arimo"/>
                </a:rPr>
                <a:t>Погружение в блендер</a:t>
              </a:r>
            </a:p>
            <a:p>
              <a:pPr algn="ctr">
                <a:lnSpc>
                  <a:spcPts val="2924"/>
                </a:lnSpc>
              </a:pPr>
              <a:r>
                <a:rPr lang="en-US" sz="2249">
                  <a:solidFill>
                    <a:srgbClr val="000000"/>
                  </a:solidFill>
                  <a:latin typeface="Clear Sans Regular"/>
                </a:rPr>
                <a:t>С</a:t>
              </a:r>
              <a:r>
                <a:rPr lang="en-US" sz="1499">
                  <a:solidFill>
                    <a:srgbClr val="000000"/>
                  </a:solidFill>
                  <a:latin typeface="Arimo"/>
                </a:rPr>
                <a:t>оздание 3D-модели</a:t>
              </a:r>
            </a:p>
            <a:p>
              <a:pPr algn="ctr">
                <a:lnSpc>
                  <a:spcPts val="2924"/>
                </a:lnSpc>
              </a:pPr>
              <a:r>
                <a:rPr lang="en-US" sz="2249">
                  <a:solidFill>
                    <a:srgbClr val="000000"/>
                  </a:solidFill>
                  <a:latin typeface="Clear Sans Regular"/>
                </a:rPr>
                <a:t>Самостоятельное прохождение курсов на Стемфорде</a:t>
              </a:r>
            </a:p>
            <a:p>
              <a:pPr algn="ctr">
                <a:lnSpc>
                  <a:spcPts val="2924"/>
                </a:lnSpc>
              </a:pP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0" y="-38100"/>
              <a:ext cx="7909479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Цель 2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2787224" y="4664528"/>
            <a:ext cx="4756949" cy="2376006"/>
            <a:chOff x="0" y="0"/>
            <a:chExt cx="6342599" cy="3168009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789299"/>
              <a:ext cx="6342599" cy="207200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35"/>
                </a:lnSpc>
              </a:pPr>
              <a:r>
                <a:rPr lang="en-US" sz="1950">
                  <a:solidFill>
                    <a:srgbClr val="000000"/>
                  </a:solidFill>
                  <a:latin typeface="Clear Sans Regular"/>
                </a:rPr>
                <a:t>Печать полученной модели на 3D-принтере</a:t>
              </a:r>
            </a:p>
            <a:p>
              <a:pPr algn="ctr">
                <a:lnSpc>
                  <a:spcPts val="2535"/>
                </a:lnSpc>
              </a:pPr>
              <a:r>
                <a:rPr lang="en-US" sz="1200">
                  <a:solidFill>
                    <a:srgbClr val="000000"/>
                  </a:solidFill>
                  <a:latin typeface="Arimo"/>
                </a:rPr>
                <a:t>Фиксация всех этапов работы</a:t>
              </a:r>
            </a:p>
            <a:p>
              <a:pPr algn="ctr">
                <a:lnSpc>
                  <a:spcPts val="2535"/>
                </a:lnSpc>
              </a:pPr>
              <a:r>
                <a:rPr lang="en-US" sz="1950">
                  <a:solidFill>
                    <a:srgbClr val="000000"/>
                  </a:solidFill>
                  <a:latin typeface="Clear Sans Regular"/>
                </a:rPr>
                <a:t>О</a:t>
              </a:r>
              <a:r>
                <a:rPr lang="en-US" sz="1200">
                  <a:solidFill>
                    <a:srgbClr val="000000"/>
                  </a:solidFill>
                  <a:latin typeface="Arimo"/>
                </a:rPr>
                <a:t>тправка результатов в оргкомитет </a:t>
              </a:r>
            </a:p>
            <a:p>
              <a:pPr algn="ctr">
                <a:lnSpc>
                  <a:spcPts val="2535"/>
                </a:lnSpc>
              </a:pP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0" y="-38100"/>
              <a:ext cx="6342599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Цель 3</a:t>
              </a: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4125393" y="8430874"/>
            <a:ext cx="10037213" cy="1104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>
                <a:solidFill>
                  <a:srgbClr val="5E17EB"/>
                </a:solidFill>
                <a:latin typeface="HK Grotesk Bold"/>
              </a:rPr>
              <a:t>Успеть за 3,5 часа!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10039" t="15489" r="10039" b="0"/>
          <a:stretch>
            <a:fillRect/>
          </a:stretch>
        </p:blipFill>
        <p:spPr>
          <a:xfrm flipH="false" flipV="false" rot="0">
            <a:off x="3069990" y="5412672"/>
            <a:ext cx="5739787" cy="340451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5429" b="0"/>
          <a:stretch>
            <a:fillRect/>
          </a:stretch>
        </p:blipFill>
        <p:spPr>
          <a:xfrm flipH="false" flipV="false" rot="0">
            <a:off x="9570338" y="5412672"/>
            <a:ext cx="5739787" cy="3404511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25054" t="30846" r="10839" b="0"/>
          <a:stretch>
            <a:fillRect/>
          </a:stretch>
        </p:blipFill>
        <p:spPr>
          <a:xfrm flipH="false" flipV="false" rot="0">
            <a:off x="9599250" y="1688881"/>
            <a:ext cx="5709098" cy="345461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4799" t="4606" r="19334" b="13991"/>
          <a:stretch>
            <a:fillRect/>
          </a:stretch>
        </p:blipFill>
        <p:spPr>
          <a:xfrm flipH="false" flipV="false" rot="0">
            <a:off x="3069990" y="1688881"/>
            <a:ext cx="5739787" cy="3454619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4125393" y="471488"/>
            <a:ext cx="10037213" cy="1104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>
                <a:solidFill>
                  <a:srgbClr val="5E17EB"/>
                </a:solidFill>
                <a:latin typeface="HK Grotesk Bold"/>
              </a:rPr>
              <a:t>Как это было?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806805" y="769279"/>
            <a:ext cx="15426313" cy="194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650"/>
              </a:lnSpc>
            </a:pPr>
            <a:r>
              <a:rPr lang="en-US" sz="6375">
                <a:solidFill>
                  <a:srgbClr val="5E17EB"/>
                </a:solidFill>
                <a:latin typeface="HK Grotesk Bold"/>
              </a:rPr>
              <a:t> Возникшие </a:t>
            </a:r>
          </a:p>
          <a:p>
            <a:pPr>
              <a:lnSpc>
                <a:spcPts val="7650"/>
              </a:lnSpc>
            </a:pPr>
            <a:r>
              <a:rPr lang="en-US" sz="6375">
                <a:solidFill>
                  <a:srgbClr val="5E17EB"/>
                </a:solidFill>
                <a:latin typeface="HK Grotesk Bold"/>
              </a:rPr>
              <a:t>проблемы и их решение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806805" y="2982852"/>
            <a:ext cx="9257270" cy="1279224"/>
            <a:chOff x="0" y="0"/>
            <a:chExt cx="12343026" cy="1705632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1411665"/>
              <a:ext cx="12231952" cy="2921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774"/>
                </a:lnSpc>
              </a:pP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-38100"/>
              <a:ext cx="12343026" cy="1380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Отсутствие в базе данных школ - быстрое добавление в базу менеджерами проекта</a:t>
              </a: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424778" y="3884668"/>
            <a:ext cx="4707319" cy="272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294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806805" y="4157523"/>
            <a:ext cx="9945199" cy="1279224"/>
            <a:chOff x="0" y="0"/>
            <a:chExt cx="13260265" cy="1705632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1411665"/>
              <a:ext cx="13140937" cy="29216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774"/>
                </a:lnSpc>
              </a:pP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38100"/>
              <a:ext cx="13260265" cy="1380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Отсутствие электронных адресов - быстрое создание электронного адреса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806805" y="5436746"/>
            <a:ext cx="9945199" cy="1434436"/>
            <a:chOff x="0" y="0"/>
            <a:chExt cx="13260265" cy="1912582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1402140"/>
              <a:ext cx="13140937" cy="5086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120"/>
                </a:lnSpc>
              </a:pP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0" y="-38100"/>
              <a:ext cx="13260265" cy="1380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HK Grotesk Bold"/>
                </a:rPr>
                <a:t>Отсутствие контроля самостоятельной работы - мотивация и работа с родителями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806805" y="6565702"/>
            <a:ext cx="9945199" cy="1045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>
                <a:solidFill>
                  <a:srgbClr val="000000"/>
                </a:solidFill>
                <a:latin typeface="HK Grotesk Bold"/>
              </a:rPr>
              <a:t>Нехватка времени - расширение мастер-класса, работа в день защиты проекта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11995728" y="2829203"/>
            <a:ext cx="3526097" cy="2751127"/>
            <a:chOff x="0" y="0"/>
            <a:chExt cx="4701462" cy="366816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3241661"/>
              <a:ext cx="4701462" cy="426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00"/>
                </a:lnSpc>
              </a:pP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-19050"/>
              <a:ext cx="4678247" cy="28947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477"/>
                </a:lnSpc>
              </a:pPr>
              <a:r>
                <a:rPr lang="en-US" sz="2675">
                  <a:solidFill>
                    <a:srgbClr val="000000"/>
                  </a:solidFill>
                  <a:latin typeface="HK Grotesk Bold"/>
                </a:rPr>
                <a:t>Получение сертификатов Всероссийского уровня и призов от Стемфорда</a:t>
              </a:r>
            </a:p>
          </p:txBody>
        </p:sp>
      </p:grpSp>
      <p:sp>
        <p:nvSpPr>
          <p:cNvPr name="AutoShape 6" id="6"/>
          <p:cNvSpPr/>
          <p:nvPr/>
        </p:nvSpPr>
        <p:spPr>
          <a:xfrm rot="5400000">
            <a:off x="10339238" y="3851714"/>
            <a:ext cx="2681934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5400000">
            <a:off x="5801943" y="3851714"/>
            <a:ext cx="2681934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l="0" t="17022" r="0" b="8084"/>
          <a:stretch>
            <a:fillRect/>
          </a:stretch>
        </p:blipFill>
        <p:spPr>
          <a:xfrm flipH="false" flipV="false" rot="0">
            <a:off x="5481172" y="5197444"/>
            <a:ext cx="7325657" cy="4114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944864" y="1019175"/>
            <a:ext cx="8908870" cy="85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5E17EB"/>
                </a:solidFill>
                <a:latin typeface="HK Grotesk Bold"/>
              </a:rPr>
              <a:t>Результаты объединения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2046791" y="2829203"/>
            <a:ext cx="4584916" cy="2054548"/>
            <a:chOff x="0" y="0"/>
            <a:chExt cx="6113221" cy="2739397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-28575"/>
              <a:ext cx="6113221" cy="23196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10"/>
                </a:lnSpc>
              </a:pPr>
              <a:r>
                <a:rPr lang="en-US" sz="2700">
                  <a:solidFill>
                    <a:srgbClr val="000000"/>
                  </a:solidFill>
                  <a:latin typeface="HK Grotesk Bold"/>
                </a:rPr>
                <a:t>Получение и расширение</a:t>
              </a:r>
            </a:p>
            <a:p>
              <a:pPr algn="ctr">
                <a:lnSpc>
                  <a:spcPts val="3510"/>
                </a:lnSpc>
              </a:pPr>
              <a:r>
                <a:rPr lang="en-US" sz="2700">
                  <a:solidFill>
                    <a:srgbClr val="000000"/>
                  </a:solidFill>
                  <a:latin typeface="HK Grotesk Bold"/>
                </a:rPr>
                <a:t> уникальных знаний по IT-технологиям </a:t>
              </a:r>
            </a:p>
            <a:p>
              <a:pPr algn="ctr">
                <a:lnSpc>
                  <a:spcPts val="3510"/>
                </a:lnSpc>
              </a:pPr>
              <a:r>
                <a:rPr lang="en-US" sz="2700">
                  <a:solidFill>
                    <a:srgbClr val="000000"/>
                  </a:solidFill>
                  <a:latin typeface="HK Grotesk Bold"/>
                </a:rPr>
                <a:t>оффлайн и онлайн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0" y="2312889"/>
              <a:ext cx="6113221" cy="426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00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7502540" y="2829203"/>
            <a:ext cx="3793519" cy="2238698"/>
            <a:chOff x="0" y="0"/>
            <a:chExt cx="5058025" cy="2984931"/>
          </a:xfrm>
        </p:grpSpPr>
        <p:sp>
          <p:nvSpPr>
            <p:cNvPr name="TextBox 14" id="14"/>
            <p:cNvSpPr txBox="true"/>
            <p:nvPr/>
          </p:nvSpPr>
          <p:spPr>
            <a:xfrm rot="0">
              <a:off x="0" y="2558423"/>
              <a:ext cx="4701462" cy="426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00"/>
                </a:lnSpc>
              </a:pP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0" y="-28575"/>
              <a:ext cx="5058025" cy="17727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75"/>
                </a:lnSpc>
              </a:pPr>
              <a:r>
                <a:rPr lang="en-US" sz="2750">
                  <a:solidFill>
                    <a:srgbClr val="000000"/>
                  </a:solidFill>
                  <a:latin typeface="HK Grotesk Bold"/>
                </a:rPr>
                <a:t>Работа со Всероссийской площадкой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327954" y="3848002"/>
            <a:ext cx="5718289" cy="2375997"/>
            <a:chOff x="0" y="0"/>
            <a:chExt cx="7624385" cy="3167996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-38100"/>
              <a:ext cx="7624385" cy="264695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069"/>
                </a:lnSpc>
              </a:pPr>
              <a:r>
                <a:rPr lang="en-US" sz="3899">
                  <a:solidFill>
                    <a:srgbClr val="000000"/>
                  </a:solidFill>
                  <a:latin typeface="HK Grotesk Bold"/>
                </a:rPr>
                <a:t>3 смены </a:t>
              </a:r>
            </a:p>
            <a:p>
              <a:pPr algn="ctr">
                <a:lnSpc>
                  <a:spcPts val="5069"/>
                </a:lnSpc>
              </a:pPr>
              <a:r>
                <a:rPr lang="en-US" sz="3899">
                  <a:solidFill>
                    <a:srgbClr val="000000"/>
                  </a:solidFill>
                  <a:latin typeface="HK Grotesk Bold"/>
                </a:rPr>
                <a:t>по 14 дней</a:t>
              </a:r>
            </a:p>
            <a:p>
              <a:pPr algn="ctr">
                <a:lnSpc>
                  <a:spcPts val="5807"/>
                </a:lnSpc>
              </a:pP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2643120"/>
              <a:ext cx="7624385" cy="5248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242"/>
                </a:lnSpc>
              </a:pPr>
            </a:p>
          </p:txBody>
        </p:sp>
      </p:grpSp>
      <p:sp>
        <p:nvSpPr>
          <p:cNvPr name="AutoShape 6" id="6"/>
          <p:cNvSpPr/>
          <p:nvPr/>
        </p:nvSpPr>
        <p:spPr>
          <a:xfrm rot="5400000">
            <a:off x="11098899" y="4857149"/>
            <a:ext cx="2681934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5400000">
            <a:off x="4203489" y="5031238"/>
            <a:ext cx="2681934" cy="0"/>
          </a:xfrm>
          <a:prstGeom prst="line">
            <a:avLst/>
          </a:prstGeom>
          <a:ln cap="flat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4944864" y="1019175"/>
            <a:ext cx="8908870" cy="170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5E17EB"/>
                </a:solidFill>
                <a:latin typeface="HK Grotesk Bold"/>
              </a:rPr>
              <a:t>Результаты реализации лагеря: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6046243" y="3695034"/>
            <a:ext cx="5835108" cy="3462343"/>
            <a:chOff x="0" y="0"/>
            <a:chExt cx="7780144" cy="4616458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4189950"/>
              <a:ext cx="7231687" cy="426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00"/>
                </a:lnSpc>
              </a:pP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0" y="-28575"/>
              <a:ext cx="7780144" cy="340423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094"/>
                </a:lnSpc>
              </a:pPr>
              <a:r>
                <a:rPr lang="en-US" sz="3149">
                  <a:solidFill>
                    <a:srgbClr val="000000"/>
                  </a:solidFill>
                  <a:latin typeface="HK Grotesk Bold"/>
                </a:rPr>
                <a:t>104 обучающихся школ </a:t>
              </a:r>
            </a:p>
            <a:p>
              <a:pPr algn="ctr">
                <a:lnSpc>
                  <a:spcPts val="4094"/>
                </a:lnSpc>
              </a:pPr>
              <a:r>
                <a:rPr lang="en-US" sz="3149">
                  <a:solidFill>
                    <a:srgbClr val="000000"/>
                  </a:solidFill>
                  <a:latin typeface="HK Grotesk Bold"/>
                </a:rPr>
                <a:t>Востока Подмосковья</a:t>
              </a:r>
            </a:p>
            <a:p>
              <a:pPr algn="ctr">
                <a:lnSpc>
                  <a:spcPts val="4094"/>
                </a:lnSpc>
              </a:pPr>
              <a:r>
                <a:rPr lang="en-US" sz="3149">
                  <a:solidFill>
                    <a:srgbClr val="000000"/>
                  </a:solidFill>
                  <a:latin typeface="HK Grotesk Bold"/>
                </a:rPr>
                <a:t>22 волонтера (студенты колледжа)</a:t>
              </a:r>
            </a:p>
            <a:p>
              <a:pPr algn="ctr">
                <a:lnSpc>
                  <a:spcPts val="4094"/>
                </a:lnSpc>
              </a:pPr>
              <a:r>
                <a:rPr lang="en-US" sz="3149">
                  <a:solidFill>
                    <a:srgbClr val="000000"/>
                  </a:solidFill>
                  <a:latin typeface="HK Grotesk Bold"/>
                </a:rPr>
                <a:t>8 преподавателей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462362" y="3625841"/>
            <a:ext cx="3526097" cy="5757693"/>
            <a:chOff x="0" y="0"/>
            <a:chExt cx="4701462" cy="7676925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7250416"/>
              <a:ext cx="4701462" cy="426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00"/>
                </a:lnSpc>
              </a:pP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0" y="-28575"/>
              <a:ext cx="4678247" cy="69130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387"/>
                </a:lnSpc>
              </a:pPr>
              <a:r>
                <a:rPr lang="en-US" sz="3374">
                  <a:solidFill>
                    <a:srgbClr val="000000"/>
                  </a:solidFill>
                  <a:latin typeface="Clear Sans Regular"/>
                </a:rPr>
                <a:t>Охваченные города: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Орехово-Зуево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Электрогорск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Павловский Посад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Шатура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Егорьевск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Куровское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Ликино-Дулево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Дрезна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Балашиха</a:t>
              </a:r>
            </a:p>
            <a:p>
              <a:pPr algn="ctr">
                <a:lnSpc>
                  <a:spcPts val="3249"/>
                </a:lnSpc>
              </a:pPr>
              <a:r>
                <a:rPr lang="en-US" sz="2499">
                  <a:solidFill>
                    <a:srgbClr val="000000"/>
                  </a:solidFill>
                  <a:latin typeface="Clear Sans Regular"/>
                </a:rPr>
                <a:t>Мытищи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81090" y="3786523"/>
            <a:ext cx="5093373" cy="382002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6210195" y="2610392"/>
            <a:ext cx="5867611" cy="439154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2260930" y="3786523"/>
            <a:ext cx="5242287" cy="3923524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4881559" y="571839"/>
            <a:ext cx="8908870" cy="170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5E17EB"/>
                </a:solidFill>
                <a:latin typeface="HK Grotesk Bold"/>
              </a:rPr>
              <a:t>Результаты реализации лагеря: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282547" y="8610600"/>
            <a:ext cx="12478049" cy="1676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66"/>
              </a:lnSpc>
            </a:pPr>
            <a:r>
              <a:rPr lang="en-US" sz="5555">
                <a:solidFill>
                  <a:srgbClr val="FFFFFF"/>
                </a:solidFill>
                <a:latin typeface="HK Grotesk Bold"/>
              </a:rPr>
              <a:t>104 ребенка,наполненных новыми знаниями и эмоциями!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221" r="0" b="22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-655227" y="2657707"/>
            <a:ext cx="9220795" cy="28327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340"/>
              </a:lnSpc>
            </a:pPr>
            <a:r>
              <a:rPr lang="en-US" sz="8100">
                <a:solidFill>
                  <a:srgbClr val="FFFFFF"/>
                </a:solidFill>
                <a:latin typeface="Open Sans Extra Bold"/>
              </a:rPr>
              <a:t>Спасибо за внимание!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6369276"/>
            <a:ext cx="5635993" cy="1362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40"/>
              </a:lnSpc>
            </a:pPr>
            <a:r>
              <a:rPr lang="en-US" sz="2600">
                <a:solidFill>
                  <a:srgbClr val="FFFFFF"/>
                </a:solidFill>
                <a:latin typeface="Open Sans Light"/>
              </a:rPr>
              <a:t>Панфилов Алексей Геннадьевич</a:t>
            </a:r>
          </a:p>
          <a:p>
            <a:pPr>
              <a:lnSpc>
                <a:spcPts val="3640"/>
              </a:lnSpc>
            </a:pPr>
            <a:r>
              <a:rPr lang="en-US" sz="2600">
                <a:solidFill>
                  <a:srgbClr val="FFFFFF"/>
                </a:solidFill>
                <a:latin typeface="Open Sans Light"/>
              </a:rPr>
              <a:t>Заместитель директора </a:t>
            </a:r>
          </a:p>
          <a:p>
            <a:pPr>
              <a:lnSpc>
                <a:spcPts val="3640"/>
              </a:lnSpc>
            </a:pPr>
            <a:r>
              <a:rPr lang="en-US" sz="2600">
                <a:solidFill>
                  <a:srgbClr val="FFFFFF"/>
                </a:solidFill>
                <a:latin typeface="Open Sans Light"/>
              </a:rPr>
              <a:t>МОУ Ликино-Дулевски й лицей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145834" y="6369276"/>
            <a:ext cx="3372445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80"/>
              </a:lnSpc>
            </a:pPr>
            <a:r>
              <a:rPr lang="en-US" sz="2700">
                <a:solidFill>
                  <a:srgbClr val="FFFFFF"/>
                </a:solidFill>
                <a:latin typeface="Open Sans Light"/>
              </a:rPr>
              <a:t>+7 (916) 093-05-45</a:t>
            </a:r>
          </a:p>
          <a:p>
            <a:pPr>
              <a:lnSpc>
                <a:spcPts val="3780"/>
              </a:lnSpc>
            </a:pPr>
            <a:r>
              <a:rPr lang="en-US" sz="2700">
                <a:solidFill>
                  <a:srgbClr val="FFFFFF"/>
                </a:solidFill>
                <a:latin typeface="Open Sans Light"/>
              </a:rPr>
              <a:t>panfilov_ag@ldlycej.ru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112694" y="1980073"/>
            <a:ext cx="14062611" cy="3976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20"/>
              </a:lnSpc>
            </a:pPr>
            <a:r>
              <a:rPr lang="en-US" sz="5228">
                <a:solidFill>
                  <a:srgbClr val="5E17EB"/>
                </a:solidFill>
                <a:latin typeface="Clear Sans Regular Bold"/>
              </a:rPr>
              <a:t>Летний образовательно-интеллектуальный лагерь для школьников </a:t>
            </a:r>
          </a:p>
          <a:p>
            <a:pPr algn="ctr">
              <a:lnSpc>
                <a:spcPts val="7320"/>
              </a:lnSpc>
            </a:pPr>
            <a:r>
              <a:rPr lang="en-US" sz="5228">
                <a:solidFill>
                  <a:srgbClr val="5E17EB"/>
                </a:solidFill>
                <a:latin typeface="Clear Sans Regular Bold"/>
              </a:rPr>
              <a:t>«IT-ЛЕТО»</a:t>
            </a:r>
          </a:p>
          <a:p>
            <a:pPr algn="ctr">
              <a:lnSpc>
                <a:spcPts val="10034"/>
              </a:lnSpc>
            </a:pP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8764" r="0" b="0"/>
          <a:stretch>
            <a:fillRect/>
          </a:stretch>
        </p:blipFill>
        <p:spPr>
          <a:xfrm flipH="false" flipV="false" rot="0">
            <a:off x="221118" y="5663472"/>
            <a:ext cx="4101593" cy="280074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4718368" y="5675430"/>
            <a:ext cx="4166278" cy="277682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3934454" y="5687388"/>
            <a:ext cx="4166278" cy="277682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9327782" y="5711303"/>
            <a:ext cx="4130395" cy="27529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1028700" y="3241173"/>
            <a:ext cx="766953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rot="0">
            <a:off x="1028700" y="4464984"/>
            <a:ext cx="766953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" id="5"/>
          <p:cNvSpPr txBox="true"/>
          <p:nvPr/>
        </p:nvSpPr>
        <p:spPr>
          <a:xfrm rot="0">
            <a:off x="1028700" y="4866415"/>
            <a:ext cx="7669530" cy="1173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>
                <a:solidFill>
                  <a:srgbClr val="000000"/>
                </a:solidFill>
                <a:latin typeface="HK Grotesk Medium Bold"/>
              </a:rPr>
              <a:t>Этап реализации проекта</a:t>
            </a:r>
          </a:p>
          <a:p>
            <a:pPr>
              <a:lnSpc>
                <a:spcPts val="468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6199036"/>
            <a:ext cx="7669530" cy="1173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>
                <a:solidFill>
                  <a:srgbClr val="000000"/>
                </a:solidFill>
                <a:latin typeface="HK Grotesk Medium Bold"/>
              </a:rPr>
              <a:t>Этап завершения проекта</a:t>
            </a:r>
          </a:p>
          <a:p>
            <a:pPr>
              <a:lnSpc>
                <a:spcPts val="4680"/>
              </a:lnSpc>
            </a:pPr>
          </a:p>
        </p:txBody>
      </p:sp>
      <p:sp>
        <p:nvSpPr>
          <p:cNvPr name="AutoShape 7" id="7"/>
          <p:cNvSpPr/>
          <p:nvPr/>
        </p:nvSpPr>
        <p:spPr>
          <a:xfrm rot="0">
            <a:off x="1028700" y="5886598"/>
            <a:ext cx="766953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1028700" y="7367754"/>
            <a:ext cx="766953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rcRect l="4311" t="1571" r="4816" b="0"/>
          <a:stretch>
            <a:fillRect/>
          </a:stretch>
        </p:blipFill>
        <p:spPr>
          <a:xfrm flipH="false" flipV="false" rot="0">
            <a:off x="9144000" y="2318198"/>
            <a:ext cx="8303517" cy="5059081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028700" y="1028700"/>
            <a:ext cx="8322014" cy="762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999"/>
              </a:lnSpc>
            </a:pPr>
            <a:r>
              <a:rPr lang="en-US" sz="4999">
                <a:solidFill>
                  <a:srgbClr val="5E17EB"/>
                </a:solidFill>
                <a:latin typeface="Clear Sans Regular Bold"/>
              </a:rPr>
              <a:t>Этапы создания проекта: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2445684"/>
            <a:ext cx="7669530" cy="1173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>
                <a:solidFill>
                  <a:srgbClr val="000000"/>
                </a:solidFill>
                <a:latin typeface="HK Grotesk Medium Bold"/>
              </a:rPr>
              <a:t>Этап инициации проекта</a:t>
            </a:r>
          </a:p>
          <a:p>
            <a:pPr>
              <a:lnSpc>
                <a:spcPts val="4680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3581064"/>
            <a:ext cx="7669530" cy="1173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>
                <a:solidFill>
                  <a:srgbClr val="000000"/>
                </a:solidFill>
                <a:latin typeface="HK Grotesk Medium Bold"/>
              </a:rPr>
              <a:t>Этап планирования проекта</a:t>
            </a:r>
          </a:p>
          <a:p>
            <a:pPr>
              <a:lnSpc>
                <a:spcPts val="4680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422618" y="643616"/>
            <a:ext cx="15254719" cy="194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79"/>
              </a:lnSpc>
            </a:pPr>
            <a:r>
              <a:rPr lang="en-US" sz="6399">
                <a:solidFill>
                  <a:srgbClr val="5E17EB"/>
                </a:solidFill>
                <a:latin typeface="HK Grotesk Bold"/>
              </a:rPr>
              <a:t>Этап реализации проекта:</a:t>
            </a:r>
          </a:p>
          <a:p>
            <a:pPr algn="ctr">
              <a:lnSpc>
                <a:spcPts val="7679"/>
              </a:lnSpc>
            </a:pPr>
          </a:p>
        </p:txBody>
      </p:sp>
      <p:sp>
        <p:nvSpPr>
          <p:cNvPr name="AutoShape 4" id="4"/>
          <p:cNvSpPr/>
          <p:nvPr/>
        </p:nvSpPr>
        <p:spPr>
          <a:xfrm rot="0">
            <a:off x="1422618" y="5905861"/>
            <a:ext cx="9568813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" id="5"/>
          <p:cNvSpPr txBox="true"/>
          <p:nvPr/>
        </p:nvSpPr>
        <p:spPr>
          <a:xfrm rot="0">
            <a:off x="1422618" y="1984653"/>
            <a:ext cx="11269174" cy="31588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HK Grotesk Medium"/>
              </a:rPr>
              <a:t>1) Планирование организации образовательной деятельности IT – мастерских в летний период</a:t>
            </a:r>
          </a:p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Arimo"/>
              </a:rPr>
              <a:t>2) Создание рабочей группы по разработке и реализации проекта</a:t>
            </a:r>
          </a:p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Arimo"/>
              </a:rPr>
              <a:t>3) Разработка программы летнего лагеря</a:t>
            </a:r>
          </a:p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Arimo"/>
              </a:rPr>
              <a:t>4) Организация закупочной деятельности</a:t>
            </a:r>
          </a:p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Arimo"/>
              </a:rPr>
              <a:t>5) Реклама проекта</a:t>
            </a:r>
          </a:p>
          <a:p>
            <a:pPr>
              <a:lnSpc>
                <a:spcPts val="3120"/>
              </a:lnSpc>
            </a:pPr>
            <a:r>
              <a:rPr lang="en-US" sz="2400">
                <a:solidFill>
                  <a:srgbClr val="000000"/>
                </a:solidFill>
                <a:latin typeface="Arimo"/>
              </a:rPr>
              <a:t>6) Формирование групп школьников</a:t>
            </a:r>
          </a:p>
          <a:p>
            <a:pPr>
              <a:lnSpc>
                <a:spcPts val="3436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5827076" y="6358662"/>
            <a:ext cx="11432224" cy="3928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86"/>
              </a:lnSpc>
            </a:pPr>
            <a:r>
              <a:rPr lang="en-US" sz="2682">
                <a:solidFill>
                  <a:srgbClr val="000000"/>
                </a:solidFill>
                <a:latin typeface="HK Grotesk Medium"/>
              </a:rPr>
              <a:t>7) Открытие лагеря IT-ЛЕТО</a:t>
            </a:r>
          </a:p>
          <a:p>
            <a:pPr algn="r">
              <a:lnSpc>
                <a:spcPts val="3486"/>
              </a:lnSpc>
            </a:pPr>
            <a:r>
              <a:rPr lang="en-US" sz="1149">
                <a:solidFill>
                  <a:srgbClr val="000000"/>
                </a:solidFill>
                <a:latin typeface="Arimo"/>
              </a:rPr>
              <a:t>8) Реализация общеобразовательной общеразвивающей программы, организация образовательно - досуговой деятельности участников лагеря</a:t>
            </a:r>
          </a:p>
          <a:p>
            <a:pPr algn="r">
              <a:lnSpc>
                <a:spcPts val="3486"/>
              </a:lnSpc>
            </a:pPr>
            <a:r>
              <a:rPr lang="en-US" sz="1149">
                <a:solidFill>
                  <a:srgbClr val="FFFFFF"/>
                </a:solidFill>
                <a:latin typeface="Arimo"/>
              </a:rPr>
              <a:t>9) Информационное сопровождение проекта</a:t>
            </a:r>
          </a:p>
          <a:p>
            <a:pPr algn="r">
              <a:lnSpc>
                <a:spcPts val="3486"/>
              </a:lnSpc>
            </a:pPr>
            <a:r>
              <a:rPr lang="en-US" sz="1149">
                <a:solidFill>
                  <a:srgbClr val="FFFFFF"/>
                </a:solidFill>
                <a:latin typeface="Arimo"/>
              </a:rPr>
              <a:t>10) Подведение итогов проекта</a:t>
            </a:r>
          </a:p>
          <a:p>
            <a:pPr algn="r">
              <a:lnSpc>
                <a:spcPts val="3486"/>
              </a:lnSpc>
            </a:pPr>
            <a:r>
              <a:rPr lang="en-US" sz="1149">
                <a:solidFill>
                  <a:srgbClr val="FFFFFF"/>
                </a:solidFill>
                <a:latin typeface="Arimo"/>
              </a:rPr>
              <a:t>11) Размещение информации о реализации проекта в сети Интернет</a:t>
            </a:r>
          </a:p>
          <a:p>
            <a:pPr algn="r">
              <a:lnSpc>
                <a:spcPts val="3486"/>
              </a:lnSpc>
            </a:pPr>
            <a:r>
              <a:rPr lang="en-US" sz="1149">
                <a:solidFill>
                  <a:srgbClr val="FFFFFF"/>
                </a:solidFill>
                <a:latin typeface="Arimo"/>
              </a:rPr>
              <a:t>12) Подготовка итогового отчета по реализации проекта</a:t>
            </a:r>
          </a:p>
          <a:p>
            <a:pPr algn="r">
              <a:lnSpc>
                <a:spcPts val="3486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548025" y="3838138"/>
            <a:ext cx="1505273" cy="261167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47282" t="0" r="5032" b="0"/>
          <a:stretch>
            <a:fillRect/>
          </a:stretch>
        </p:blipFill>
        <p:spPr>
          <a:xfrm flipH="false" flipV="false" rot="0">
            <a:off x="8948837" y="846229"/>
            <a:ext cx="8437521" cy="8595489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1089389"/>
            <a:ext cx="7709363" cy="3333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82"/>
              </a:lnSpc>
            </a:pPr>
            <a:r>
              <a:rPr lang="en-US" sz="4402">
                <a:solidFill>
                  <a:srgbClr val="5E17EB"/>
                </a:solidFill>
                <a:latin typeface="HK Grotesk Bold"/>
              </a:rPr>
              <a:t>Расширение сферы образовательной деятельности и </a:t>
            </a:r>
          </a:p>
          <a:p>
            <a:pPr>
              <a:lnSpc>
                <a:spcPts val="5282"/>
              </a:lnSpc>
            </a:pPr>
            <a:r>
              <a:rPr lang="en-US" sz="4402">
                <a:solidFill>
                  <a:srgbClr val="5E17EB"/>
                </a:solidFill>
                <a:latin typeface="HK Grotesk Bold"/>
              </a:rPr>
              <a:t>идея внедрения </a:t>
            </a:r>
          </a:p>
          <a:p>
            <a:pPr>
              <a:lnSpc>
                <a:spcPts val="5282"/>
              </a:lnSpc>
            </a:pPr>
            <a:r>
              <a:rPr lang="en-US" sz="4402">
                <a:solidFill>
                  <a:srgbClr val="5E17EB"/>
                </a:solidFill>
                <a:latin typeface="HK Grotesk Bold"/>
              </a:rPr>
              <a:t>Стемфорда в IT – лагерь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4835322"/>
            <a:ext cx="7709363" cy="321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22"/>
              </a:lnSpc>
            </a:pPr>
            <a:r>
              <a:rPr lang="en-US" sz="4602">
                <a:solidFill>
                  <a:srgbClr val="000000"/>
                </a:solidFill>
                <a:latin typeface="HK Grotesk Bold"/>
              </a:rPr>
              <a:t>мастер-классы: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1)программист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2) 3D-модельер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3) разработчик "Умного дома"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4) разработчик мобильных приложений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5) графический дизайнер</a:t>
            </a:r>
          </a:p>
          <a:p>
            <a:pPr>
              <a:lnSpc>
                <a:spcPts val="3359"/>
              </a:lnSpc>
            </a:pPr>
            <a:r>
              <a:rPr lang="en-US" sz="2799">
                <a:solidFill>
                  <a:srgbClr val="000000"/>
                </a:solidFill>
                <a:latin typeface="HK Grotesk Bold"/>
              </a:rPr>
              <a:t>6) видеоблогер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257" t="0" r="1257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63737" y="1988727"/>
            <a:ext cx="2160527" cy="226772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028700" y="1988727"/>
            <a:ext cx="6612776" cy="3364614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162766" y="5788615"/>
            <a:ext cx="6300738" cy="3446377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1265311" y="1988727"/>
            <a:ext cx="6476073" cy="3265821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483798" y="542925"/>
            <a:ext cx="17658674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79"/>
              </a:lnSpc>
            </a:pPr>
            <a:r>
              <a:rPr lang="en-US" sz="6399">
                <a:solidFill>
                  <a:srgbClr val="5E17EB"/>
                </a:solidFill>
                <a:latin typeface="HK Grotesk Bold"/>
              </a:rPr>
              <a:t>Курсы, на которых мы остановились: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615829" y="5563361"/>
            <a:ext cx="4622635" cy="479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9"/>
              </a:lnSpc>
              <a:spcBef>
                <a:spcPct val="0"/>
              </a:spcBef>
            </a:pPr>
            <a:r>
              <a:rPr lang="en-US" sz="1829">
                <a:solidFill>
                  <a:srgbClr val="000000"/>
                </a:solidFill>
                <a:latin typeface="HK Grotesk Bold"/>
              </a:rPr>
              <a:t>https://stemford.org/education/courses/details/6410690722451343824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136505" y="9438342"/>
            <a:ext cx="8014990" cy="2581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11"/>
              </a:lnSpc>
              <a:spcBef>
                <a:spcPct val="0"/>
              </a:spcBef>
            </a:pPr>
            <a:r>
              <a:rPr lang="en-US" sz="1911">
                <a:solidFill>
                  <a:srgbClr val="FFFFFF"/>
                </a:solidFill>
                <a:latin typeface="HK Grotesk Bold"/>
              </a:rPr>
              <a:t>https://stemford.org/education/courses/details/6410690722451344118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202882" y="5565745"/>
            <a:ext cx="4600932" cy="476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1"/>
              </a:lnSpc>
              <a:spcBef>
                <a:spcPct val="0"/>
              </a:spcBef>
            </a:pPr>
            <a:r>
              <a:rPr lang="en-US" sz="1821">
                <a:solidFill>
                  <a:srgbClr val="000000"/>
                </a:solidFill>
                <a:latin typeface="HK Grotesk Bold"/>
              </a:rPr>
              <a:t>https://stemford.org/education/courses/details/6410690722451344336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2478" t="0" r="1756" b="2094"/>
          <a:stretch>
            <a:fillRect/>
          </a:stretch>
        </p:blipFill>
        <p:spPr>
          <a:xfrm flipH="false" flipV="false" rot="0">
            <a:off x="1028700" y="2217089"/>
            <a:ext cx="8771187" cy="422995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28813" t="20280" r="27519" b="11290"/>
          <a:stretch>
            <a:fillRect/>
          </a:stretch>
        </p:blipFill>
        <p:spPr>
          <a:xfrm flipH="false" flipV="false" rot="0">
            <a:off x="9642787" y="1422388"/>
            <a:ext cx="7856994" cy="692572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764416" y="565138"/>
            <a:ext cx="13702915" cy="85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5E17EB"/>
                </a:solidFill>
                <a:latin typeface="HK Grotesk Bold"/>
              </a:rPr>
              <a:t>Разработка страницы конкурса</a:t>
            </a:r>
            <a:r>
              <a:rPr lang="en-US" sz="5600">
                <a:solidFill>
                  <a:srgbClr val="000000"/>
                </a:solidFill>
                <a:latin typeface="HK Grotesk Bold"/>
              </a:rPr>
              <a:t>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035796" y="8807191"/>
            <a:ext cx="12630894" cy="4594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2"/>
              </a:lnSpc>
              <a:spcBef>
                <a:spcPct val="0"/>
              </a:spcBef>
            </a:pPr>
            <a:r>
              <a:rPr lang="en-US" sz="3462">
                <a:solidFill>
                  <a:srgbClr val="000000"/>
                </a:solidFill>
                <a:latin typeface="HK Grotesk Bold"/>
              </a:rPr>
              <a:t> https://stemford.org/contests/details/6410690722451364972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090458" y="1028700"/>
            <a:ext cx="4920664" cy="542262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15289" b="0"/>
          <a:stretch>
            <a:fillRect/>
          </a:stretch>
        </p:blipFill>
        <p:spPr>
          <a:xfrm flipH="false" flipV="false" rot="0">
            <a:off x="9486940" y="2029700"/>
            <a:ext cx="8075664" cy="376185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0" t="3224" r="0" b="0"/>
          <a:stretch>
            <a:fillRect/>
          </a:stretch>
        </p:blipFill>
        <p:spPr>
          <a:xfrm flipH="false" flipV="false" rot="0">
            <a:off x="5134254" y="6099766"/>
            <a:ext cx="12125046" cy="3158534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028700" y="2020175"/>
            <a:ext cx="4578373" cy="2200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640"/>
              </a:lnSpc>
            </a:pPr>
            <a:r>
              <a:rPr lang="en-US" sz="7200">
                <a:solidFill>
                  <a:srgbClr val="5E17EB"/>
                </a:solidFill>
                <a:latin typeface="HK Grotesk Bold"/>
              </a:rPr>
              <a:t>Условия конкурса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DAEsr_5mKHE</dc:identifier>
  <dcterms:modified xsi:type="dcterms:W3CDTF">2011-08-01T06:04:30Z</dcterms:modified>
  <cp:revision>1</cp:revision>
  <dc:title>Stemford</dc:title>
</cp:coreProperties>
</file>