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 lvl="0">
      <a:defRPr lang="x-none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3A1E5-6D40-4C49-84A5-AB7F282BEB07}" type="datetimeFigureOut">
              <a:rPr lang="x-none" smtClean="0"/>
              <a:t>10.11.2021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79575-E4CC-7547-9556-2AD3300B8F2D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18797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362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391D5-3416-C543-A233-24B1FA8C5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20.11.2020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9F818-6940-F14B-94ED-959B3466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8811" y="620713"/>
            <a:ext cx="6325213" cy="36512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F0ABD-CEDA-CF4E-A9D6-F7C4ECAF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5599" y="5841999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5EFF7A-15D6-EF41-BD62-94C46C921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9370" y="620713"/>
            <a:ext cx="4351155" cy="597558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C77006-102E-DA45-B967-024DDBF4009B}"/>
              </a:ext>
            </a:extLst>
          </p:cNvPr>
          <p:cNvSpPr/>
          <p:nvPr userDrawn="1"/>
        </p:nvSpPr>
        <p:spPr>
          <a:xfrm>
            <a:off x="371475" y="368300"/>
            <a:ext cx="11449050" cy="6084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B7C8D7-F98E-7843-A5C8-E3B52A2D1B4D}"/>
              </a:ext>
            </a:extLst>
          </p:cNvPr>
          <p:cNvCxnSpPr>
            <a:cxnSpLocks/>
          </p:cNvCxnSpPr>
          <p:nvPr userDrawn="1"/>
        </p:nvCxnSpPr>
        <p:spPr>
          <a:xfrm>
            <a:off x="7226710" y="368300"/>
            <a:ext cx="0" cy="60848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987F7AC7-4F04-8A4E-8A32-8E34129A97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813" y="5841999"/>
            <a:ext cx="1172677" cy="34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C14DCB-B865-ED46-AEA2-1B17E3657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13" y="2619740"/>
            <a:ext cx="6325231" cy="1107996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35046E-35F8-4F48-9220-9CDFCB4F8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811" y="3980523"/>
            <a:ext cx="4068764" cy="498598"/>
          </a:xfrm>
        </p:spPr>
        <p:txBody>
          <a:bodyPr anchor="t">
            <a:sp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x-none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B11CDA6-275E-724D-B0B6-FCAB4CEF0D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8812" y="4597687"/>
            <a:ext cx="4068763" cy="221599"/>
          </a:xfrm>
        </p:spPr>
        <p:txBody>
          <a:bodyPr anchor="t">
            <a:spAutoFit/>
          </a:bodyPr>
          <a:lstStyle>
            <a:lvl1pPr marL="0" indent="0">
              <a:buNone/>
              <a:defRPr sz="1600" b="1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70951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F49F80-3619-0543-A1C8-3FB6ECEFE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84123" y="620713"/>
            <a:ext cx="6583989" cy="5020233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x-non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37F52-3F8C-D241-A635-C26F7A213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8813" y="2024063"/>
            <a:ext cx="4068761" cy="3616883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C17CD-F120-6944-A7B4-4A8349D70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29953-D6FE-6042-854A-EF61DD484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95693-5F97-464D-9D07-A37100406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195DCD3-A5A3-C044-BBE7-51453A677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4068761" cy="886397"/>
          </a:xfrm>
        </p:spPr>
        <p:txBody>
          <a:bodyPr/>
          <a:lstStyle>
            <a:lvl1pPr>
              <a:defRPr sz="3200" baseline="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5606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362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391D5-3416-C543-A233-24B1FA8C5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20.11.2020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9F818-6940-F14B-94ED-959B3466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8811" y="620713"/>
            <a:ext cx="5184777" cy="365125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F0ABD-CEDA-CF4E-A9D6-F7C4ECAF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9688" y="5841999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C77006-102E-DA45-B967-024DDBF4009B}"/>
              </a:ext>
            </a:extLst>
          </p:cNvPr>
          <p:cNvSpPr/>
          <p:nvPr userDrawn="1"/>
        </p:nvSpPr>
        <p:spPr>
          <a:xfrm>
            <a:off x="371475" y="368300"/>
            <a:ext cx="11449050" cy="6084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7F7AC7-4F04-8A4E-8A32-8E34129A97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813" y="5841999"/>
            <a:ext cx="1172677" cy="34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C14DCB-B865-ED46-AEA2-1B17E3657CF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8813" y="1263780"/>
            <a:ext cx="5184775" cy="1107996"/>
          </a:xfrm>
        </p:spPr>
        <p:txBody>
          <a:bodyPr wrap="square" anchor="b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Спасибо за внимание!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35046E-35F8-4F48-9220-9CDFCB4F8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811" y="3164619"/>
            <a:ext cx="5184777" cy="249299"/>
          </a:xfrm>
        </p:spPr>
        <p:txBody>
          <a:bodyPr wrap="square" anchor="t">
            <a:sp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x-none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B11CDA6-275E-724D-B0B6-FCAB4CEF0D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8813" y="3679520"/>
            <a:ext cx="2700338" cy="443198"/>
          </a:xfrm>
        </p:spPr>
        <p:txBody>
          <a:bodyPr wrap="square" anchor="t">
            <a:spAutoFit/>
          </a:bodyPr>
          <a:lstStyle>
            <a:lvl1pPr marL="0" indent="0">
              <a:buNone/>
              <a:defRPr sz="1600" b="1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C8005A4E-ABCB-B445-9065-98B350F43E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45831" y="3679520"/>
            <a:ext cx="3056386" cy="221599"/>
          </a:xfrm>
        </p:spPr>
        <p:txBody>
          <a:bodyPr wrap="square" anchor="t">
            <a:spAutoFit/>
          </a:bodyPr>
          <a:lstStyle>
            <a:lvl1pPr marL="0" indent="0">
              <a:buNone/>
              <a:defRPr sz="1600" b="0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866E84B6-32CB-D24F-B5C6-03459119B5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45831" y="4047267"/>
            <a:ext cx="3056386" cy="221599"/>
          </a:xfrm>
        </p:spPr>
        <p:txBody>
          <a:bodyPr wrap="square" anchor="t">
            <a:spAutoFit/>
          </a:bodyPr>
          <a:lstStyle>
            <a:lvl1pPr marL="0" indent="0">
              <a:buNone/>
              <a:defRPr sz="1600" b="0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39248DB-706E-4041-9050-29139BCC63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45831" y="4415014"/>
            <a:ext cx="3056386" cy="221599"/>
          </a:xfrm>
        </p:spPr>
        <p:txBody>
          <a:bodyPr wrap="square" anchor="t">
            <a:spAutoFit/>
          </a:bodyPr>
          <a:lstStyle>
            <a:lvl1pPr marL="0" indent="0">
              <a:buNone/>
              <a:defRPr sz="1600" b="0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83E4D1C6-952D-5E4E-B5B4-381C062A330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745831" y="4782762"/>
            <a:ext cx="3056386" cy="221599"/>
          </a:xfrm>
        </p:spPr>
        <p:txBody>
          <a:bodyPr wrap="square" anchor="t">
            <a:spAutoFit/>
          </a:bodyPr>
          <a:lstStyle>
            <a:lvl1pPr marL="0" indent="0">
              <a:buNone/>
              <a:defRPr sz="1600" b="0" i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1805E-72F7-244B-AD5D-6B0800F9C9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44792" y="3711669"/>
            <a:ext cx="152465" cy="1524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5A54D7-DAFA-FC43-A9C2-A142D7029D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4792" y="4078484"/>
            <a:ext cx="155625" cy="1556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A5C51C-34BF-3E48-939B-2FF4BDED85D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44792" y="4438965"/>
            <a:ext cx="177368" cy="1702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5F71E6-C053-904A-B8DB-C85FAAB9291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44792" y="4813826"/>
            <a:ext cx="151355" cy="15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7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3FF05-6FD7-A946-BF37-15B1D6FBF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10909299" cy="553998"/>
          </a:xfrm>
        </p:spPr>
        <p:txBody>
          <a:bodyPr anchor="t">
            <a:spAutoFit/>
          </a:bodyPr>
          <a:lstStyle>
            <a:lvl1pPr>
              <a:defRPr b="1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81EF0-C547-574C-BDD1-9D4539982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3" y="2024063"/>
            <a:ext cx="10909300" cy="1598964"/>
          </a:xfrm>
        </p:spPr>
        <p:txBody>
          <a:bodyPr>
            <a:spAutoFit/>
          </a:bodyPr>
          <a:lstStyle>
            <a:lvl1pPr>
              <a:lnSpc>
                <a:spcPct val="110000"/>
              </a:lnSpc>
              <a:defRPr sz="2000"/>
            </a:lvl1pPr>
            <a:lvl2pPr>
              <a:lnSpc>
                <a:spcPct val="110000"/>
              </a:lnSpc>
              <a:defRPr sz="1800"/>
            </a:lvl2pPr>
            <a:lvl3pPr>
              <a:lnSpc>
                <a:spcPct val="110000"/>
              </a:lnSpc>
              <a:defRPr sz="1600"/>
            </a:lvl3pPr>
            <a:lvl4pPr>
              <a:lnSpc>
                <a:spcPct val="110000"/>
              </a:lnSpc>
              <a:defRPr sz="1400"/>
            </a:lvl4pPr>
            <a:lvl5pPr>
              <a:lnSpc>
                <a:spcPct val="110000"/>
              </a:lnSpc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7445F-46BA-3043-A60D-793A19D9C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1D235-E856-324D-8196-3EC3E95CF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31850-2175-7F4A-A2AF-E4440FA18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3545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AAC8E06-C5BA-A84E-A84D-8B1AF9D0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9150" y="5842000"/>
            <a:ext cx="1368424" cy="365125"/>
          </a:xfrm>
        </p:spPr>
        <p:txBody>
          <a:bodyPr/>
          <a:lstStyle>
            <a:lvl1pPr>
              <a:defRPr>
                <a:solidFill>
                  <a:srgbClr val="36235D"/>
                </a:solidFill>
              </a:defRPr>
            </a:lvl1pPr>
          </a:lstStyle>
          <a:p>
            <a:r>
              <a:rPr lang="ru-RU"/>
              <a:t>20.11.2020</a:t>
            </a:r>
            <a:endParaRPr lang="x-non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795F94-7DBD-3E48-9AC3-19A80B9EF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8811" y="620713"/>
            <a:ext cx="6325213" cy="365125"/>
          </a:xfrm>
        </p:spPr>
        <p:txBody>
          <a:bodyPr anchor="t"/>
          <a:lstStyle>
            <a:lvl1pPr>
              <a:defRPr>
                <a:solidFill>
                  <a:srgbClr val="36235D"/>
                </a:solidFill>
              </a:defRPr>
            </a:lvl1pPr>
          </a:lstStyle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0E77D2-1F1E-184D-93EC-A2730A16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5599" y="5841999"/>
            <a:ext cx="1368425" cy="358775"/>
          </a:xfrm>
        </p:spPr>
        <p:txBody>
          <a:bodyPr/>
          <a:lstStyle>
            <a:lvl1pPr>
              <a:defRPr>
                <a:solidFill>
                  <a:srgbClr val="36235D"/>
                </a:solidFill>
              </a:defRPr>
            </a:lvl1pPr>
          </a:lstStyle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CCC440-7225-AE4C-BB1A-F2BFD1118C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9370" y="620713"/>
            <a:ext cx="4351155" cy="59755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6927826-2F5A-034E-B2C1-297F16D31BAD}"/>
              </a:ext>
            </a:extLst>
          </p:cNvPr>
          <p:cNvSpPr/>
          <p:nvPr userDrawn="1"/>
        </p:nvSpPr>
        <p:spPr>
          <a:xfrm>
            <a:off x="371475" y="368300"/>
            <a:ext cx="11449050" cy="6084888"/>
          </a:xfrm>
          <a:prstGeom prst="rect">
            <a:avLst/>
          </a:prstGeom>
          <a:noFill/>
          <a:ln>
            <a:solidFill>
              <a:srgbClr val="6A40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36235D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5DB847-BB20-164A-8C4C-4AAFF61A16F0}"/>
              </a:ext>
            </a:extLst>
          </p:cNvPr>
          <p:cNvCxnSpPr>
            <a:cxnSpLocks/>
          </p:cNvCxnSpPr>
          <p:nvPr userDrawn="1"/>
        </p:nvCxnSpPr>
        <p:spPr>
          <a:xfrm>
            <a:off x="7226710" y="368300"/>
            <a:ext cx="0" cy="6084888"/>
          </a:xfrm>
          <a:prstGeom prst="line">
            <a:avLst/>
          </a:prstGeom>
          <a:ln w="12700">
            <a:solidFill>
              <a:srgbClr val="6A40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AD83F2EE-70C1-7D47-B009-4829525FF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13" y="4065432"/>
            <a:ext cx="6325231" cy="1495794"/>
          </a:xfrm>
        </p:spPr>
        <p:txBody>
          <a:bodyPr anchor="b">
            <a:spAutoFit/>
          </a:bodyPr>
          <a:lstStyle>
            <a:lvl1pPr algn="l">
              <a:defRPr sz="5400">
                <a:solidFill>
                  <a:srgbClr val="6A40B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321B249A-EFA8-524A-B3B2-F62B0A4B8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811" y="1525465"/>
            <a:ext cx="4068764" cy="498598"/>
          </a:xfrm>
        </p:spPr>
        <p:txBody>
          <a:bodyPr anchor="t">
            <a:spAutoFit/>
          </a:bodyPr>
          <a:lstStyle>
            <a:lvl1pPr marL="0" indent="0" algn="l">
              <a:buNone/>
              <a:defRPr sz="1800" cap="all" baseline="0">
                <a:solidFill>
                  <a:srgbClr val="36235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5111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7FEF-6151-E847-BFB8-904D620EF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10909299" cy="553998"/>
          </a:xfrm>
        </p:spPr>
        <p:txBody>
          <a:bodyPr>
            <a:sp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E9231-9B33-2D4B-90F8-F516605FA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8813" y="2024063"/>
            <a:ext cx="5184775" cy="356991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983FB-A317-4446-85F9-B06C67FA7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024063"/>
            <a:ext cx="5472112" cy="356991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A4A1BB-A327-764C-9A9E-0C7915F0E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ECC76-B7B8-7942-B1CF-46C02C4A1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2C01E-7595-EC4F-BCF0-FD25D46DE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8239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7267E-3F26-6643-9998-800CBD224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2" y="1691664"/>
            <a:ext cx="5184776" cy="342081"/>
          </a:xfrm>
        </p:spPr>
        <p:txBody>
          <a:bodyPr anchor="t">
            <a:spAutoFit/>
          </a:bodyPr>
          <a:lstStyle>
            <a:lvl1pPr marL="0" indent="0">
              <a:lnSpc>
                <a:spcPct val="120000"/>
              </a:lnSpc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ABED30-F20F-1A46-8D01-7A08396FF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8812" y="2631440"/>
            <a:ext cx="5184776" cy="2944607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2C9583-5B75-8645-95AE-83C898C1C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99" y="1691664"/>
            <a:ext cx="5472113" cy="342081"/>
          </a:xfrm>
        </p:spPr>
        <p:txBody>
          <a:bodyPr wrap="square" anchor="t">
            <a:spAutoFit/>
          </a:bodyPr>
          <a:lstStyle>
            <a:lvl1pPr marL="0" indent="0">
              <a:lnSpc>
                <a:spcPct val="120000"/>
              </a:lnSpc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3B461E-0E1D-8B49-808E-04035E46A2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5999" y="2631440"/>
            <a:ext cx="5472113" cy="2944607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FEA21F-0699-3944-8FA1-F0638D62B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628274-BA63-ED44-80A7-BE48E10B5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9632D4-5CE8-A74D-8385-55CA3AE68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07AA686-BE55-1748-B26E-E2B775E9B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1666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A7102E-A6A1-484A-A5C1-1DEA59447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2D1CDE-2584-7544-87EB-4CDC0EEDA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D8FAD-AC5A-FE49-B2C4-0BE785BE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6D4156E-185F-F14D-9EA6-B73002CD5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4397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91E789-A1B8-6647-8DA8-DDC59A813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75E076-4E0A-A549-8D52-D065DB4DF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2D9F6-C210-3745-9906-20AE9070F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8745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160BE-793A-1A43-998A-DA1F470FA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20713"/>
            <a:ext cx="5472112" cy="4986985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2BF4B-2C30-A04E-ABAE-81CFE7175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8813" y="2057723"/>
            <a:ext cx="5184776" cy="354997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522EA0-0F11-7546-A77D-66576B257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20.11.2020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CEFF6-0E17-BE4B-9167-27A06D5F3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C2835-47D3-4D45-BDE7-CE43A472E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E2FE8EF-2C0B-0E4F-A1C2-B24206A3C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5184775" cy="886397"/>
          </a:xfrm>
        </p:spPr>
        <p:txBody>
          <a:bodyPr/>
          <a:lstStyle>
            <a:lvl1pPr>
              <a:defRPr sz="3200" baseline="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0301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1BA68C-F3A0-F549-88E2-2C15A030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10909299" cy="5539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990FC-4E8D-3948-A206-52BB3A5B8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2024063"/>
            <a:ext cx="10909300" cy="357187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5A529-932B-7E44-8247-624F42EFD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59150" y="5842000"/>
            <a:ext cx="1368424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 baseline="0">
                <a:solidFill>
                  <a:srgbClr val="6A40B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ru-RU"/>
              <a:t>20.11.2020</a:t>
            </a:r>
            <a:endParaRPr 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2FE5A-1EDF-1843-A456-E6246DFA7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5842000"/>
            <a:ext cx="4103688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 baseline="0">
                <a:solidFill>
                  <a:srgbClr val="6A40B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GB"/>
              <a:t>STEM-</a:t>
            </a:r>
            <a:r>
              <a:rPr lang="ru-RU"/>
              <a:t>карьера и инновационный бизнес:
Что об этом нужно знать современному учителю</a:t>
            </a:r>
            <a:endParaRPr lang="x-non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F5F7F-BBC7-C647-AABB-DCCC7881D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99687" y="5841999"/>
            <a:ext cx="1368425" cy="35877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aseline="0">
                <a:solidFill>
                  <a:srgbClr val="6A40BF"/>
                </a:solidFill>
                <a:latin typeface="IBM Plex Sans" panose="020B0503050203000203" pitchFamily="34" charset="0"/>
              </a:defRPr>
            </a:lvl1pPr>
          </a:lstStyle>
          <a:p>
            <a:fld id="{C033B5AB-57F3-E64C-A620-0DB5A8503720}" type="slidenum">
              <a:rPr lang="x-none" smtClean="0"/>
              <a:pPr/>
              <a:t>‹#›</a:t>
            </a:fld>
            <a:endParaRPr lang="x-non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3E1FB3-133C-E64D-A759-9C0D3BD478E5}"/>
              </a:ext>
            </a:extLst>
          </p:cNvPr>
          <p:cNvSpPr/>
          <p:nvPr/>
        </p:nvSpPr>
        <p:spPr>
          <a:xfrm>
            <a:off x="371475" y="368300"/>
            <a:ext cx="11449050" cy="6084888"/>
          </a:xfrm>
          <a:prstGeom prst="rect">
            <a:avLst/>
          </a:prstGeom>
          <a:noFill/>
          <a:ln>
            <a:solidFill>
              <a:srgbClr val="6A40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ECBD74-908C-CD48-8B68-7E330C3279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13" y="5841999"/>
            <a:ext cx="1205718" cy="358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EFF4008-57E9-B84C-8C8F-B7B5443C6A69}"/>
              </a:ext>
            </a:extLst>
          </p:cNvPr>
          <p:cNvSpPr/>
          <p:nvPr userDrawn="1"/>
        </p:nvSpPr>
        <p:spPr>
          <a:xfrm>
            <a:off x="371475" y="368300"/>
            <a:ext cx="11449050" cy="6084888"/>
          </a:xfrm>
          <a:prstGeom prst="rect">
            <a:avLst/>
          </a:prstGeom>
          <a:noFill/>
          <a:ln>
            <a:solidFill>
              <a:srgbClr val="6A40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1C2E52-D950-5F41-9C3E-AA14C118C12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58813" y="5841999"/>
            <a:ext cx="1205718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15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7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6A40BF"/>
          </a:solidFill>
          <a:latin typeface="Navigo" panose="02070503070706040303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 baseline="0">
          <a:solidFill>
            <a:srgbClr val="36235D"/>
          </a:solidFill>
          <a:latin typeface="IBM Plex Sans" panose="020B050305020300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36235D"/>
          </a:solidFill>
          <a:latin typeface="IBM Plex Sans" panose="020B050305020300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36235D"/>
          </a:solidFill>
          <a:latin typeface="IBM Plex Sans" panose="020B050305020300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36235D"/>
          </a:solidFill>
          <a:latin typeface="IBM Plex Sans" panose="020B050305020300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rgbClr val="36235D"/>
          </a:solidFill>
          <a:latin typeface="IBM Plex Sans" panose="020B0503050203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34" userDrawn="1">
          <p15:clr>
            <a:srgbClr val="F26B43"/>
          </p15:clr>
        </p15:guide>
        <p15:guide id="22" pos="7446" userDrawn="1">
          <p15:clr>
            <a:srgbClr val="F26B43"/>
          </p15:clr>
        </p15:guide>
        <p15:guide id="23" orient="horz" pos="232" userDrawn="1">
          <p15:clr>
            <a:srgbClr val="F26B43"/>
          </p15:clr>
        </p15:guide>
        <p15:guide id="24" orient="horz" pos="4065" userDrawn="1">
          <p15:clr>
            <a:srgbClr val="F26B43"/>
          </p15:clr>
        </p15:guide>
        <p15:guide id="25" pos="3681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orient="horz" pos="391" userDrawn="1">
          <p15:clr>
            <a:srgbClr val="F26B43"/>
          </p15:clr>
        </p15:guide>
        <p15:guide id="28" orient="horz" pos="3906" userDrawn="1">
          <p15:clr>
            <a:srgbClr val="F26B43"/>
          </p15:clr>
        </p15:guide>
        <p15:guide id="29" pos="415" userDrawn="1">
          <p15:clr>
            <a:srgbClr val="F26B43"/>
          </p15:clr>
        </p15:guide>
        <p15:guide id="30" pos="7287" userDrawn="1">
          <p15:clr>
            <a:srgbClr val="F26B43"/>
          </p15:clr>
        </p15:guide>
        <p15:guide id="31" orient="horz" pos="3680" userDrawn="1">
          <p15:clr>
            <a:srgbClr val="F26B43"/>
          </p15:clr>
        </p15:guide>
        <p15:guide id="32" pos="1277" userDrawn="1">
          <p15:clr>
            <a:srgbClr val="F26B43"/>
          </p15:clr>
        </p15:guide>
        <p15:guide id="33" pos="2116" userDrawn="1">
          <p15:clr>
            <a:srgbClr val="F26B43"/>
          </p15:clr>
        </p15:guide>
        <p15:guide id="34" pos="2978" userDrawn="1">
          <p15:clr>
            <a:srgbClr val="F26B43"/>
          </p15:clr>
        </p15:guide>
        <p15:guide id="35" pos="4702" userDrawn="1">
          <p15:clr>
            <a:srgbClr val="F26B43"/>
          </p15:clr>
        </p15:guide>
        <p15:guide id="36" pos="5564" userDrawn="1">
          <p15:clr>
            <a:srgbClr val="F26B43"/>
          </p15:clr>
        </p15:guide>
        <p15:guide id="37" pos="6425" userDrawn="1">
          <p15:clr>
            <a:srgbClr val="F26B43"/>
          </p15:clr>
        </p15:guide>
        <p15:guide id="38" orient="horz" pos="1275" userDrawn="1">
          <p15:clr>
            <a:srgbClr val="F26B43"/>
          </p15:clr>
        </p15:guide>
        <p15:guide id="39" orient="horz" pos="2160" userDrawn="1">
          <p15:clr>
            <a:srgbClr val="F26B43"/>
          </p15:clr>
        </p15:guide>
        <p15:guide id="40" orient="horz" pos="30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temford.or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D7138-5B59-624B-B83D-C6719E7B7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300" y="1274881"/>
            <a:ext cx="6325231" cy="2492990"/>
          </a:xfrm>
        </p:spPr>
        <p:txBody>
          <a:bodyPr/>
          <a:lstStyle/>
          <a:p>
            <a:r>
              <a:rPr lang="ru-RU" sz="3600" dirty="0" smtClean="0">
                <a:latin typeface="Myriad Pro" panose="020B0503030403020204" pitchFamily="34" charset="0"/>
              </a:rPr>
              <a:t>Проект «Стемфорд»: развиваем ключевые профессиональные компетенции современного педагога</a:t>
            </a:r>
            <a:endParaRPr lang="x-none" sz="3600" dirty="0">
              <a:latin typeface="Myriad Pro" panose="020B05030304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0F124C-9771-F941-809E-96565D1131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542" y="4003408"/>
            <a:ext cx="4068762" cy="249299"/>
          </a:xfrm>
        </p:spPr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Брагина Мария </a:t>
            </a:r>
            <a:r>
              <a:rPr lang="ru-RU" dirty="0" err="1" smtClean="0">
                <a:latin typeface="Myriad Pro" panose="020B0503030403020204" pitchFamily="34" charset="0"/>
              </a:rPr>
              <a:t>валерьевна</a:t>
            </a:r>
            <a:endParaRPr lang="en-US" dirty="0">
              <a:latin typeface="Myriad Pro" panose="020B0503030403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C7B1474-B3FB-8E4B-B8C6-3542E060BB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0542" y="4390858"/>
            <a:ext cx="4068763" cy="1364476"/>
          </a:xfrm>
        </p:spPr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Учитель географии и технологии,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Заместитель директора по УВР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ГОУ ЯО «Средняя школа № 33 им. Карла Маркса с углубленным изучением математики» (город Ярославль)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B6DBF7-15DB-4C46-8BC4-6947B508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9893" y="5921513"/>
            <a:ext cx="1368424" cy="365125"/>
          </a:xfrm>
        </p:spPr>
        <p:txBody>
          <a:bodyPr/>
          <a:lstStyle/>
          <a:p>
            <a:r>
              <a:rPr lang="ru-RU" sz="1600" b="1" dirty="0" smtClean="0">
                <a:latin typeface="Myriad Pro" panose="020B0503030403020204" pitchFamily="34" charset="0"/>
              </a:rPr>
              <a:t>17.11.2021</a:t>
            </a:r>
            <a:endParaRPr lang="x-none" sz="1600" b="1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40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1DEA59-9B21-6544-94C6-E15875DD5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Современный педагог: кто это?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C67F7-5125-0E4B-9AFA-DD88127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9</a:t>
            </a:fld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C68541-51CB-1D44-8E4F-88F55A9C85FA}"/>
              </a:ext>
            </a:extLst>
          </p:cNvPr>
          <p:cNvSpPr txBox="1">
            <a:spLocks/>
          </p:cNvSpPr>
          <p:nvPr/>
        </p:nvSpPr>
        <p:spPr>
          <a:xfrm>
            <a:off x="658813" y="1466199"/>
            <a:ext cx="10909299" cy="40201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Myriad Pro" panose="020B0503030403020204" pitchFamily="34" charset="0"/>
              </a:rPr>
              <a:t>Человек, способный найти «дорожку» к каждому ребенку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Личность, которая «не залипает» на современных заимствованных словах типа «</a:t>
            </a:r>
            <a:r>
              <a:rPr lang="en-US" dirty="0"/>
              <a:t>key </a:t>
            </a:r>
            <a:r>
              <a:rPr lang="en-US" dirty="0" smtClean="0"/>
              <a:t>skills</a:t>
            </a:r>
            <a:r>
              <a:rPr lang="ru-RU" dirty="0" smtClean="0"/>
              <a:t>», «</a:t>
            </a:r>
            <a:r>
              <a:rPr lang="en-US" dirty="0" smtClean="0"/>
              <a:t>hashtag</a:t>
            </a:r>
            <a:r>
              <a:rPr lang="ru-RU" dirty="0" smtClean="0"/>
              <a:t>», «</a:t>
            </a:r>
            <a:r>
              <a:rPr lang="en-US" dirty="0"/>
              <a:t>department</a:t>
            </a:r>
            <a:r>
              <a:rPr lang="ru-RU" dirty="0" smtClean="0"/>
              <a:t>» и другие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Индивид, который сходу найдет любую информацию на любом устройстве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Лицо, которое модно и современно выглядит, знает про существование Васи Ложкина и Дани </a:t>
            </a:r>
            <a:r>
              <a:rPr lang="ru-RU" dirty="0" err="1" smtClean="0">
                <a:latin typeface="Myriad Pro" panose="020B0503030403020204" pitchFamily="34" charset="0"/>
              </a:rPr>
              <a:t>Милохина</a:t>
            </a:r>
            <a:endParaRPr lang="ru-RU" dirty="0" smtClean="0">
              <a:latin typeface="Myriad Pro" panose="020B0503030403020204" pitchFamily="34" charset="0"/>
            </a:endParaRPr>
          </a:p>
          <a:p>
            <a:r>
              <a:rPr lang="ru-RU" dirty="0" smtClean="0">
                <a:latin typeface="Myriad Pro" panose="020B0503030403020204" pitchFamily="34" charset="0"/>
              </a:rPr>
              <a:t>Персона, которая способна вдохновлять других и решать многочисленные задачи «слету»</a:t>
            </a:r>
          </a:p>
          <a:p>
            <a:r>
              <a:rPr lang="ru-RU" dirty="0" smtClean="0">
                <a:latin typeface="Myriad Pro" panose="020B0503030403020204" pitchFamily="34" charset="0"/>
              </a:rPr>
              <a:t>Особа, которая не стоит на месте, постоянно что-то новое придумывает, внедряет в свой рабочий процесс</a:t>
            </a:r>
          </a:p>
          <a:p>
            <a:endParaRPr lang="ru-RU" dirty="0" smtClean="0">
              <a:latin typeface="Myriad Pro" panose="020B0503030403020204" pitchFamily="34" charset="0"/>
            </a:endParaRPr>
          </a:p>
          <a:p>
            <a:endParaRPr lang="ru-RU" dirty="0" smtClean="0">
              <a:latin typeface="Myriad Pro" panose="020B0503030403020204" pitchFamily="34" charset="0"/>
            </a:endParaRPr>
          </a:p>
          <a:p>
            <a:endParaRPr lang="ru-RU" dirty="0" smtClean="0">
              <a:latin typeface="Myriad Pro" panose="020B0503030403020204" pitchFamily="34" charset="0"/>
            </a:endParaRPr>
          </a:p>
          <a:p>
            <a:endParaRPr lang="ru-RU" dirty="0" smtClean="0">
              <a:latin typeface="Myriad Pro" panose="020B0503030403020204" pitchFamily="34" charset="0"/>
            </a:endParaRPr>
          </a:p>
          <a:p>
            <a:endParaRPr lang="x-none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66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BC68541-51CB-1D44-8E4F-88F55A9C8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8813" y="2951747"/>
            <a:ext cx="4068761" cy="26891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Myriad Pro" panose="020B0503030403020204" pitchFamily="34" charset="0"/>
              </a:rPr>
              <a:t>Вот все вышеперечисленные </a:t>
            </a:r>
            <a:r>
              <a:rPr lang="ru-RU" sz="2000" dirty="0" err="1" smtClean="0">
                <a:latin typeface="Myriad Pro" panose="020B0503030403020204" pitchFamily="34" charset="0"/>
              </a:rPr>
              <a:t>хотелки</a:t>
            </a:r>
            <a:r>
              <a:rPr lang="ru-RU" sz="2000" dirty="0" smtClean="0">
                <a:latin typeface="Myriad Pro" panose="020B0503030403020204" pitchFamily="34" charset="0"/>
              </a:rPr>
              <a:t> и образы современного педагога как раз и отражают те самые пресловутые ключевые профессиональные компетенции.</a:t>
            </a:r>
            <a:endParaRPr lang="x-none" sz="2000" dirty="0">
              <a:latin typeface="Myriad Pro" panose="020B0503030403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EE3E3F-46DB-704A-A506-36691DF2A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4068761" cy="1329595"/>
          </a:xfrm>
        </p:spPr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Ничего вам этот список не напоминает?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A00E2-AA49-3B42-9B97-EBBA23F2C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10</a:t>
            </a:fld>
            <a:endParaRPr lang="x-none" dirty="0">
              <a:latin typeface="Myriad Pro" panose="020B0503030403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b="11111"/>
          <a:stretch/>
        </p:blipFill>
        <p:spPr>
          <a:xfrm>
            <a:off x="5183981" y="620713"/>
            <a:ext cx="6384131" cy="425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02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1DEA59-9B21-6544-94C6-E15875DD5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412964"/>
            <a:ext cx="10909299" cy="415498"/>
          </a:xfrm>
        </p:spPr>
        <p:txBody>
          <a:bodyPr/>
          <a:lstStyle/>
          <a:p>
            <a:pPr algn="ctr"/>
            <a:r>
              <a:rPr lang="ru-RU" sz="3000" dirty="0" smtClean="0">
                <a:latin typeface="Myriad Pro" panose="020B0503030403020204" pitchFamily="34" charset="0"/>
              </a:rPr>
              <a:t>И чем же может  помочь «Стемфорд»? </a:t>
            </a:r>
            <a:endParaRPr lang="x-none" sz="3000" dirty="0">
              <a:latin typeface="Myriad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C67F7-5125-0E4B-9AFA-DD88127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11</a:t>
            </a:fld>
            <a:endParaRPr lang="x-none" dirty="0">
              <a:latin typeface="Myriad Pro" panose="020B0503030403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05853"/>
              </p:ext>
            </p:extLst>
          </p:nvPr>
        </p:nvGraphicFramePr>
        <p:xfrm>
          <a:off x="658812" y="962064"/>
          <a:ext cx="10909299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6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компетенций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развития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 «Стемфорд»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223">
                <a:tc>
                  <a:txBody>
                    <a:bodyPr/>
                    <a:lstStyle/>
                    <a:p>
                      <a:r>
                        <a:rPr lang="ru-RU" dirty="0" smtClean="0"/>
                        <a:t>1. Коммуникативные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Овладение новыми навыками налаживания коммуникации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Учимся работать над командными проектами в рамках «Проекты со «Стемфорд»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Общаемся с единомышленниками в рамках «Территории СТЕМ»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Совершенствуемся в рамках «Открытой учительской»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2. Языковые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«чтение» новых языковых конструктов, изучение языков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Новые курсы платформы – это новые языковые</a:t>
                      </a:r>
                      <a:r>
                        <a:rPr lang="ru-RU" baseline="0" dirty="0" smtClean="0"/>
                        <a:t> конструкты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Подтягиваем свой научный английский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3. Информационные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</a:t>
                      </a:r>
                      <a:r>
                        <a:rPr lang="ru-RU" baseline="0" dirty="0" smtClean="0"/>
                        <a:t> новых источников информации и способов обработки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 Новые курсы, видео, проекты – это новые источники информации.</a:t>
                      </a:r>
                    </a:p>
                    <a:p>
                      <a:r>
                        <a:rPr lang="ru-RU" dirty="0" smtClean="0"/>
                        <a:t>2. А от коллег узнаем, как они с ними работают в обычной школьной жизни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8079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1DEA59-9B21-6544-94C6-E15875DD5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412964"/>
            <a:ext cx="10909299" cy="415498"/>
          </a:xfrm>
        </p:spPr>
        <p:txBody>
          <a:bodyPr/>
          <a:lstStyle/>
          <a:p>
            <a:pPr algn="ctr"/>
            <a:r>
              <a:rPr lang="ru-RU" sz="3000" dirty="0" smtClean="0">
                <a:latin typeface="Myriad Pro" panose="020B0503030403020204" pitchFamily="34" charset="0"/>
              </a:rPr>
              <a:t>И чем же может  помочь «Стемфорд»? </a:t>
            </a:r>
            <a:endParaRPr lang="x-none" sz="3000" dirty="0">
              <a:latin typeface="Myriad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C67F7-5125-0E4B-9AFA-DD88127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12</a:t>
            </a:fld>
            <a:endParaRPr lang="x-none" dirty="0">
              <a:latin typeface="Myriad Pro" panose="020B0503030403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816352"/>
              </p:ext>
            </p:extLst>
          </p:nvPr>
        </p:nvGraphicFramePr>
        <p:xfrm>
          <a:off x="658812" y="1411243"/>
          <a:ext cx="10909299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4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0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компетенций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развития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 «Стемфорд»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r>
                        <a:rPr lang="ru-RU" dirty="0" smtClean="0"/>
                        <a:t>4. Эстетические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Удовлетворение художественных потребностей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Каждый продукт «</a:t>
                      </a:r>
                      <a:r>
                        <a:rPr lang="ru-RU" dirty="0" err="1" smtClean="0"/>
                        <a:t>Стеморда</a:t>
                      </a:r>
                      <a:r>
                        <a:rPr lang="ru-RU" dirty="0" smtClean="0"/>
                        <a:t>» разрабатывается</a:t>
                      </a:r>
                      <a:r>
                        <a:rPr lang="ru-RU" baseline="0" dirty="0" smtClean="0"/>
                        <a:t> дизайнерами, он технологичен и эстетичен, и позволяет прикоснуться к новым художественным направлениям.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5. Трудовые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Изыскание новых целей в деятельности, смена маршрутов их достижения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Новые средства обучения, новые курсы и проекты</a:t>
                      </a:r>
                      <a:r>
                        <a:rPr lang="ru-RU" baseline="0" dirty="0" smtClean="0"/>
                        <a:t> рождают новые цели, предлагают другие способы решения старых проблем.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6. Самосовершенствование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 новых материалов «под себя», новых способов работы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 все сам на себе пройдешь, посмотришь, переваришь, повышается уровень собственной образованности, что толкает повышение самооценки и признания среди «продвинутых» детей.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00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C5F156-C9F9-F74E-B947-0101F6CF6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/>
              <a:pPr/>
              <a:t>13</a:t>
            </a:fld>
            <a:endParaRPr lang="x-none" dirty="0"/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B41DEA59-9B21-6544-94C6-E15875DD5C69}"/>
              </a:ext>
            </a:extLst>
          </p:cNvPr>
          <p:cNvSpPr txBox="1">
            <a:spLocks/>
          </p:cNvSpPr>
          <p:nvPr/>
        </p:nvSpPr>
        <p:spPr>
          <a:xfrm>
            <a:off x="658813" y="412964"/>
            <a:ext cx="10909299" cy="4154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rgbClr val="6A40BF"/>
                </a:solidFill>
                <a:latin typeface="Navigo" panose="02070503070706040303" pitchFamily="18" charset="77"/>
                <a:ea typeface="+mj-ea"/>
                <a:cs typeface="+mj-cs"/>
              </a:defRPr>
            </a:lvl1pPr>
          </a:lstStyle>
          <a:p>
            <a:pPr algn="ctr"/>
            <a:r>
              <a:rPr lang="ru-RU" sz="3000" dirty="0" smtClean="0">
                <a:latin typeface="Myriad Pro" panose="020B0503030403020204" pitchFamily="34" charset="0"/>
              </a:rPr>
              <a:t>Как перестать бояться и начать работать со «Стемфорд»? </a:t>
            </a:r>
            <a:endParaRPr lang="x-none" sz="3000" dirty="0">
              <a:latin typeface="Myriad Pro" panose="020B0503030403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312" y="943073"/>
            <a:ext cx="109728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Залезть на платформу </a:t>
            </a:r>
            <a:r>
              <a:rPr lang="ru-RU" u="sng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hlinkClick r:id="rId3"/>
              </a:rPr>
              <a:t>https://stemford.org/</a:t>
            </a: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и посмотреть что там есть. Просто пошариться, потыкаться на разные вкладки/ресурсы.</a:t>
            </a:r>
            <a:endParaRPr lang="ru-RU" sz="1400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Попробовать посмотреть короткие видео. Выбирать сначала стоит по знакомым/интересным словам. Попробовать пройти пару-тройку курсов, залезть в Атлас профессий (возможно найти свою)))), загрузить игру (помочь </a:t>
            </a: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детям </a:t>
            </a: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её пройти).</a:t>
            </a:r>
            <a:endParaRPr lang="ru-RU" sz="1400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Найти своё. Не то, что рекомендуют, не то, что надо по теме. А именно своё! Закон об образовании дает учителю несколько свобод ( о чем часто забывают и сами учителя, и администрация, и родители). В том числе «свобода выбора методов и способов преподавания». После того, как нашли для себя что-то интересное (а заинтересовать других можно только тем, что интересно самому), надо попробовать «натянуть» отобранное содержимое сайта на свои приемы, встроить в свою систему </a:t>
            </a: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преподавания.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Попробовать </a:t>
            </a: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«прописать», структурировать свою новую систему взаимодействия с платформой Оценить свою </a:t>
            </a: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работу (отрефлексировать: а вам-то лично как?).</a:t>
            </a:r>
            <a:endParaRPr lang="ru-RU" sz="1400" dirty="0" smtClean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А </a:t>
            </a:r>
            <a:r>
              <a:rPr lang="ru-RU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дальше посмотреть на изменения результатов образовательной деятельности учащихся. Я бы здесь говорила не про «до» и «после» использования платформы. Я бы здесь стала делать упор на качественные изменения в компетенциях учащихся (как главный результат всего образования). Попробуйте отследить, что меняется в логике рассуждений, образе мыслей, понятийном аппарате и т.д</a:t>
            </a:r>
            <a:r>
              <a:rPr lang="ru-RU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.</a:t>
            </a:r>
          </a:p>
          <a:p>
            <a:pPr lvl="0" algn="ctr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УДАЧИ ВАМ! У вас все получится!</a:t>
            </a:r>
            <a:endParaRPr lang="ru-RU" b="1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1148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6757AE-68F1-3945-A37F-317D40E1C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422" y="2586153"/>
            <a:ext cx="5184775" cy="1107996"/>
          </a:xfrm>
        </p:spPr>
        <p:txBody>
          <a:bodyPr/>
          <a:lstStyle/>
          <a:p>
            <a:endParaRPr lang="x-none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004BF1B-FCF0-F74C-B7FF-39DA66A3E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813" y="4517560"/>
            <a:ext cx="3590969" cy="470898"/>
          </a:xfrm>
        </p:spPr>
        <p:txBody>
          <a:bodyPr/>
          <a:lstStyle/>
          <a:p>
            <a:r>
              <a:rPr lang="ru-RU" dirty="0"/>
              <a:t>Брагина Мария </a:t>
            </a:r>
            <a:r>
              <a:rPr lang="ru-RU" dirty="0" err="1"/>
              <a:t>валерьевна</a:t>
            </a:r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4A849E3-6FE4-3B41-BBD3-526289268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8812" y="4766858"/>
            <a:ext cx="3791267" cy="2520235"/>
          </a:xfrm>
        </p:spPr>
        <p:txBody>
          <a:bodyPr/>
          <a:lstStyle/>
          <a:p>
            <a:r>
              <a:rPr lang="ru-RU" dirty="0">
                <a:latin typeface="Myriad Pro" panose="020B0503030403020204" pitchFamily="34" charset="0"/>
              </a:rPr>
              <a:t>Учитель географии и технологии,</a:t>
            </a:r>
          </a:p>
          <a:p>
            <a:r>
              <a:rPr lang="ru-RU" dirty="0">
                <a:latin typeface="Myriad Pro" panose="020B0503030403020204" pitchFamily="34" charset="0"/>
              </a:rPr>
              <a:t>Заместитель директора по УВР</a:t>
            </a:r>
          </a:p>
          <a:p>
            <a:r>
              <a:rPr lang="ru-RU" dirty="0">
                <a:latin typeface="Myriad Pro" panose="020B0503030403020204" pitchFamily="34" charset="0"/>
              </a:rPr>
              <a:t>ГОУ ЯО «Средняя школа № 33 им. Карла Маркса с углубленным изучением математики» (город Ярославль)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B8BF44-2E21-9344-896F-BFDC90FBCF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45831" y="4766858"/>
            <a:ext cx="2201621" cy="221599"/>
          </a:xfrm>
        </p:spPr>
        <p:txBody>
          <a:bodyPr/>
          <a:lstStyle/>
          <a:p>
            <a:r>
              <a:rPr lang="en-US" dirty="0" smtClean="0"/>
              <a:t>+7 </a:t>
            </a:r>
            <a:r>
              <a:rPr lang="x-none" dirty="0" smtClean="0"/>
              <a:t>(</a:t>
            </a:r>
            <a:r>
              <a:rPr lang="ru-RU" dirty="0" smtClean="0"/>
              <a:t>915</a:t>
            </a:r>
            <a:r>
              <a:rPr lang="x-none" dirty="0" smtClean="0"/>
              <a:t>) </a:t>
            </a:r>
            <a:r>
              <a:rPr lang="ru-RU" dirty="0" smtClean="0"/>
              <a:t>989</a:t>
            </a:r>
            <a:r>
              <a:rPr lang="x-none" dirty="0" smtClean="0"/>
              <a:t>-</a:t>
            </a:r>
            <a:r>
              <a:rPr lang="ru-RU" dirty="0" smtClean="0"/>
              <a:t>1395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2F0BE5-1C75-4E47-9422-E6AA81D3E0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45831" y="5036220"/>
            <a:ext cx="3056386" cy="221599"/>
          </a:xfrm>
        </p:spPr>
        <p:txBody>
          <a:bodyPr/>
          <a:lstStyle/>
          <a:p>
            <a:r>
              <a:rPr lang="en-US" dirty="0" smtClean="0"/>
              <a:t>marsiatina@rambler.ru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383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5561D72-64CB-274B-9133-C2D99DDD4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620713"/>
            <a:ext cx="10909299" cy="1661993"/>
          </a:xfrm>
        </p:spPr>
        <p:txBody>
          <a:bodyPr/>
          <a:lstStyle/>
          <a:p>
            <a:r>
              <a:rPr lang="ru-RU" dirty="0">
                <a:latin typeface="Myriad Pro" panose="020B0503030403020204" pitchFamily="34" charset="0"/>
              </a:rPr>
              <a:t>Проект «Стемфорд»: развиваем ключевые профессиональные компетенции современного педагога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805623-279F-2149-B298-195C9584C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3" y="2549182"/>
            <a:ext cx="10909300" cy="20774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Myriad Pro" panose="020B0503030403020204" pitchFamily="34" charset="0"/>
              </a:rPr>
              <a:t>Вот исходя уже из нашей темы высвечиваются основные вопросы, которые мне бы хотелось с вами обсудить. Итак, план нашего сотрудничества будет следующий: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Myriad Pro" panose="020B0503030403020204" pitchFamily="34" charset="0"/>
              </a:rPr>
              <a:t>Проект «Стемфорд»: что это? Зачем это? И почему он?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Myriad Pro" panose="020B0503030403020204" pitchFamily="34" charset="0"/>
              </a:rPr>
              <a:t>Что такое ключевые профессиональные компетенции? И при чем здесь мы?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Myriad Pro" panose="020B0503030403020204" pitchFamily="34" charset="0"/>
              </a:rPr>
              <a:t>Кто такой «современный педагог»? И как ему поможет «Стемфорд»?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8232E-69FE-8A48-93D1-EF7188102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1</a:t>
            </a:fld>
            <a:endParaRPr lang="x-none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28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F0408-8181-1243-B0AC-FDA431B20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13" y="2569638"/>
            <a:ext cx="6325231" cy="299158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>
                <a:latin typeface="Myriad Pro" panose="020B0503030403020204" pitchFamily="34" charset="0"/>
              </a:rPr>
              <a:t>Проект «Стемфорд»: что это? Зачем это? И почему он?</a:t>
            </a:r>
          </a:p>
        </p:txBody>
      </p:sp>
    </p:spTree>
    <p:extLst>
      <p:ext uri="{BB962C8B-B14F-4D97-AF65-F5344CB8AC3E}">
        <p14:creationId xmlns:p14="http://schemas.microsoft.com/office/powerpoint/2010/main" val="2420492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3BD8B9-0C40-B745-9AA1-A7E9C55A5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Myriad Pro" panose="020B0503030403020204" pitchFamily="34" charset="0"/>
              </a:rPr>
              <a:t>Современные </a:t>
            </a:r>
            <a:r>
              <a:rPr lang="ru-RU" dirty="0" smtClean="0">
                <a:latin typeface="Myriad Pro" panose="020B0503030403020204" pitchFamily="34" charset="0"/>
              </a:rPr>
              <a:t>реалии и «Стемфорд»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3BA99-8DEB-914C-B2AB-8FD8B95A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3</a:t>
            </a:fld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58813" y="2024064"/>
            <a:ext cx="5184775" cy="1916872"/>
          </a:xfrm>
        </p:spPr>
        <p:txBody>
          <a:bodyPr/>
          <a:lstStyle/>
          <a:p>
            <a:r>
              <a:rPr lang="ru-RU" dirty="0"/>
              <a:t>Во-первых, Ярославль, как и десятки-сотни других таких же городов не является обладателем мощнейших </a:t>
            </a:r>
            <a:r>
              <a:rPr lang="ru-RU" dirty="0" err="1"/>
              <a:t>кванториумов</a:t>
            </a:r>
            <a:r>
              <a:rPr lang="ru-RU" dirty="0"/>
              <a:t> и технопарков на каждом шагу.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1267" y="3986399"/>
            <a:ext cx="5472112" cy="1607779"/>
          </a:xfrm>
        </p:spPr>
        <p:txBody>
          <a:bodyPr/>
          <a:lstStyle/>
          <a:p>
            <a:r>
              <a:rPr lang="ru-RU" dirty="0"/>
              <a:t>Во-вторых, ситуация с </a:t>
            </a:r>
            <a:r>
              <a:rPr lang="ru-RU" dirty="0" err="1"/>
              <a:t>короновирусом</a:t>
            </a:r>
            <a:r>
              <a:rPr lang="ru-RU" dirty="0"/>
              <a:t> показала важность и необходимость иметь запасные альтернативные варианты обучения.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223379" y="2024064"/>
            <a:ext cx="5472112" cy="160777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В-третьих, обучение для педагога – это постоянная составляющая. </a:t>
            </a:r>
            <a:r>
              <a:rPr lang="ru-RU" dirty="0" smtClean="0"/>
              <a:t>И желательно без отрыва от процесса обучения. А как? Где? 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223379" y="3933031"/>
            <a:ext cx="5472112" cy="160777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baseline="0">
                <a:solidFill>
                  <a:srgbClr val="36235D"/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В-четвертых, эта платформа едина и доступна для  всех регионов РФ.</a:t>
            </a:r>
          </a:p>
        </p:txBody>
      </p:sp>
    </p:spTree>
    <p:extLst>
      <p:ext uri="{BB962C8B-B14F-4D97-AF65-F5344CB8AC3E}">
        <p14:creationId xmlns:p14="http://schemas.microsoft.com/office/powerpoint/2010/main" val="256289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F0408-8181-1243-B0AC-FDA431B20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13" y="1821741"/>
            <a:ext cx="6325231" cy="3739485"/>
          </a:xfrm>
        </p:spPr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2. Что </a:t>
            </a:r>
            <a:r>
              <a:rPr lang="ru-RU" dirty="0">
                <a:latin typeface="Myriad Pro" panose="020B0503030403020204" pitchFamily="34" charset="0"/>
              </a:rPr>
              <a:t>такое ключевые профессиональные компетенции? И при чем здесь мы?</a:t>
            </a:r>
          </a:p>
        </p:txBody>
      </p:sp>
    </p:spTree>
    <p:extLst>
      <p:ext uri="{BB962C8B-B14F-4D97-AF65-F5344CB8AC3E}">
        <p14:creationId xmlns:p14="http://schemas.microsoft.com/office/powerpoint/2010/main" val="266415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C05CB-A977-A54E-8B71-ED4DAC2AC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561173"/>
            <a:ext cx="5184776" cy="4233403"/>
          </a:xfrm>
        </p:spPr>
        <p:txBody>
          <a:bodyPr/>
          <a:lstStyle/>
          <a:p>
            <a:r>
              <a:rPr lang="ru-RU" dirty="0"/>
              <a:t>Ключевые профессиональные компетенции </a:t>
            </a:r>
            <a:r>
              <a:rPr lang="ru-RU" b="0" dirty="0"/>
              <a:t>– это способности работника решать </a:t>
            </a:r>
            <a:r>
              <a:rPr lang="ru-RU" b="0" dirty="0" smtClean="0"/>
              <a:t>задачи</a:t>
            </a:r>
            <a:r>
              <a:rPr lang="ru-RU" b="0" dirty="0"/>
              <a:t>, которые возникают перед ним в процессе профессиональной карьеры и не </a:t>
            </a:r>
            <a:r>
              <a:rPr lang="ru-RU" b="0" dirty="0" smtClean="0"/>
              <a:t>зависят </a:t>
            </a:r>
            <a:r>
              <a:rPr lang="ru-RU" b="0" dirty="0"/>
              <a:t>от профессии или специальности (инвариантны по отношению к ним). Ими </a:t>
            </a:r>
            <a:r>
              <a:rPr lang="ru-RU" b="0" dirty="0" smtClean="0"/>
              <a:t>должен </a:t>
            </a:r>
            <a:r>
              <a:rPr lang="ru-RU" b="0" dirty="0"/>
              <a:t>обладать каждый член общества, они универсальны и применимы в самых </a:t>
            </a:r>
            <a:r>
              <a:rPr lang="ru-RU" b="0" dirty="0" smtClean="0"/>
              <a:t>различных ситуациях. </a:t>
            </a:r>
            <a:r>
              <a:rPr lang="en-US" sz="1000" b="0" dirty="0" smtClean="0"/>
              <a:t>[</a:t>
            </a:r>
            <a:r>
              <a:rPr lang="ru-RU" sz="1000" b="0" dirty="0" err="1"/>
              <a:t>Маршуба</a:t>
            </a:r>
            <a:r>
              <a:rPr lang="ru-RU" sz="1000" b="0" dirty="0"/>
              <a:t> О. А. Ключевые компетенции как </a:t>
            </a:r>
            <a:r>
              <a:rPr lang="ru-RU" sz="1000" b="0" dirty="0" err="1"/>
              <a:t>составля</a:t>
            </a:r>
            <a:r>
              <a:rPr lang="ru-RU" sz="1000" b="0" dirty="0"/>
              <a:t>- </a:t>
            </a:r>
            <a:r>
              <a:rPr lang="ru-RU" sz="1000" b="0" dirty="0" err="1"/>
              <a:t>ющие</a:t>
            </a:r>
            <a:r>
              <a:rPr lang="ru-RU" sz="1000" b="0" dirty="0"/>
              <a:t> профессиональной компетенции // Концепт. – 2014. – </a:t>
            </a:r>
            <a:r>
              <a:rPr lang="ru-RU" sz="1000" b="0" dirty="0" err="1"/>
              <a:t>Спецвыпуск</a:t>
            </a:r>
            <a:r>
              <a:rPr lang="ru-RU" sz="1000" b="0" dirty="0"/>
              <a:t> № 08. – ART 14599. – 0,39 п. л. – URL: http://e- </a:t>
            </a:r>
            <a:r>
              <a:rPr lang="ru-RU" sz="1000" b="0" dirty="0" smtClean="0"/>
              <a:t>koncept.ru/2014/14599.htm </a:t>
            </a:r>
            <a:r>
              <a:rPr lang="ru-RU" sz="1000" b="0" dirty="0"/>
              <a:t>– Гос. рег. Эл № ФС 77- 49965. – ISSN </a:t>
            </a:r>
            <a:r>
              <a:rPr lang="ru-RU" sz="1000" b="0" dirty="0" smtClean="0"/>
              <a:t>2304-120X</a:t>
            </a:r>
            <a:r>
              <a:rPr lang="en-US" sz="1000" b="0" dirty="0" smtClean="0"/>
              <a:t>]</a:t>
            </a:r>
            <a:endParaRPr lang="x-none" sz="1000" dirty="0">
              <a:latin typeface="Myriad Pro" panose="020B05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106BB0-1503-E24F-AF65-2C9EA7126D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99" y="1359266"/>
            <a:ext cx="5472113" cy="508665"/>
          </a:xfrm>
        </p:spPr>
        <p:txBody>
          <a:bodyPr/>
          <a:lstStyle/>
          <a:p>
            <a:pPr algn="ctr"/>
            <a:r>
              <a:rPr lang="ru-RU" sz="3000" dirty="0" smtClean="0">
                <a:latin typeface="Myriad Pro" panose="020B0503030403020204" pitchFamily="34" charset="0"/>
              </a:rPr>
              <a:t>САМОЕ ГЛАВНОЕ:</a:t>
            </a:r>
            <a:endParaRPr lang="x-none" sz="3000" dirty="0">
              <a:latin typeface="Myriad Pro" panose="020B0503030403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8D4B9C-DCFD-C44A-8D9C-0CA83F92B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способности работника решать задачи, которые возникают перед ним в процессе профессиональной карьеры</a:t>
            </a:r>
            <a:endParaRPr lang="x-none" sz="2800" b="1" u="sng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Myriad Pro" panose="020B0503030403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5998BC-389C-3B46-A10B-830BA6CA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Ключевые </a:t>
            </a:r>
            <a:r>
              <a:rPr lang="ru-RU" dirty="0">
                <a:latin typeface="Myriad Pro" panose="020B0503030403020204" pitchFamily="34" charset="0"/>
              </a:rPr>
              <a:t>профессиональные компетенции</a:t>
            </a:r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9B188F-37B8-D64F-81F6-9E51A398D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5</a:t>
            </a:fld>
            <a:endParaRPr lang="x-none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76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1DEA59-9B21-6544-94C6-E15875DD5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412964"/>
            <a:ext cx="10909299" cy="415498"/>
          </a:xfrm>
        </p:spPr>
        <p:txBody>
          <a:bodyPr/>
          <a:lstStyle/>
          <a:p>
            <a:pPr algn="ctr"/>
            <a:r>
              <a:rPr lang="ru-RU" sz="3000" dirty="0" smtClean="0">
                <a:latin typeface="Myriad Pro" panose="020B0503030403020204" pitchFamily="34" charset="0"/>
              </a:rPr>
              <a:t>Ну и как развить эти самые способности?</a:t>
            </a:r>
            <a:endParaRPr lang="x-none" sz="3000" dirty="0">
              <a:latin typeface="Myriad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6C67F7-5125-0E4B-9AFA-DD881272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6</a:t>
            </a:fld>
            <a:endParaRPr lang="x-none" dirty="0">
              <a:latin typeface="Myriad Pro" panose="020B0503030403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218243"/>
              </p:ext>
            </p:extLst>
          </p:nvPr>
        </p:nvGraphicFramePr>
        <p:xfrm>
          <a:off x="658812" y="962064"/>
          <a:ext cx="10909299" cy="4965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1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6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компетенций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развития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223">
                <a:tc>
                  <a:txBody>
                    <a:bodyPr/>
                    <a:lstStyle/>
                    <a:p>
                      <a:r>
                        <a:rPr lang="ru-RU" dirty="0" smtClean="0"/>
                        <a:t>1. Коммуникативные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Отражают умение выстраивать отношения в коллективе,</a:t>
                      </a:r>
                      <a:r>
                        <a:rPr lang="ru-RU" baseline="0" dirty="0" smtClean="0"/>
                        <a:t> о</a:t>
                      </a:r>
                      <a:r>
                        <a:rPr lang="ru-RU" dirty="0" smtClean="0"/>
                        <a:t>раторские навыки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Овладение новыми навыками налаживания коммуникации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2. Языковые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Способности логически выстраивать речь,</a:t>
                      </a:r>
                      <a:r>
                        <a:rPr lang="ru-RU" baseline="0" dirty="0" smtClean="0"/>
                        <a:t> в</a:t>
                      </a:r>
                      <a:r>
                        <a:rPr lang="ru-RU" dirty="0" smtClean="0"/>
                        <a:t>ладение  иностранными языками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«чтение» новых языковых конструктов, изучение языков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3. Информационные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Способности извлекать и обрабатывать информацию из разных источников, компьютерная грамотность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</a:t>
                      </a:r>
                      <a:r>
                        <a:rPr lang="ru-RU" baseline="0" dirty="0" smtClean="0"/>
                        <a:t> новых источников информации и способов обработки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r>
                        <a:rPr lang="ru-RU" dirty="0" smtClean="0"/>
                        <a:t>4. Эстетические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Отражают духовно-нравственно развитие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Удовлетворение художественных потребностей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5. Трудовые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Показывают</a:t>
                      </a:r>
                      <a:r>
                        <a:rPr lang="ru-RU" baseline="0" dirty="0" smtClean="0"/>
                        <a:t> профессиональный рост, умение системно мыслить, ставить и добиваться цели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Изыскание новых целей в деятельности, смена маршрутов их достижения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128">
                <a:tc>
                  <a:txBody>
                    <a:bodyPr/>
                    <a:lstStyle/>
                    <a:p>
                      <a:r>
                        <a:rPr lang="ru-RU" dirty="0" smtClean="0"/>
                        <a:t>6. Самосовершенствование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Стремление к постоянному</a:t>
                      </a:r>
                      <a:r>
                        <a:rPr lang="ru-RU" baseline="0" dirty="0" smtClean="0"/>
                        <a:t> самообразованию и рефлексии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 новых материалов «под себя», новых способов работы</a:t>
                      </a:r>
                      <a:endParaRPr lang="ru-RU" dirty="0"/>
                    </a:p>
                  </a:txBody>
                  <a:tcPr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097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t="9465" r="17742" b="17102"/>
          <a:stretch/>
        </p:blipFill>
        <p:spPr>
          <a:xfrm>
            <a:off x="651713" y="1320927"/>
            <a:ext cx="8199270" cy="41173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5" name="Title 4">
            <a:extLst>
              <a:ext uri="{FF2B5EF4-FFF2-40B4-BE49-F238E27FC236}">
                <a16:creationId xmlns:a16="http://schemas.microsoft.com/office/drawing/2014/main" id="{01007644-1920-47BD-BF81-37B984BAC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13" y="620713"/>
            <a:ext cx="5184775" cy="553998"/>
          </a:xfrm>
        </p:spPr>
        <p:txBody>
          <a:bodyPr/>
          <a:lstStyle/>
          <a:p>
            <a:r>
              <a:rPr lang="ru-RU" sz="4000" dirty="0" smtClean="0">
                <a:latin typeface="Myriad Pro" panose="020B0503030403020204" pitchFamily="34" charset="0"/>
              </a:rPr>
              <a:t>И что дальше?</a:t>
            </a:r>
            <a:endParaRPr lang="en-US" sz="4000" dirty="0">
              <a:latin typeface="Myriad Pro" panose="020B0503030403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9D0F48-AC0D-A24F-A64B-7A3AD7247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B5AB-57F3-E64C-A620-0DB5A8503720}" type="slidenum">
              <a:rPr lang="x-none" smtClean="0">
                <a:latin typeface="Myriad Pro" panose="020B0503030403020204" pitchFamily="34" charset="0"/>
              </a:rPr>
              <a:pPr/>
              <a:t>7</a:t>
            </a:fld>
            <a:endParaRPr lang="x-none" dirty="0">
              <a:latin typeface="Myriad Pro" panose="020B050303040302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145755" y="2224077"/>
            <a:ext cx="2422357" cy="5037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Как мне с этими компетенция-ми поможет «Стемфорд»?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97216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F0408-8181-1243-B0AC-FDA431B20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13" y="1821741"/>
            <a:ext cx="6325231" cy="3739485"/>
          </a:xfrm>
        </p:spPr>
        <p:txBody>
          <a:bodyPr/>
          <a:lstStyle/>
          <a:p>
            <a:r>
              <a:rPr lang="ru-RU" dirty="0" smtClean="0">
                <a:latin typeface="Myriad Pro" panose="020B0503030403020204" pitchFamily="34" charset="0"/>
              </a:rPr>
              <a:t>3. Кто </a:t>
            </a:r>
            <a:r>
              <a:rPr lang="ru-RU" dirty="0">
                <a:latin typeface="Myriad Pro" panose="020B0503030403020204" pitchFamily="34" charset="0"/>
              </a:rPr>
              <a:t>такой «современный педагог»? И как ему поможет «Стемфорд»?</a:t>
            </a:r>
            <a:endParaRPr lang="x-none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87625"/>
      </p:ext>
    </p:extLst>
  </p:cSld>
  <p:clrMapOvr>
    <a:masterClrMapping/>
  </p:clrMapOvr>
</p:sld>
</file>

<file path=ppt/theme/theme1.xml><?xml version="1.0" encoding="utf-8"?>
<a:theme xmlns:a="http://schemas.openxmlformats.org/drawingml/2006/main" name="STE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" id="{E07DC29D-CA81-0B4C-9462-72F0BCA431A3}" vid="{48EAE7C2-FEA5-9D45-96C2-F39968D250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1156</Words>
  <Application>Microsoft Office PowerPoint</Application>
  <PresentationFormat>Широкоэкранный</PresentationFormat>
  <Paragraphs>112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IBM Plex Sans</vt:lpstr>
      <vt:lpstr>Meiryo</vt:lpstr>
      <vt:lpstr>Myriad Pro</vt:lpstr>
      <vt:lpstr>Navigo</vt:lpstr>
      <vt:lpstr>Times New Roman</vt:lpstr>
      <vt:lpstr>STEM</vt:lpstr>
      <vt:lpstr>Проект «Стемфорд»: развиваем ключевые профессиональные компетенции современного педагога</vt:lpstr>
      <vt:lpstr>Проект «Стемфорд»: развиваем ключевые профессиональные компетенции современного педагога</vt:lpstr>
      <vt:lpstr>Проект «Стемфорд»: что это? Зачем это? И почему он?</vt:lpstr>
      <vt:lpstr>Современные реалии и «Стемфорд»</vt:lpstr>
      <vt:lpstr>2. Что такое ключевые профессиональные компетенции? И при чем здесь мы?</vt:lpstr>
      <vt:lpstr>Ключевые профессиональные компетенции</vt:lpstr>
      <vt:lpstr>Ну и как развить эти самые способности?</vt:lpstr>
      <vt:lpstr>И что дальше?</vt:lpstr>
      <vt:lpstr>3. Кто такой «современный педагог»? И как ему поможет «Стемфорд»?</vt:lpstr>
      <vt:lpstr>Современный педагог: кто это?</vt:lpstr>
      <vt:lpstr>Ничего вам этот список не напоминает?</vt:lpstr>
      <vt:lpstr>И чем же может  помочь «Стемфорд»? </vt:lpstr>
      <vt:lpstr>И чем же может  помочь «Стемфорд»?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«Стемфорд»: развиваем ключевые профессиональные компетенции современного педагога</dc:title>
  <dc:creator>Языкова Алена Владимировна</dc:creator>
  <cp:lastModifiedBy>Языкова Алена Владимировна</cp:lastModifiedBy>
  <cp:revision>1</cp:revision>
  <dcterms:modified xsi:type="dcterms:W3CDTF">2021-11-10T08:43:45Z</dcterms:modified>
</cp:coreProperties>
</file>