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77" r:id="rId1"/>
  </p:sldMasterIdLst>
  <p:notesMasterIdLst>
    <p:notesMasterId r:id="rId15"/>
  </p:notesMasterIdLst>
  <p:sldIdLst>
    <p:sldId id="256" r:id="rId2"/>
    <p:sldId id="258" r:id="rId3"/>
    <p:sldId id="259" r:id="rId4"/>
    <p:sldId id="260" r:id="rId5"/>
    <p:sldId id="262" r:id="rId6"/>
    <p:sldId id="267" r:id="rId7"/>
    <p:sldId id="268" r:id="rId8"/>
    <p:sldId id="269" r:id="rId9"/>
    <p:sldId id="270" r:id="rId10"/>
    <p:sldId id="263" r:id="rId11"/>
    <p:sldId id="271" r:id="rId12"/>
    <p:sldId id="272" r:id="rId13"/>
    <p:sldId id="257" r:id="rId14"/>
  </p:sldIdLst>
  <p:sldSz cx="12192000" cy="6858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IBM Plex Sans" panose="020B0503050203000203" pitchFamily="34" charset="0"/>
      <p:regular r:id="rId20"/>
      <p:bold r:id="rId21"/>
    </p:embeddedFont>
    <p:embeddedFont>
      <p:font typeface="Myriad Pro" panose="020B0503030403020204" charset="0"/>
      <p:regular r:id="rId22"/>
      <p:bold r:id="rId23"/>
      <p:italic r:id="rId24"/>
      <p:boldItalic r:id="rId25"/>
    </p:embeddedFont>
    <p:embeddedFont>
      <p:font typeface="Navigo" panose="020B0604020202020204" charset="-52"/>
      <p:regular r:id="rId26"/>
      <p:bold r:id="rId27"/>
    </p:embeddedFont>
  </p:embeddedFontLst>
  <p:defaultTextStyle>
    <a:defPPr>
      <a:defRPr lang="en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40BF"/>
    <a:srgbClr val="3623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52"/>
    <p:restoredTop sz="96037" autoAdjust="0"/>
  </p:normalViewPr>
  <p:slideViewPr>
    <p:cSldViewPr snapToGrid="0" snapToObjects="1" showGuides="1">
      <p:cViewPr varScale="1">
        <p:scale>
          <a:sx n="63" d="100"/>
          <a:sy n="63" d="100"/>
        </p:scale>
        <p:origin x="664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33A1E5-6D40-4C49-84A5-AB7F282BEB07}" type="datetimeFigureOut">
              <a:rPr lang="en-RU" smtClean="0"/>
              <a:t>11/16/2021</a:t>
            </a:fld>
            <a:endParaRPr lang="en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79575-E4CC-7547-9556-2AD3300B8F2D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3518797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79575-E4CC-7547-9556-2AD3300B8F2D}" type="slidenum">
              <a:rPr lang="en-RU" smtClean="0"/>
              <a:t>7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042128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3623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3391D5-3416-C543-A233-24B1FA8C5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20.11.2020</a:t>
            </a:r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9F818-6940-F14B-94ED-959B3466C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8811" y="620713"/>
            <a:ext cx="6325213" cy="365125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F0ABD-CEDA-CF4E-A9D6-F7C4ECAF3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15599" y="5841999"/>
            <a:ext cx="1368425" cy="358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15EFF7A-15D6-EF41-BD62-94C46C9210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9370" y="620713"/>
            <a:ext cx="4351155" cy="597558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3C77006-102E-DA45-B967-024DDBF4009B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FB7C8D7-F98E-7843-A5C8-E3B52A2D1B4D}"/>
              </a:ext>
            </a:extLst>
          </p:cNvPr>
          <p:cNvCxnSpPr>
            <a:cxnSpLocks/>
          </p:cNvCxnSpPr>
          <p:nvPr userDrawn="1"/>
        </p:nvCxnSpPr>
        <p:spPr>
          <a:xfrm>
            <a:off x="7226710" y="368300"/>
            <a:ext cx="0" cy="60848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987F7AC7-4F04-8A4E-8A32-8E34129A97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8813" y="5841999"/>
            <a:ext cx="1172677" cy="3489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C14DCB-B865-ED46-AEA2-1B17E3657C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813" y="2619740"/>
            <a:ext cx="6325231" cy="1107996"/>
          </a:xfrm>
        </p:spPr>
        <p:txBody>
          <a:bodyPr anchor="b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35046E-35F8-4F48-9220-9CDFCB4F8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1" y="3980523"/>
            <a:ext cx="4068764" cy="498598"/>
          </a:xfrm>
        </p:spPr>
        <p:txBody>
          <a:bodyPr anchor="t">
            <a:spAutoFit/>
          </a:bodyPr>
          <a:lstStyle>
            <a:lvl1pPr marL="0" indent="0" algn="l">
              <a:buNone/>
              <a:defRPr sz="18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RU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B11CDA6-275E-724D-B0B6-FCAB4CEF0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8812" y="4597687"/>
            <a:ext cx="4068763" cy="221599"/>
          </a:xfrm>
        </p:spPr>
        <p:txBody>
          <a:bodyPr anchor="t">
            <a:spAutoFit/>
          </a:bodyPr>
          <a:lstStyle>
            <a:lvl1pPr marL="0" indent="0">
              <a:buNone/>
              <a:defRPr sz="1600" b="1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1470951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F49F80-3619-0543-A1C8-3FB6ECEFE1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84123" y="620713"/>
            <a:ext cx="6583989" cy="5020233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en-R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937F52-3F8C-D241-A635-C26F7A2136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8813" y="2024063"/>
            <a:ext cx="4068761" cy="3616883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FC17CD-F120-6944-A7B4-4A8349D70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F29953-D6FE-6042-854A-EF61DD484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95693-5F97-464D-9D07-A37100406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195DCD3-A5A3-C044-BBE7-51453A677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4068761" cy="886397"/>
          </a:xfrm>
        </p:spPr>
        <p:txBody>
          <a:bodyPr/>
          <a:lstStyle>
            <a:lvl1pPr>
              <a:defRPr sz="3200" baseline="0"/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056064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3623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3391D5-3416-C543-A233-24B1FA8C5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20.11.2020</a:t>
            </a:r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9F818-6940-F14B-94ED-959B3466C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8811" y="620713"/>
            <a:ext cx="5184777" cy="365125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F0ABD-CEDA-CF4E-A9D6-F7C4ECAF3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199688" y="5841999"/>
            <a:ext cx="1368425" cy="358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C77006-102E-DA45-B967-024DDBF4009B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87F7AC7-4F04-8A4E-8A32-8E34129A97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8813" y="5841999"/>
            <a:ext cx="1172677" cy="3489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C14DCB-B865-ED46-AEA2-1B17E3657CF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3" y="1263780"/>
            <a:ext cx="5184775" cy="1107996"/>
          </a:xfrm>
        </p:spPr>
        <p:txBody>
          <a:bodyPr wrap="square" anchor="b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Спасибо за внимание!</a:t>
            </a:r>
            <a:endParaRPr lang="en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35046E-35F8-4F48-9220-9CDFCB4F8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1" y="3164619"/>
            <a:ext cx="5184777" cy="249299"/>
          </a:xfrm>
        </p:spPr>
        <p:txBody>
          <a:bodyPr wrap="square" anchor="t">
            <a:spAutoFit/>
          </a:bodyPr>
          <a:lstStyle>
            <a:lvl1pPr marL="0" indent="0" algn="l">
              <a:buNone/>
              <a:defRPr sz="18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RU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B11CDA6-275E-724D-B0B6-FCAB4CEF0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8813" y="3679520"/>
            <a:ext cx="2700338" cy="443198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1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C8005A4E-ABCB-B445-9065-98B350F43E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45831" y="3679520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866E84B6-32CB-D24F-B5C6-03459119B54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45831" y="4047267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239248DB-706E-4041-9050-29139BCC635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45831" y="4415014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id="{83E4D1C6-952D-5E4E-B5B4-381C062A330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745831" y="4782762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RU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7C1805E-72F7-244B-AD5D-6B0800F9C9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44792" y="3711669"/>
            <a:ext cx="152465" cy="15246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35A54D7-DAFA-FC43-A9C2-A142D7029DA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444792" y="4078484"/>
            <a:ext cx="155625" cy="1556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9A5C51C-34BF-3E48-939B-2FF4BDED85D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44792" y="4438965"/>
            <a:ext cx="177368" cy="17027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35F71E6-C053-904A-B8DB-C85FAAB9291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44792" y="4813826"/>
            <a:ext cx="151355" cy="15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673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93FF05-6FD7-A946-BF37-15B1D6FBF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553998"/>
          </a:xfrm>
        </p:spPr>
        <p:txBody>
          <a:bodyPr anchor="t">
            <a:spAutoFit/>
          </a:bodyPr>
          <a:lstStyle>
            <a:lvl1pPr>
              <a:defRPr b="1"/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A81EF0-C547-574C-BDD1-9D45399823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813" y="2024063"/>
            <a:ext cx="10909300" cy="1598964"/>
          </a:xfrm>
        </p:spPr>
        <p:txBody>
          <a:bodyPr>
            <a:spAutoFit/>
          </a:bodyPr>
          <a:lstStyle>
            <a:lvl1pPr>
              <a:lnSpc>
                <a:spcPct val="110000"/>
              </a:lnSpc>
              <a:defRPr sz="2000"/>
            </a:lvl1pPr>
            <a:lvl2pPr>
              <a:lnSpc>
                <a:spcPct val="110000"/>
              </a:lnSpc>
              <a:defRPr sz="1800"/>
            </a:lvl2pPr>
            <a:lvl3pPr>
              <a:lnSpc>
                <a:spcPct val="110000"/>
              </a:lnSpc>
              <a:defRPr sz="1600"/>
            </a:lvl3pPr>
            <a:lvl4pPr>
              <a:lnSpc>
                <a:spcPct val="110000"/>
              </a:lnSpc>
              <a:defRPr sz="1400"/>
            </a:lvl4pPr>
            <a:lvl5pPr>
              <a:lnSpc>
                <a:spcPct val="11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7445F-46BA-3043-A60D-793A19D9C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1D235-E856-324D-8196-3EC3E95CF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F31850-2175-7F4A-A2AF-E4440FA18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253545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AAC8E06-C5BA-A84E-A84D-8B1AF9D028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359150" y="5842000"/>
            <a:ext cx="1368424" cy="365125"/>
          </a:xfrm>
        </p:spPr>
        <p:txBody>
          <a:bodyPr/>
          <a:lstStyle>
            <a:lvl1pPr>
              <a:defRPr>
                <a:solidFill>
                  <a:srgbClr val="36235D"/>
                </a:solidFill>
              </a:defRPr>
            </a:lvl1pPr>
          </a:lstStyle>
          <a:p>
            <a:r>
              <a:rPr lang="ru-RU"/>
              <a:t>20.11.2020</a:t>
            </a:r>
            <a:endParaRPr lang="en-R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A795F94-7DBD-3E48-9AC3-19A80B9EF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8811" y="620713"/>
            <a:ext cx="6325213" cy="365125"/>
          </a:xfrm>
        </p:spPr>
        <p:txBody>
          <a:bodyPr anchor="t"/>
          <a:lstStyle>
            <a:lvl1pPr>
              <a:defRPr>
                <a:solidFill>
                  <a:srgbClr val="36235D"/>
                </a:solidFill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90E77D2-1F1E-184D-93EC-A2730A16A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15599" y="5841999"/>
            <a:ext cx="1368425" cy="358775"/>
          </a:xfrm>
        </p:spPr>
        <p:txBody>
          <a:bodyPr/>
          <a:lstStyle>
            <a:lvl1pPr>
              <a:defRPr>
                <a:solidFill>
                  <a:srgbClr val="36235D"/>
                </a:solidFill>
              </a:defRPr>
            </a:lvl1pPr>
          </a:lstStyle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DCCC440-7225-AE4C-BB1A-F2BFD1118C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9370" y="620713"/>
            <a:ext cx="4351155" cy="597558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6927826-2F5A-034E-B2C1-297F16D31BAD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rgbClr val="6A40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>
              <a:solidFill>
                <a:srgbClr val="36235D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05DB847-BB20-164A-8C4C-4AAFF61A16F0}"/>
              </a:ext>
            </a:extLst>
          </p:cNvPr>
          <p:cNvCxnSpPr>
            <a:cxnSpLocks/>
          </p:cNvCxnSpPr>
          <p:nvPr userDrawn="1"/>
        </p:nvCxnSpPr>
        <p:spPr>
          <a:xfrm>
            <a:off x="7226710" y="368300"/>
            <a:ext cx="0" cy="6084888"/>
          </a:xfrm>
          <a:prstGeom prst="line">
            <a:avLst/>
          </a:prstGeom>
          <a:ln w="12700">
            <a:solidFill>
              <a:srgbClr val="6A40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AD83F2EE-70C1-7D47-B009-4829525FF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813" y="4065432"/>
            <a:ext cx="6325231" cy="1495794"/>
          </a:xfrm>
        </p:spPr>
        <p:txBody>
          <a:bodyPr anchor="b">
            <a:spAutoFit/>
          </a:bodyPr>
          <a:lstStyle>
            <a:lvl1pPr algn="l">
              <a:defRPr sz="5400">
                <a:solidFill>
                  <a:srgbClr val="6A40B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321B249A-EFA8-524A-B3B2-F62B0A4B88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1" y="1525465"/>
            <a:ext cx="4068764" cy="498598"/>
          </a:xfrm>
        </p:spPr>
        <p:txBody>
          <a:bodyPr anchor="t">
            <a:spAutoFit/>
          </a:bodyPr>
          <a:lstStyle>
            <a:lvl1pPr marL="0" indent="0" algn="l">
              <a:buNone/>
              <a:defRPr sz="1800" cap="all" baseline="0">
                <a:solidFill>
                  <a:srgbClr val="36235D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451112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D7FEF-6151-E847-BFB8-904D620EF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553998"/>
          </a:xfrm>
        </p:spPr>
        <p:txBody>
          <a:bodyPr>
            <a:spAutoFit/>
          </a:bodyPr>
          <a:lstStyle/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DE9231-9B33-2D4B-90F8-F516605FA3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8813" y="2024063"/>
            <a:ext cx="5184775" cy="356991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E983FB-A317-4446-85F9-B06C67FA74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2024063"/>
            <a:ext cx="5472112" cy="356991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A4A1BB-A327-764C-9A9E-0C7915F0E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DECC76-B7B8-7942-B1CF-46C02C4A1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E2C01E-7595-EC4F-BCF0-FD25D46DE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1482392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37267E-3F26-6643-9998-800CBD2249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812" y="1691664"/>
            <a:ext cx="5184776" cy="342081"/>
          </a:xfrm>
        </p:spPr>
        <p:txBody>
          <a:bodyPr anchor="t">
            <a:spAutoFit/>
          </a:bodyPr>
          <a:lstStyle>
            <a:lvl1pPr marL="0" indent="0">
              <a:lnSpc>
                <a:spcPct val="120000"/>
              </a:lnSpc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ABED30-F20F-1A46-8D01-7A08396FF9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8812" y="2631440"/>
            <a:ext cx="5184776" cy="29446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2C9583-5B75-8645-95AE-83C898C1C4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5999" y="1691664"/>
            <a:ext cx="5472113" cy="342081"/>
          </a:xfrm>
        </p:spPr>
        <p:txBody>
          <a:bodyPr wrap="square" anchor="t">
            <a:spAutoFit/>
          </a:bodyPr>
          <a:lstStyle>
            <a:lvl1pPr marL="0" indent="0">
              <a:lnSpc>
                <a:spcPct val="120000"/>
              </a:lnSpc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3B461E-0E1D-8B49-808E-04035E46A2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5999" y="2631440"/>
            <a:ext cx="5472113" cy="29446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2FEA21F-0699-3944-8FA1-F0638D62B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628274-BA63-ED44-80A7-BE48E10B5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9632D4-5CE8-A74D-8385-55CA3AE68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907AA686-BE55-1748-B26E-E2B775E9B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416662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A7102E-A6A1-484A-A5C1-1DEA59447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D1CDE-2584-7544-87EB-4CDC0EEDA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5D8FAD-AC5A-FE49-B2C4-0BE785BE5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6D4156E-185F-F14D-9EA6-B73002CD5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543972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91E789-A1B8-6647-8DA8-DDC59A813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75E076-4E0A-A549-8D52-D065DB4DF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E2D9F6-C210-3745-9906-20AE9070F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1487452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1160BE-793A-1A43-998A-DA1F470FA6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620713"/>
            <a:ext cx="5472112" cy="4986985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2BF4B-2C30-A04E-ABAE-81CFE7175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8813" y="2057723"/>
            <a:ext cx="5184776" cy="3549975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522EA0-0F11-7546-A77D-66576B257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en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1CEFF6-0E17-BE4B-9167-27A06D5F3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7C2835-47D3-4D45-BDE7-CE43A472E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E2FE8EF-2C0B-0E4F-A1C2-B24206A3C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5184775" cy="886397"/>
          </a:xfrm>
        </p:spPr>
        <p:txBody>
          <a:bodyPr/>
          <a:lstStyle>
            <a:lvl1pPr>
              <a:defRPr sz="3200" baseline="0"/>
            </a:lvl1pPr>
          </a:lstStyle>
          <a:p>
            <a:r>
              <a:rPr lang="en-GB" dirty="0"/>
              <a:t>Click to edit Master title style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603014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1BA68C-F3A0-F549-88E2-2C15A030B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5539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GB" dirty="0"/>
              <a:t>Click to edit Master title style</a:t>
            </a:r>
            <a:endParaRPr lang="en-R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990FC-4E8D-3948-A206-52BB3A5B8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813" y="2024063"/>
            <a:ext cx="10909300" cy="357187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05A529-932B-7E44-8247-624F42EFDC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59150" y="5842000"/>
            <a:ext cx="1368424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 baseline="0">
                <a:solidFill>
                  <a:srgbClr val="6A40BF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ru-RU"/>
              <a:t>20.11.2020</a:t>
            </a:r>
            <a:endParaRPr lang="en-R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62FE5A-1EDF-1843-A456-E6246DFA7B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0" y="5842000"/>
            <a:ext cx="4103688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 baseline="0">
                <a:solidFill>
                  <a:srgbClr val="6A40BF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en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F5F7F-BBC7-C647-AABB-DCCC7881D1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99687" y="5841999"/>
            <a:ext cx="1368425" cy="35877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200" baseline="0">
                <a:solidFill>
                  <a:srgbClr val="6A40BF"/>
                </a:solidFill>
                <a:latin typeface="IBM Plex Sans" panose="020B0503050203000203" pitchFamily="34" charset="0"/>
              </a:defRPr>
            </a:lvl1pPr>
          </a:lstStyle>
          <a:p>
            <a:fld id="{C033B5AB-57F3-E64C-A620-0DB5A8503720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3E1FB3-133C-E64D-A759-9C0D3BD478E5}"/>
              </a:ext>
            </a:extLst>
          </p:cNvPr>
          <p:cNvSpPr/>
          <p:nvPr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rgbClr val="6A40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EECBD74-908C-CD48-8B68-7E330C32799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8813" y="5841999"/>
            <a:ext cx="1205718" cy="35877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EFF4008-57E9-B84C-8C8F-B7B5443C6A69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rgbClr val="6A40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1C2E52-D950-5F41-9C3E-AA14C118C12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58813" y="5841999"/>
            <a:ext cx="1205718" cy="35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155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7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rgbClr val="6A40BF"/>
          </a:solidFill>
          <a:latin typeface="Navigo" panose="02070503070706040303" pitchFamily="18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1" pos="234" userDrawn="1">
          <p15:clr>
            <a:srgbClr val="F26B43"/>
          </p15:clr>
        </p15:guide>
        <p15:guide id="22" pos="7446" userDrawn="1">
          <p15:clr>
            <a:srgbClr val="F26B43"/>
          </p15:clr>
        </p15:guide>
        <p15:guide id="23" orient="horz" pos="232" userDrawn="1">
          <p15:clr>
            <a:srgbClr val="F26B43"/>
          </p15:clr>
        </p15:guide>
        <p15:guide id="24" orient="horz" pos="4065" userDrawn="1">
          <p15:clr>
            <a:srgbClr val="F26B43"/>
          </p15:clr>
        </p15:guide>
        <p15:guide id="25" pos="3681" userDrawn="1">
          <p15:clr>
            <a:srgbClr val="F26B43"/>
          </p15:clr>
        </p15:guide>
        <p15:guide id="26" pos="3840" userDrawn="1">
          <p15:clr>
            <a:srgbClr val="F26B43"/>
          </p15:clr>
        </p15:guide>
        <p15:guide id="27" orient="horz" pos="391" userDrawn="1">
          <p15:clr>
            <a:srgbClr val="F26B43"/>
          </p15:clr>
        </p15:guide>
        <p15:guide id="28" orient="horz" pos="3906" userDrawn="1">
          <p15:clr>
            <a:srgbClr val="F26B43"/>
          </p15:clr>
        </p15:guide>
        <p15:guide id="29" pos="415" userDrawn="1">
          <p15:clr>
            <a:srgbClr val="F26B43"/>
          </p15:clr>
        </p15:guide>
        <p15:guide id="30" pos="7287" userDrawn="1">
          <p15:clr>
            <a:srgbClr val="F26B43"/>
          </p15:clr>
        </p15:guide>
        <p15:guide id="31" orient="horz" pos="3680" userDrawn="1">
          <p15:clr>
            <a:srgbClr val="F26B43"/>
          </p15:clr>
        </p15:guide>
        <p15:guide id="32" pos="1277" userDrawn="1">
          <p15:clr>
            <a:srgbClr val="F26B43"/>
          </p15:clr>
        </p15:guide>
        <p15:guide id="33" pos="2116" userDrawn="1">
          <p15:clr>
            <a:srgbClr val="F26B43"/>
          </p15:clr>
        </p15:guide>
        <p15:guide id="34" pos="2978" userDrawn="1">
          <p15:clr>
            <a:srgbClr val="F26B43"/>
          </p15:clr>
        </p15:guide>
        <p15:guide id="35" pos="4702" userDrawn="1">
          <p15:clr>
            <a:srgbClr val="F26B43"/>
          </p15:clr>
        </p15:guide>
        <p15:guide id="36" pos="5564" userDrawn="1">
          <p15:clr>
            <a:srgbClr val="F26B43"/>
          </p15:clr>
        </p15:guide>
        <p15:guide id="37" pos="6425" userDrawn="1">
          <p15:clr>
            <a:srgbClr val="F26B43"/>
          </p15:clr>
        </p15:guide>
        <p15:guide id="38" orient="horz" pos="1275" userDrawn="1">
          <p15:clr>
            <a:srgbClr val="F26B43"/>
          </p15:clr>
        </p15:guide>
        <p15:guide id="39" orient="horz" pos="2160" userDrawn="1">
          <p15:clr>
            <a:srgbClr val="F26B43"/>
          </p15:clr>
        </p15:guide>
        <p15:guide id="40" orient="horz" pos="304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D7138-5B59-624B-B83D-C6719E7B78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300" y="2658200"/>
            <a:ext cx="4508089" cy="830997"/>
          </a:xfrm>
        </p:spPr>
        <p:txBody>
          <a:bodyPr/>
          <a:lstStyle/>
          <a:p>
            <a:r>
              <a:rPr lang="ru-RU" sz="3600" dirty="0"/>
              <a:t>Наука в регионы</a:t>
            </a:r>
            <a:br>
              <a:rPr lang="ru-RU" sz="3600" dirty="0"/>
            </a:br>
            <a:r>
              <a:rPr lang="ru-RU" sz="1200" dirty="0"/>
              <a:t>Программа тиражирования образовательных методик Фонда развития Физтех-школ</a:t>
            </a:r>
            <a:endParaRPr lang="en-RU" sz="1200" dirty="0">
              <a:latin typeface="Myriad Pro" panose="020B0503030403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0F124C-9771-F941-809E-96565D1131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0542" y="4003408"/>
            <a:ext cx="4068762" cy="249299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ТЮРИКОВА ЮЛИЯ АНДРЕЕВНА</a:t>
            </a:r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C7B1474-B3FB-8E4B-B8C6-3542E060BB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0542" y="4390858"/>
            <a:ext cx="4068763" cy="443198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Заместитель исполнительного директора Фонда развития Физтех-школ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6DBF7-15DB-4C46-8BC4-6947B508C3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9893" y="5921513"/>
            <a:ext cx="1368424" cy="365125"/>
          </a:xfrm>
        </p:spPr>
        <p:txBody>
          <a:bodyPr/>
          <a:lstStyle/>
          <a:p>
            <a:r>
              <a:rPr lang="ru-RU" sz="1600" b="1" dirty="0">
                <a:latin typeface="Myriad Pro" panose="020B0503030403020204" pitchFamily="34" charset="0"/>
              </a:rPr>
              <a:t>17.11.2021</a:t>
            </a:r>
            <a:endParaRPr lang="en-RU" sz="1600" b="1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4077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41DEA59-9B21-6544-94C6-E15875DD5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620713"/>
            <a:ext cx="11290299" cy="623887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Преподаватели, с которыми мы сотрудничаем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6C67F7-5125-0E4B-9AFA-DD8812727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>
                <a:latin typeface="Myriad Pro" panose="020B0503030403020204" pitchFamily="34" charset="0"/>
              </a:rPr>
              <a:pPr/>
              <a:t>9</a:t>
            </a:fld>
            <a:endParaRPr lang="en-RU" dirty="0">
              <a:latin typeface="Myriad Pro" panose="020B0503030403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1155700"/>
            <a:ext cx="9502762" cy="4946555"/>
          </a:xfrm>
          <a:prstGeom prst="rect">
            <a:avLst/>
          </a:prstGeom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55C05CB-A977-A54E-8B71-ED4DAC2AC1BA}"/>
              </a:ext>
            </a:extLst>
          </p:cNvPr>
          <p:cNvSpPr txBox="1">
            <a:spLocks/>
          </p:cNvSpPr>
          <p:nvPr/>
        </p:nvSpPr>
        <p:spPr>
          <a:xfrm>
            <a:off x="1905000" y="6197684"/>
            <a:ext cx="9691688" cy="2390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dirty="0" err="1"/>
              <a:t>Методкоманда</a:t>
            </a:r>
            <a:r>
              <a:rPr lang="ru-RU" sz="1400" b="1" dirty="0"/>
              <a:t>: Более 100 студентов МФТИ, более 50 ППС МФТИ и Физтех-лицея</a:t>
            </a:r>
            <a:endParaRPr lang="en-RU" sz="1400" b="1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0975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41DEA59-9B21-6544-94C6-E15875DD5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620713"/>
            <a:ext cx="5702300" cy="553998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Программы, примеры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6C67F7-5125-0E4B-9AFA-DD8812727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>
                <a:latin typeface="Myriad Pro" panose="020B0503030403020204" pitchFamily="34" charset="0"/>
              </a:rPr>
              <a:pPr/>
              <a:t>10</a:t>
            </a:fld>
            <a:endParaRPr lang="en-RU" dirty="0">
              <a:latin typeface="Myriad Pro" panose="020B0503030403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87" y="1174711"/>
            <a:ext cx="9955212" cy="3939638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55C05CB-A977-A54E-8B71-ED4DAC2AC1BA}"/>
              </a:ext>
            </a:extLst>
          </p:cNvPr>
          <p:cNvSpPr txBox="1">
            <a:spLocks/>
          </p:cNvSpPr>
          <p:nvPr/>
        </p:nvSpPr>
        <p:spPr>
          <a:xfrm>
            <a:off x="1943100" y="5841999"/>
            <a:ext cx="9131300" cy="36097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dirty="0"/>
              <a:t>Возможна модификация программы или утверждение новой в зависимости от пожеланий заказчика</a:t>
            </a:r>
            <a:endParaRPr lang="en-RU" sz="1400" b="1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213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41DEA59-9B21-6544-94C6-E15875DD5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620713"/>
            <a:ext cx="5702300" cy="553998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Партнеры проекта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6C67F7-5125-0E4B-9AFA-DD8812727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>
                <a:latin typeface="Myriad Pro" panose="020B0503030403020204" pitchFamily="34" charset="0"/>
              </a:rPr>
              <a:pPr/>
              <a:t>11</a:t>
            </a:fld>
            <a:endParaRPr lang="en-RU" dirty="0">
              <a:latin typeface="Myriad Pro" panose="020B0503030403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8900" y="1174711"/>
            <a:ext cx="9279732" cy="4690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3140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36757AE-68F1-3945-A37F-317D40E1CA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22" y="2586153"/>
            <a:ext cx="5184775" cy="1107996"/>
          </a:xfrm>
        </p:spPr>
        <p:txBody>
          <a:bodyPr/>
          <a:lstStyle/>
          <a:p>
            <a:endParaRPr lang="en-RU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4004BF1B-FCF0-F74C-B7FF-39DA66A3E6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4" y="4517559"/>
            <a:ext cx="2097086" cy="498598"/>
          </a:xfrm>
        </p:spPr>
        <p:txBody>
          <a:bodyPr/>
          <a:lstStyle/>
          <a:p>
            <a:r>
              <a:rPr lang="ru-RU" dirty="0"/>
              <a:t>Юлия </a:t>
            </a:r>
            <a:r>
              <a:rPr lang="ru-RU" dirty="0" err="1"/>
              <a:t>тюрикова</a:t>
            </a:r>
            <a:endParaRPr lang="en-R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A849E3-6FE4-3B41-BBD3-526289268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8813" y="5036220"/>
            <a:ext cx="2700338" cy="443198"/>
          </a:xfrm>
        </p:spPr>
        <p:txBody>
          <a:bodyPr/>
          <a:lstStyle/>
          <a:p>
            <a:r>
              <a:rPr lang="ru-RU" dirty="0"/>
              <a:t>Руководитель проекта «Наука в регионы»</a:t>
            </a:r>
            <a:endParaRPr lang="en-R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0B8BF44-2E21-9344-896F-BFDC90FBCF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45831" y="4766858"/>
            <a:ext cx="2201621" cy="221599"/>
          </a:xfrm>
        </p:spPr>
        <p:txBody>
          <a:bodyPr/>
          <a:lstStyle/>
          <a:p>
            <a:r>
              <a:rPr lang="en-US" dirty="0"/>
              <a:t>+7 </a:t>
            </a:r>
            <a:r>
              <a:rPr lang="en-RU" dirty="0"/>
              <a:t>(9</a:t>
            </a:r>
            <a:r>
              <a:rPr lang="ru-RU" dirty="0"/>
              <a:t>85</a:t>
            </a:r>
            <a:r>
              <a:rPr lang="en-RU" dirty="0"/>
              <a:t>) </a:t>
            </a:r>
            <a:r>
              <a:rPr lang="ru-RU" dirty="0"/>
              <a:t>843</a:t>
            </a:r>
            <a:r>
              <a:rPr lang="en-RU" dirty="0"/>
              <a:t>-</a:t>
            </a:r>
            <a:r>
              <a:rPr lang="ru-RU" dirty="0"/>
              <a:t>70</a:t>
            </a:r>
            <a:r>
              <a:rPr lang="en-RU" dirty="0"/>
              <a:t>-</a:t>
            </a:r>
            <a:r>
              <a:rPr lang="ru-RU" dirty="0"/>
              <a:t>7</a:t>
            </a:r>
            <a:r>
              <a:rPr lang="en-RU" dirty="0"/>
              <a:t>7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32F0BE5-1C75-4E47-9422-E6AA81D3E0F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45831" y="5036220"/>
            <a:ext cx="3056386" cy="221599"/>
          </a:xfrm>
        </p:spPr>
        <p:txBody>
          <a:bodyPr/>
          <a:lstStyle/>
          <a:p>
            <a:r>
              <a:rPr lang="en-US" dirty="0"/>
              <a:t>yuliya@naukavregiony.com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3383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5561D72-64CB-274B-9133-C2D99DDD4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16" y="540420"/>
            <a:ext cx="10909299" cy="553998"/>
          </a:xfrm>
        </p:spPr>
        <p:txBody>
          <a:bodyPr/>
          <a:lstStyle/>
          <a:p>
            <a:r>
              <a:rPr lang="ru-RU" dirty="0"/>
              <a:t>Исторические вехи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A8232E-69FE-8A48-93D1-EF7188102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>
                <a:latin typeface="Myriad Pro" panose="020B0503030403020204" pitchFamily="34" charset="0"/>
              </a:rPr>
              <a:pPr/>
              <a:t>1</a:t>
            </a:fld>
            <a:endParaRPr lang="en-RU" dirty="0">
              <a:latin typeface="Myriad Pro" panose="020B0503030403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208" y="1094418"/>
            <a:ext cx="10614513" cy="30844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6464" y="4270341"/>
            <a:ext cx="4448907" cy="1571658"/>
          </a:xfrm>
          <a:prstGeom prst="rect">
            <a:avLst/>
          </a:prstGeom>
        </p:spPr>
      </p:pic>
      <p:sp>
        <p:nvSpPr>
          <p:cNvPr id="9" name="Title 3">
            <a:extLst>
              <a:ext uri="{FF2B5EF4-FFF2-40B4-BE49-F238E27FC236}">
                <a16:creationId xmlns:a16="http://schemas.microsoft.com/office/drawing/2014/main" id="{05561D72-64CB-274B-9133-C2D99DDD44F3}"/>
              </a:ext>
            </a:extLst>
          </p:cNvPr>
          <p:cNvSpPr txBox="1">
            <a:spLocks/>
          </p:cNvSpPr>
          <p:nvPr/>
        </p:nvSpPr>
        <p:spPr>
          <a:xfrm>
            <a:off x="1005762" y="4502172"/>
            <a:ext cx="4867499" cy="8309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rgbClr val="6A40BF"/>
                </a:solidFill>
                <a:latin typeface="Navigo" panose="02070503070706040303" pitchFamily="18" charset="77"/>
                <a:ea typeface="+mj-ea"/>
                <a:cs typeface="+mj-cs"/>
              </a:defRPr>
            </a:lvl1pPr>
          </a:lstStyle>
          <a:p>
            <a:r>
              <a:rPr lang="ru-RU" sz="2000" dirty="0"/>
              <a:t>Физтех-Лицей – один из самых динамично развивающихся школьных кластеров РФ</a:t>
            </a:r>
            <a:endParaRPr lang="en-RU" sz="2000" dirty="0">
              <a:latin typeface="Myriad Pro" panose="020B0503030403020204" pitchFamily="34" charset="0"/>
            </a:endParaRP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05561D72-64CB-274B-9133-C2D99DDD44F3}"/>
              </a:ext>
            </a:extLst>
          </p:cNvPr>
          <p:cNvSpPr txBox="1">
            <a:spLocks/>
          </p:cNvSpPr>
          <p:nvPr/>
        </p:nvSpPr>
        <p:spPr>
          <a:xfrm>
            <a:off x="5703728" y="5972518"/>
            <a:ext cx="5780062" cy="2215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rgbClr val="6A40BF"/>
                </a:solidFill>
                <a:latin typeface="Navigo" panose="02070503070706040303" pitchFamily="18" charset="77"/>
                <a:ea typeface="+mj-ea"/>
                <a:cs typeface="+mj-cs"/>
              </a:defRPr>
            </a:lvl1pPr>
          </a:lstStyle>
          <a:p>
            <a:r>
              <a:rPr lang="ru-RU" sz="800" dirty="0">
                <a:solidFill>
                  <a:schemeClr val="bg2">
                    <a:lumMod val="50000"/>
                  </a:schemeClr>
                </a:solidFill>
              </a:rPr>
              <a:t>*официальный рейтинг Министерства образования МО, опубликован в газете «Подмосковье сегодня», 2020 год **рейтинг школ России по конкурентоспособности выпускников от рейтингового агентства RAEX, 2020 год </a:t>
            </a:r>
            <a:endParaRPr lang="en-RU" sz="8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284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F0408-8181-1243-B0AC-FDA431B20C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813" y="3899235"/>
            <a:ext cx="6325231" cy="1661993"/>
          </a:xfrm>
        </p:spPr>
        <p:txBody>
          <a:bodyPr/>
          <a:lstStyle/>
          <a:p>
            <a:r>
              <a:rPr lang="ru-RU" sz="2000" dirty="0">
                <a:latin typeface="Myriad Pro" panose="020B0503030403020204" pitchFamily="34" charset="0"/>
              </a:rPr>
              <a:t>1. Задачи проекта</a:t>
            </a:r>
            <a:br>
              <a:rPr lang="ru-RU" sz="2000" dirty="0">
                <a:latin typeface="Myriad Pro" panose="020B0503030403020204" pitchFamily="34" charset="0"/>
              </a:rPr>
            </a:br>
            <a:r>
              <a:rPr lang="ru-RU" sz="2000" dirty="0">
                <a:latin typeface="Myriad Pro" panose="020B0503030403020204" pitchFamily="34" charset="0"/>
              </a:rPr>
              <a:t>2. Этапы проекта</a:t>
            </a:r>
            <a:br>
              <a:rPr lang="ru-RU" sz="2000" dirty="0">
                <a:latin typeface="Myriad Pro" panose="020B0503030403020204" pitchFamily="34" charset="0"/>
              </a:rPr>
            </a:br>
            <a:r>
              <a:rPr lang="ru-RU" sz="2000" dirty="0">
                <a:latin typeface="Myriad Pro" panose="020B0503030403020204" pitchFamily="34" charset="0"/>
              </a:rPr>
              <a:t>3. Классы «Наука в регионы»</a:t>
            </a:r>
            <a:br>
              <a:rPr lang="ru-RU" sz="2000" dirty="0">
                <a:latin typeface="Myriad Pro" panose="020B0503030403020204" pitchFamily="34" charset="0"/>
              </a:rPr>
            </a:br>
            <a:r>
              <a:rPr lang="ru-RU" sz="2000" dirty="0">
                <a:latin typeface="Myriad Pro" panose="020B0503030403020204" pitchFamily="34" charset="0"/>
              </a:rPr>
              <a:t>4. Особенности программы</a:t>
            </a:r>
            <a:br>
              <a:rPr lang="ru-RU" sz="2000" dirty="0">
                <a:latin typeface="Myriad Pro" panose="020B0503030403020204" pitchFamily="34" charset="0"/>
              </a:rPr>
            </a:br>
            <a:r>
              <a:rPr lang="ru-RU" sz="2000" dirty="0">
                <a:latin typeface="Myriad Pro" panose="020B0503030403020204" pitchFamily="34" charset="0"/>
              </a:rPr>
              <a:t>5. Достижения участников проекта</a:t>
            </a:r>
            <a:br>
              <a:rPr lang="ru-RU" sz="2000" dirty="0">
                <a:latin typeface="Myriad Pro" panose="020B0503030403020204" pitchFamily="34" charset="0"/>
              </a:rPr>
            </a:br>
            <a:r>
              <a:rPr lang="ru-RU" sz="2000" dirty="0">
                <a:latin typeface="Myriad Pro" panose="020B0503030403020204" pitchFamily="34" charset="0"/>
              </a:rPr>
              <a:t>6. Результаты проекта</a:t>
            </a:r>
            <a:endParaRPr lang="en-RU" sz="2000" dirty="0">
              <a:latin typeface="Myriad Pro" panose="020B0503030403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F582B1-0EB4-7647-B526-E534DE9255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3" y="2637828"/>
            <a:ext cx="4068764" cy="332399"/>
          </a:xfrm>
        </p:spPr>
        <p:txBody>
          <a:bodyPr/>
          <a:lstStyle/>
          <a:p>
            <a:r>
              <a:rPr lang="ru-RU" sz="2400" dirty="0"/>
              <a:t>Наука в регионы</a:t>
            </a:r>
            <a:endParaRPr lang="en-RU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492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63BD8B9-0C40-B745-9AA1-A7E9C55A5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1. Задачи проекта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D88CA0-94B4-3C4A-9CBF-69EAC82C3D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2138" y="1187095"/>
            <a:ext cx="11272057" cy="234843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1500" b="1" dirty="0"/>
              <a:t>Фонд развития Физтех-школ </a:t>
            </a:r>
            <a:r>
              <a:rPr lang="ru-RU" sz="1500" dirty="0"/>
              <a:t>создан на базе МФТИ и Физтех-лицея им П.Л. </a:t>
            </a:r>
            <a:r>
              <a:rPr lang="ru-RU" sz="1500" dirty="0" err="1"/>
              <a:t>Капицы</a:t>
            </a:r>
            <a:r>
              <a:rPr lang="ru-RU" sz="1500" dirty="0"/>
              <a:t> в школьном естественнонаучном кластере Физтех XXI. Фонд развивает и тиражирует образовательные методики на основе «Системы Физтеха».</a:t>
            </a:r>
          </a:p>
          <a:p>
            <a:pPr marL="0" indent="0">
              <a:buNone/>
            </a:pPr>
            <a:br>
              <a:rPr lang="ru-RU" sz="1500" dirty="0"/>
            </a:br>
            <a:r>
              <a:rPr lang="ru-RU" sz="1500" b="1" dirty="0"/>
              <a:t>Наука в регионы </a:t>
            </a:r>
            <a:r>
              <a:rPr lang="ru-RU" sz="1500" dirty="0"/>
              <a:t>— всероссийская образовательная программа. Цель — построение национальной системы подготовки и развития талантливых школьников на основе «системы Физтеха» по приоритетным направлениям инновационного развития страны. </a:t>
            </a:r>
            <a:r>
              <a:rPr lang="ru-RU" sz="1500" b="1" dirty="0"/>
              <a:t>Профили проекта: физмат, </a:t>
            </a:r>
            <a:r>
              <a:rPr lang="ru-RU" sz="1500" b="1" dirty="0" err="1"/>
              <a:t>химбио</a:t>
            </a:r>
            <a:r>
              <a:rPr lang="ru-RU" sz="1500" b="1" dirty="0"/>
              <a:t>, </a:t>
            </a:r>
            <a:r>
              <a:rPr lang="ru-RU" sz="1500" b="1" dirty="0" err="1"/>
              <a:t>матинфо</a:t>
            </a:r>
            <a:r>
              <a:rPr lang="ru-RU" sz="1500" b="1" dirty="0"/>
              <a:t>.</a:t>
            </a:r>
          </a:p>
          <a:p>
            <a:pPr marL="0" indent="0">
              <a:buNone/>
            </a:pPr>
            <a:br>
              <a:rPr lang="ru-RU" sz="1500" b="1" dirty="0"/>
            </a:br>
            <a:r>
              <a:rPr lang="ru-RU" sz="1500" b="1" dirty="0"/>
              <a:t>Задачи программы </a:t>
            </a:r>
            <a:r>
              <a:rPr lang="ru-RU" sz="1500" dirty="0"/>
              <a:t>— разработка и апробация лучших образовательных методик и тиражирование их в регионы, а также создание системы мониторинга и поддержки школ, принимающих участие в проекте. Программа реализуется при поддержке негосударственного института развития «</a:t>
            </a:r>
            <a:r>
              <a:rPr lang="ru-RU" sz="1500" dirty="0" err="1"/>
              <a:t>Иннопрактика</a:t>
            </a:r>
            <a:r>
              <a:rPr lang="ru-RU" sz="1500" dirty="0"/>
              <a:t>» </a:t>
            </a:r>
            <a:endParaRPr lang="en-RU" sz="1500" dirty="0">
              <a:latin typeface="Myriad Pro" panose="020B0503030403020204" pitchFamily="34" charset="0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23BA99-8DEB-914C-B2AB-8FD8B95AE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>
                <a:latin typeface="Myriad Pro" panose="020B0503030403020204" pitchFamily="34" charset="0"/>
              </a:rPr>
              <a:pPr/>
              <a:t>3</a:t>
            </a:fld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E4D88CA0-94B4-3C4A-9CBF-69EAC82C3DA8}"/>
              </a:ext>
            </a:extLst>
          </p:cNvPr>
          <p:cNvSpPr txBox="1">
            <a:spLocks/>
          </p:cNvSpPr>
          <p:nvPr/>
        </p:nvSpPr>
        <p:spPr>
          <a:xfrm>
            <a:off x="482138" y="3661216"/>
            <a:ext cx="5818909" cy="205509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300" dirty="0"/>
              <a:t>4 февраля 2020 года на встрече Президента РФ в Череповце с представителями научно-образовательной среды был представлен проект «Наука в регионы» и его основные результаты.</a:t>
            </a:r>
          </a:p>
          <a:p>
            <a:pPr marL="0" indent="0">
              <a:buNone/>
            </a:pPr>
            <a:br>
              <a:rPr lang="ru-RU" sz="1300" dirty="0"/>
            </a:br>
            <a:r>
              <a:rPr lang="ru-RU" sz="1300" dirty="0"/>
              <a:t>Проект попал в перечень поручений Президента РФ от 10.04.2020: «Рассмотреть вопрос и представить предложения об обеспечении поддержки программы «Наука в регионы», реализуемой Фондом развития Физтех-школ»</a:t>
            </a:r>
            <a:endParaRPr lang="en-RU" sz="1300" dirty="0">
              <a:latin typeface="Myriad Pro" panose="020B0503030403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567" y="3289427"/>
            <a:ext cx="3851332" cy="29353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5953" y="5486400"/>
            <a:ext cx="4091973" cy="952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896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C05CB-A977-A54E-8B71-ED4DAC2AC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812" y="1359266"/>
            <a:ext cx="5184776" cy="339132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Кружки «Наука в регионы»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A2400F-990F-5B4F-A94D-AEC782B3E4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8812" y="1742535"/>
            <a:ext cx="5184776" cy="409946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err="1"/>
              <a:t>Интенсив</a:t>
            </a:r>
            <a:r>
              <a:rPr lang="ru-RU" b="1" dirty="0"/>
              <a:t>:</a:t>
            </a:r>
            <a:br>
              <a:rPr lang="ru-RU" dirty="0"/>
            </a:br>
            <a:r>
              <a:rPr lang="ru-RU" dirty="0"/>
              <a:t>• В МФТИ приезжают региональные группы: 15 учеников и 2 учителя</a:t>
            </a:r>
            <a:br>
              <a:rPr lang="ru-RU" dirty="0"/>
            </a:br>
            <a:r>
              <a:rPr lang="ru-RU" dirty="0"/>
              <a:t>• </a:t>
            </a:r>
            <a:r>
              <a:rPr lang="ru-RU" dirty="0" err="1"/>
              <a:t>Интенсив</a:t>
            </a:r>
            <a:r>
              <a:rPr lang="ru-RU" dirty="0"/>
              <a:t> на базе МФТИ и Физтех-лицея. Учащиеся занимаются с преподавателями МФТИ и учатся в Физтех-лицее. Учителя составляют программу кружка и проходят курсы повышения квалификации</a:t>
            </a:r>
            <a:br>
              <a:rPr lang="ru-RU" dirty="0"/>
            </a:br>
            <a:r>
              <a:rPr lang="ru-RU" b="1" dirty="0"/>
              <a:t>В кружках:</a:t>
            </a:r>
            <a:br>
              <a:rPr lang="ru-RU" b="1" dirty="0"/>
            </a:br>
            <a:r>
              <a:rPr lang="ru-RU" dirty="0"/>
              <a:t>• Учащийся выполняет домашние задания, в соответствии с созданной на </a:t>
            </a:r>
            <a:r>
              <a:rPr lang="ru-RU" dirty="0" err="1"/>
              <a:t>интенсиве</a:t>
            </a:r>
            <a:r>
              <a:rPr lang="ru-RU" dirty="0"/>
              <a:t> программой</a:t>
            </a:r>
            <a:br>
              <a:rPr lang="ru-RU" dirty="0"/>
            </a:br>
            <a:r>
              <a:rPr lang="ru-RU" dirty="0"/>
              <a:t>• Учащиеся кружков смотрят </a:t>
            </a:r>
            <a:r>
              <a:rPr lang="ru-RU" dirty="0" err="1"/>
              <a:t>видеолекции</a:t>
            </a:r>
            <a:r>
              <a:rPr lang="ru-RU" dirty="0"/>
              <a:t> при подготовке к занятиям</a:t>
            </a:r>
            <a:br>
              <a:rPr lang="ru-RU" dirty="0"/>
            </a:br>
            <a:r>
              <a:rPr lang="ru-RU" dirty="0"/>
              <a:t>• Учитель ведёт занятия по методическим материалам</a:t>
            </a:r>
            <a:br>
              <a:rPr lang="ru-RU" dirty="0"/>
            </a:br>
            <a:r>
              <a:rPr lang="ru-RU" dirty="0"/>
              <a:t>• Осуществляется контроль кружков посредством визита руководства программы «Наука в регионы» на места и, в перспективе, с помощью онлайн-семинаров и контрольных срезов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106BB0-1503-E24F-AF65-2C9EA7126D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5999" y="1359266"/>
            <a:ext cx="5472113" cy="339132"/>
          </a:xfrm>
        </p:spPr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Классы «Наука в регионы»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8D4B9C-DCFD-C44A-8D9C-0CA83F92BA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5999" y="1847507"/>
            <a:ext cx="5472113" cy="435326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• Учителя проходят курсы повышения квалификации в МФТИ</a:t>
            </a:r>
            <a:br>
              <a:rPr lang="ru-RU" dirty="0"/>
            </a:br>
            <a:r>
              <a:rPr lang="ru-RU" dirty="0"/>
              <a:t>• Преподаватели МФТИ и Физтех-лицея создают учебные материалы для сопровождения профильных классов: учебные программы, пособия, рекомендации по освоению программы профильного класса, </a:t>
            </a:r>
            <a:r>
              <a:rPr lang="ru-RU" dirty="0" err="1"/>
              <a:t>видеолекции</a:t>
            </a:r>
            <a:br>
              <a:rPr lang="ru-RU" dirty="0"/>
            </a:br>
            <a:r>
              <a:rPr lang="ru-RU" dirty="0"/>
              <a:t>• Региональные школы создают </a:t>
            </a:r>
            <a:r>
              <a:rPr lang="ru-RU" b="1" dirty="0"/>
              <a:t>условия для открытия </a:t>
            </a:r>
            <a:r>
              <a:rPr lang="ru-RU" dirty="0"/>
              <a:t>профильного класса</a:t>
            </a:r>
            <a:br>
              <a:rPr lang="ru-RU" dirty="0"/>
            </a:br>
            <a:r>
              <a:rPr lang="ru-RU" dirty="0"/>
              <a:t>• Преподаватели МФТИ обеспечивают постфактум сопровождение профильного класса: проводят </a:t>
            </a:r>
            <a:r>
              <a:rPr lang="ru-RU" dirty="0" err="1"/>
              <a:t>вебинары</a:t>
            </a:r>
            <a:r>
              <a:rPr lang="ru-RU" dirty="0"/>
              <a:t> для учителей, обеспечивают функционирование системы </a:t>
            </a:r>
            <a:r>
              <a:rPr lang="ru-RU" dirty="0" err="1"/>
              <a:t>менторства</a:t>
            </a:r>
            <a:r>
              <a:rPr lang="ru-RU" dirty="0"/>
              <a:t>;</a:t>
            </a:r>
            <a:br>
              <a:rPr lang="ru-RU" dirty="0"/>
            </a:br>
            <a:r>
              <a:rPr lang="ru-RU" dirty="0"/>
              <a:t>• Учителя классов регистрируют свой класс на образовательной платформе проекта и осуществляют всю образовательную деятельность в профильном классе через нее (проведение онлайн тестирований, составление и проверка домашних заданий – и т.д.)</a:t>
            </a:r>
            <a:br>
              <a:rPr lang="ru-RU" dirty="0"/>
            </a:br>
            <a:r>
              <a:rPr lang="ru-RU" dirty="0"/>
              <a:t>• Учителя, лидирующие в рейтинге эффективности класса, получают ежемесячные доплаты</a:t>
            </a:r>
            <a:br>
              <a:rPr lang="ru-RU" dirty="0"/>
            </a:br>
            <a:r>
              <a:rPr lang="ru-RU" dirty="0"/>
              <a:t>• Осуществляется контроль класса через регулярные тестирования и командировки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5998BC-389C-3B46-A10B-830BA6CAF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2. Этапы проекта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9B188F-37B8-D64F-81F6-9E51A398D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>
                <a:latin typeface="Myriad Pro" panose="020B0503030403020204" pitchFamily="34" charset="0"/>
              </a:rPr>
              <a:pPr/>
              <a:t>4</a:t>
            </a:fld>
            <a:endParaRPr lang="en-RU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5768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C05CB-A977-A54E-8B71-ED4DAC2AC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812" y="1359266"/>
            <a:ext cx="5184776" cy="339132"/>
          </a:xfrm>
        </p:spPr>
        <p:txBody>
          <a:bodyPr/>
          <a:lstStyle/>
          <a:p>
            <a:r>
              <a:rPr lang="ru-RU" dirty="0"/>
              <a:t>Используемые в классах материалы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106BB0-1503-E24F-AF65-2C9EA7126D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8813" y="4244923"/>
            <a:ext cx="6431989" cy="341175"/>
          </a:xfrm>
        </p:spPr>
        <p:txBody>
          <a:bodyPr/>
          <a:lstStyle/>
          <a:p>
            <a:r>
              <a:rPr lang="ru-RU" dirty="0"/>
              <a:t>Схема сопровождения классов «Наука в регионы»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5998BC-389C-3B46-A10B-830BA6CAF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3. Классы «Наука в регионы»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9B188F-37B8-D64F-81F6-9E51A398D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>
                <a:latin typeface="Myriad Pro" panose="020B0503030403020204" pitchFamily="34" charset="0"/>
              </a:rPr>
              <a:pPr/>
              <a:t>5</a:t>
            </a:fld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55C05CB-A977-A54E-8B71-ED4DAC2AC1BA}"/>
              </a:ext>
            </a:extLst>
          </p:cNvPr>
          <p:cNvSpPr txBox="1">
            <a:spLocks/>
          </p:cNvSpPr>
          <p:nvPr/>
        </p:nvSpPr>
        <p:spPr>
          <a:xfrm>
            <a:off x="658813" y="2770603"/>
            <a:ext cx="5829074" cy="3693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Схема обучения в классах «Наука в регионы»</a:t>
            </a:r>
            <a:endParaRPr lang="en-RU" dirty="0">
              <a:latin typeface="Myriad Pro" panose="020B0503030403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12" y="1698398"/>
            <a:ext cx="9133119" cy="107220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813" y="3139935"/>
            <a:ext cx="9133118" cy="107314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812" y="4617945"/>
            <a:ext cx="9133119" cy="1065722"/>
          </a:xfrm>
          <a:prstGeom prst="rect">
            <a:avLst/>
          </a:prstGeom>
        </p:spPr>
      </p:pic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74106BB0-1503-E24F-AF65-2C9EA7126DD6}"/>
              </a:ext>
            </a:extLst>
          </p:cNvPr>
          <p:cNvSpPr txBox="1">
            <a:spLocks/>
          </p:cNvSpPr>
          <p:nvPr/>
        </p:nvSpPr>
        <p:spPr>
          <a:xfrm>
            <a:off x="2236787" y="5939921"/>
            <a:ext cx="8647112" cy="34182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 baseline="0">
                <a:solidFill>
                  <a:srgbClr val="36235D"/>
                </a:solidFill>
                <a:latin typeface="IBM Plex Sans" panose="020B0503050203000203" pitchFamily="34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0" dirty="0"/>
              <a:t>Классы «Наука в регионы» создаются для школьников </a:t>
            </a:r>
            <a:r>
              <a:rPr lang="ru-RU" dirty="0"/>
              <a:t>8-10 классов</a:t>
            </a:r>
            <a:endParaRPr lang="en-RU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155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C05CB-A977-A54E-8B71-ED4DAC2AC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812" y="1174711"/>
            <a:ext cx="5184776" cy="339132"/>
          </a:xfrm>
        </p:spPr>
        <p:txBody>
          <a:bodyPr/>
          <a:lstStyle/>
          <a:p>
            <a:r>
              <a:rPr lang="ru-RU" dirty="0"/>
              <a:t>Особенности программы: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A2400F-990F-5B4F-A94D-AEC782B3E4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8812" y="1518527"/>
            <a:ext cx="11075988" cy="17817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200" dirty="0"/>
              <a:t>• Учтён уникальный образовательный опыт МФТИ, Заочной физико-технической школы МФТИ, Физтех-лицея – ведущих образовательных центров России</a:t>
            </a:r>
            <a:br>
              <a:rPr lang="ru-RU" sz="1200" dirty="0"/>
            </a:br>
            <a:r>
              <a:rPr lang="ru-RU" sz="1200" dirty="0"/>
              <a:t>• Составители методических материалов – тренеры международных олимпийских сборных, методисты школьного образования, доктора и кандидаты наук</a:t>
            </a:r>
            <a:br>
              <a:rPr lang="ru-RU" sz="1200" dirty="0"/>
            </a:br>
            <a:r>
              <a:rPr lang="ru-RU" sz="1200" dirty="0"/>
              <a:t>• Методические материалы включают в себя не только содержательный контент, но и советы по ведению занятий</a:t>
            </a:r>
            <a:br>
              <a:rPr lang="ru-RU" sz="1200" dirty="0"/>
            </a:br>
            <a:r>
              <a:rPr lang="ru-RU" sz="1200" dirty="0"/>
              <a:t>• Учтены практические элементы на занятия</a:t>
            </a:r>
            <a:br>
              <a:rPr lang="ru-RU" sz="1200" dirty="0"/>
            </a:br>
            <a:r>
              <a:rPr lang="ru-RU" sz="1200" dirty="0"/>
              <a:t>• Организация поддержки и контроля учителей на местах</a:t>
            </a:r>
            <a:br>
              <a:rPr lang="ru-RU" sz="1200" dirty="0"/>
            </a:br>
            <a:r>
              <a:rPr lang="ru-RU" sz="1200" dirty="0"/>
              <a:t>• </a:t>
            </a:r>
            <a:r>
              <a:rPr lang="ru-RU" sz="1200" dirty="0" err="1"/>
              <a:t>Методкоманда</a:t>
            </a:r>
            <a:r>
              <a:rPr lang="ru-RU" sz="1200" dirty="0"/>
              <a:t>: Более 50 ППС МФТИ и Физтех-лицея, более 100 студентов МФТИ</a:t>
            </a:r>
            <a:endParaRPr lang="en-RU" sz="1200" dirty="0">
              <a:latin typeface="Myriad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5998BC-389C-3B46-A10B-830BA6CAF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4. Особенности программы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9B188F-37B8-D64F-81F6-9E51A398D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>
                <a:latin typeface="Myriad Pro" panose="020B0503030403020204" pitchFamily="34" charset="0"/>
              </a:rPr>
              <a:pPr/>
              <a:t>6</a:t>
            </a:fld>
            <a:endParaRPr lang="en-RU" dirty="0">
              <a:latin typeface="Myriad Pro" panose="020B0503030403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9531" y="3300242"/>
            <a:ext cx="3843338" cy="25717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3588" y="3300242"/>
            <a:ext cx="5472112" cy="298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117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C05CB-A977-A54E-8B71-ED4DAC2AC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813" y="1211547"/>
            <a:ext cx="11095038" cy="426463"/>
          </a:xfrm>
        </p:spPr>
        <p:txBody>
          <a:bodyPr/>
          <a:lstStyle/>
          <a:p>
            <a:r>
              <a:rPr lang="ru-RU" sz="1200" dirty="0"/>
              <a:t>С 7 по 11 августа 2020 года были опрошены 13 кружков из 9 субъектов среди которых: Республика Чувашия, Белгородская область, Липецкая область, Республика Татарстан, Нижневартовск, Астраханская область, Республика Удмуртия, Республика Башкортостан, Саратовская область</a:t>
            </a:r>
            <a:endParaRPr lang="en-RU" sz="1200" dirty="0"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A2400F-990F-5B4F-A94D-AEC782B3E4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88136" y="2138071"/>
            <a:ext cx="4879975" cy="37039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500" dirty="0"/>
              <a:t>Диаграмма, демонстрирует динамику роста показателей работы кружков по профильным предметам за период 2017- 2020 годы.</a:t>
            </a:r>
          </a:p>
          <a:p>
            <a:pPr marL="0" indent="0">
              <a:buNone/>
            </a:pPr>
            <a:br>
              <a:rPr lang="ru-RU" sz="1500" dirty="0"/>
            </a:br>
            <a:r>
              <a:rPr lang="ru-RU" sz="1500" dirty="0"/>
              <a:t>Исходя из средних показателей приведённых выше, можно сделать вывод о том, что </a:t>
            </a:r>
            <a:r>
              <a:rPr lang="ru-RU" sz="1500" b="1" dirty="0"/>
              <a:t>более 80% </a:t>
            </a:r>
            <a:r>
              <a:rPr lang="ru-RU" sz="1500" dirty="0"/>
              <a:t>участников сдают ЕГЭ по профильному предмету кружка на 80+ баллов. Этот показатель </a:t>
            </a:r>
            <a:r>
              <a:rPr lang="ru-RU" sz="1500" b="1" dirty="0"/>
              <a:t>более чем в 3 раза</a:t>
            </a:r>
            <a:r>
              <a:rPr lang="ru-RU" sz="1500" dirty="0"/>
              <a:t> </a:t>
            </a:r>
            <a:r>
              <a:rPr lang="ru-RU" sz="1500" u="sng" dirty="0"/>
              <a:t>превосходит средний результат по всей стране.</a:t>
            </a:r>
            <a:endParaRPr lang="en-RU" sz="1500" u="sng" dirty="0">
              <a:latin typeface="Myriad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5998BC-389C-3B46-A10B-830BA6CAF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5. Достижения участников проекта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9B188F-37B8-D64F-81F6-9E51A398D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>
                <a:latin typeface="Myriad Pro" panose="020B0503030403020204" pitchFamily="34" charset="0"/>
              </a:rPr>
              <a:pPr/>
              <a:t>7</a:t>
            </a:fld>
            <a:endParaRPr lang="en-RU" dirty="0">
              <a:latin typeface="Myriad Pro" panose="020B0503030403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059" y="1674846"/>
            <a:ext cx="4761403" cy="414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336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C05CB-A977-A54E-8B71-ED4DAC2AC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813" y="1165310"/>
            <a:ext cx="9691688" cy="239040"/>
          </a:xfrm>
        </p:spPr>
        <p:txBody>
          <a:bodyPr/>
          <a:lstStyle/>
          <a:p>
            <a:r>
              <a:rPr lang="ru-RU" sz="1400" dirty="0"/>
              <a:t>Основные результаты первого этапа проекта «Кружки Наука в регионы»</a:t>
            </a:r>
            <a:endParaRPr lang="en-RU" sz="1400" dirty="0"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A2400F-990F-5B4F-A94D-AEC782B3E4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8812" y="1511300"/>
            <a:ext cx="11126788" cy="221778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• Проведено </a:t>
            </a:r>
            <a:r>
              <a:rPr lang="ru-RU" b="1" dirty="0"/>
              <a:t>10 смен, 26 региональных групп</a:t>
            </a:r>
            <a:r>
              <a:rPr lang="ru-RU" dirty="0"/>
              <a:t> по 17 человек в стандартной делегации (2 учителя и 15 учеников). Общая численность участников – </a:t>
            </a:r>
            <a:r>
              <a:rPr lang="ru-RU" b="1" dirty="0"/>
              <a:t>390 школьников и 52 учителя</a:t>
            </a:r>
            <a:br>
              <a:rPr lang="ru-RU" dirty="0"/>
            </a:br>
            <a:r>
              <a:rPr lang="ru-RU" dirty="0"/>
              <a:t>• В проекте приняли участие более </a:t>
            </a:r>
            <a:r>
              <a:rPr lang="ru-RU" b="1" dirty="0"/>
              <a:t>50 регионов РФ</a:t>
            </a:r>
            <a:r>
              <a:rPr lang="ru-RU" dirty="0"/>
              <a:t>, кружки запущены в 16 регионах</a:t>
            </a:r>
            <a:br>
              <a:rPr lang="ru-RU" dirty="0"/>
            </a:br>
            <a:r>
              <a:rPr lang="ru-RU" dirty="0"/>
              <a:t>• Разработано более </a:t>
            </a:r>
            <a:r>
              <a:rPr lang="ru-RU" b="1" dirty="0"/>
              <a:t>30 методических пособий по предметам</a:t>
            </a:r>
            <a:r>
              <a:rPr lang="ru-RU" dirty="0"/>
              <a:t>: физика, математика, биология, химия, информатика и проектная деятельность</a:t>
            </a:r>
            <a:br>
              <a:rPr lang="ru-RU" dirty="0"/>
            </a:br>
            <a:r>
              <a:rPr lang="ru-RU" dirty="0"/>
              <a:t>• Снято более </a:t>
            </a:r>
            <a:r>
              <a:rPr lang="ru-RU" b="1" dirty="0"/>
              <a:t>250 </a:t>
            </a:r>
            <a:r>
              <a:rPr lang="ru-RU" b="1" dirty="0" err="1"/>
              <a:t>видеолекций</a:t>
            </a:r>
            <a:r>
              <a:rPr lang="ru-RU" b="1" dirty="0"/>
              <a:t> по естественно-научным дисциплинам</a:t>
            </a:r>
            <a:br>
              <a:rPr lang="ru-RU" dirty="0"/>
            </a:br>
            <a:r>
              <a:rPr lang="ru-RU" dirty="0"/>
              <a:t>• Проект дважды стал </a:t>
            </a:r>
            <a:r>
              <a:rPr lang="ru-RU" b="1" dirty="0"/>
              <a:t>лауреатом Фонда президентских грантов, а также грантов Министерства просвещения.</a:t>
            </a:r>
            <a:r>
              <a:rPr lang="ru-RU" dirty="0"/>
              <a:t> На средства фонда отработана методика проведения проектных смен</a:t>
            </a:r>
            <a:br>
              <a:rPr lang="ru-RU" dirty="0"/>
            </a:br>
            <a:r>
              <a:rPr lang="ru-RU" dirty="0"/>
              <a:t>• Заключено </a:t>
            </a:r>
            <a:r>
              <a:rPr lang="ru-RU" b="1" dirty="0"/>
              <a:t>более 100 договоров </a:t>
            </a:r>
            <a:r>
              <a:rPr lang="ru-RU" dirty="0"/>
              <a:t>об открытии профильных классов в регионах РФ</a:t>
            </a:r>
            <a:br>
              <a:rPr lang="ru-RU" dirty="0"/>
            </a:br>
            <a:r>
              <a:rPr lang="ru-RU" dirty="0"/>
              <a:t>• Обучено более </a:t>
            </a:r>
            <a:r>
              <a:rPr lang="ru-RU" b="1" dirty="0"/>
              <a:t>500 учителей </a:t>
            </a:r>
            <a:r>
              <a:rPr lang="ru-RU" dirty="0"/>
              <a:t>из регионов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5998BC-389C-3B46-A10B-830BA6CAF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yriad Pro" panose="020B0503030403020204" pitchFamily="34" charset="0"/>
              </a:rPr>
              <a:t>6. Результаты проекта</a:t>
            </a:r>
            <a:endParaRPr lang="en-RU" dirty="0">
              <a:latin typeface="Myriad Pro" panose="020B0503030403020204" pitchFamily="34" charset="0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9B188F-37B8-D64F-81F6-9E51A398D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en-RU" smtClean="0">
                <a:latin typeface="Myriad Pro" panose="020B0503030403020204" pitchFamily="34" charset="0"/>
              </a:rPr>
              <a:pPr/>
              <a:t>8</a:t>
            </a:fld>
            <a:endParaRPr lang="en-RU" dirty="0">
              <a:latin typeface="Myriad Pro" panose="020B0503030403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799" y="3729085"/>
            <a:ext cx="5143501" cy="253167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1857" y="3282180"/>
            <a:ext cx="1858644" cy="291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924288"/>
      </p:ext>
    </p:extLst>
  </p:cSld>
  <p:clrMapOvr>
    <a:masterClrMapping/>
  </p:clrMapOvr>
</p:sld>
</file>

<file path=ppt/theme/theme1.xml><?xml version="1.0" encoding="utf-8"?>
<a:theme xmlns:a="http://schemas.openxmlformats.org/drawingml/2006/main" name="STE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EM" id="{E07DC29D-CA81-0B4C-9462-72F0BCA431A3}" vid="{48EAE7C2-FEA5-9D45-96C2-F39968D250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974</Words>
  <Application>Microsoft Office PowerPoint</Application>
  <PresentationFormat>Широкоэкранный</PresentationFormat>
  <Paragraphs>55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Times New Roman</vt:lpstr>
      <vt:lpstr>Myriad Pro</vt:lpstr>
      <vt:lpstr>IBM Plex Sans</vt:lpstr>
      <vt:lpstr>Navigo</vt:lpstr>
      <vt:lpstr>Calibri</vt:lpstr>
      <vt:lpstr>STEM</vt:lpstr>
      <vt:lpstr>Наука в регионы Программа тиражирования образовательных методик Фонда развития Физтех-школ</vt:lpstr>
      <vt:lpstr>Исторические вехи</vt:lpstr>
      <vt:lpstr>1. Задачи проекта 2. Этапы проекта 3. Классы «Наука в регионы» 4. Особенности программы 5. Достижения участников проекта 6. Результаты проекта</vt:lpstr>
      <vt:lpstr>1. Задачи проекта</vt:lpstr>
      <vt:lpstr>2. Этапы проекта</vt:lpstr>
      <vt:lpstr>3. Классы «Наука в регионы»</vt:lpstr>
      <vt:lpstr>4. Особенности программы</vt:lpstr>
      <vt:lpstr>5. Достижения участников проекта</vt:lpstr>
      <vt:lpstr>6. Результаты проекта</vt:lpstr>
      <vt:lpstr>Преподаватели, с которыми мы сотрудничаем</vt:lpstr>
      <vt:lpstr>Программы, примеры</vt:lpstr>
      <vt:lpstr>Партнеры проекта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STEM-карьера и инновационный бизнес: Что об этом нужно знать современному учителю</dc:title>
  <dc:creator>Aydin Biche-ool</dc:creator>
  <cp:lastModifiedBy>Алёна Языкова</cp:lastModifiedBy>
  <cp:revision>24</cp:revision>
  <dcterms:created xsi:type="dcterms:W3CDTF">2020-09-29T10:32:58Z</dcterms:created>
  <dcterms:modified xsi:type="dcterms:W3CDTF">2021-11-16T20:52:23Z</dcterms:modified>
</cp:coreProperties>
</file>