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77" r:id="rId1"/>
  </p:sldMasterIdLst>
  <p:notesMasterIdLst>
    <p:notesMasterId r:id="rId16"/>
  </p:notesMasterIdLst>
  <p:sldIdLst>
    <p:sldId id="256" r:id="rId2"/>
    <p:sldId id="258" r:id="rId3"/>
    <p:sldId id="268" r:id="rId4"/>
    <p:sldId id="270" r:id="rId5"/>
    <p:sldId id="271" r:id="rId6"/>
    <p:sldId id="263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57" r:id="rId15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IBM Plex Sans" panose="020B0604020202020204" charset="0"/>
      <p:regular r:id="rId21"/>
      <p:bold r:id="rId22"/>
      <p:italic r:id="rId23"/>
      <p:boldItalic r:id="rId24"/>
    </p:embeddedFont>
    <p:embeddedFont>
      <p:font typeface="Navigo" panose="020B0604020202020204" charset="-52"/>
      <p:regular r:id="rId25"/>
      <p:bold r:id="rId26"/>
    </p:embeddedFont>
    <p:embeddedFont>
      <p:font typeface="Myriad Pro" panose="020B0503030403020204" charset="0"/>
      <p:regular r:id="rId27"/>
      <p:bold r:id="rId28"/>
      <p:italic r:id="rId29"/>
      <p:boldItalic r:id="rId30"/>
    </p:embeddedFont>
  </p:embeddedFontLst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235D"/>
    <a:srgbClr val="6A40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94"/>
  </p:normalViewPr>
  <p:slideViewPr>
    <p:cSldViewPr snapToGrid="0" snapToObjects="1" showGuides="1">
      <p:cViewPr>
        <p:scale>
          <a:sx n="66" d="100"/>
          <a:sy n="66" d="100"/>
        </p:scale>
        <p:origin x="-2214" y="-9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3A1E5-6D40-4C49-84A5-AB7F282BEB07}" type="datetimeFigureOut">
              <a:rPr lang="x-none" smtClean="0"/>
              <a:t>16.11.2021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79575-E4CC-7547-9556-2AD3300B8F2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18797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362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F3391D5-3416-C543-A233-24B1FA8C5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20.11.2020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C9F818-6940-F14B-94ED-959B3466C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6325213" cy="365125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E5F0ABD-CEDA-CF4E-A9D6-F7C4ECAF3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5599" y="5841999"/>
            <a:ext cx="1368425" cy="358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15EFF7A-15D6-EF41-BD62-94C46C9210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9370" y="620713"/>
            <a:ext cx="4351155" cy="597558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63C77006-102E-DA45-B967-024DDBF4009B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FFB7C8D7-F98E-7843-A5C8-E3B52A2D1B4D}"/>
              </a:ext>
            </a:extLst>
          </p:cNvPr>
          <p:cNvCxnSpPr>
            <a:cxnSpLocks/>
          </p:cNvCxnSpPr>
          <p:nvPr userDrawn="1"/>
        </p:nvCxnSpPr>
        <p:spPr>
          <a:xfrm>
            <a:off x="7226710" y="368300"/>
            <a:ext cx="0" cy="60848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987F7AC7-4F04-8A4E-8A32-8E34129A97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8813" y="5841999"/>
            <a:ext cx="1172677" cy="3489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C14DCB-B865-ED46-AEA2-1B17E3657C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2619740"/>
            <a:ext cx="6325231" cy="1107996"/>
          </a:xfrm>
        </p:spPr>
        <p:txBody>
          <a:bodyPr anchor="b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C35046E-35F8-4F48-9220-9CDFCB4F8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3980523"/>
            <a:ext cx="4068764" cy="498598"/>
          </a:xfrm>
        </p:spPr>
        <p:txBody>
          <a:bodyPr anchor="t">
            <a:spAutoFit/>
          </a:bodyPr>
          <a:lstStyle>
            <a:lvl1pPr marL="0" indent="0" algn="l">
              <a:buNone/>
              <a:defRPr sz="18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x-none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xmlns="" id="{4B11CDA6-275E-724D-B0B6-FCAB4CEF0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812" y="4597687"/>
            <a:ext cx="4068763" cy="221599"/>
          </a:xfrm>
        </p:spPr>
        <p:txBody>
          <a:bodyPr anchor="t">
            <a:spAutoFit/>
          </a:bodyPr>
          <a:lstStyle>
            <a:lvl1pPr marL="0" indent="0">
              <a:buNone/>
              <a:defRPr sz="1600" b="1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470951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9F49F80-3619-0543-A1C8-3FB6ECEFE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84123" y="620713"/>
            <a:ext cx="6583989" cy="5020233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x-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C937F52-3F8C-D241-A635-C26F7A2136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8813" y="2024063"/>
            <a:ext cx="4068761" cy="3616883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AFC17CD-F120-6944-A7B4-4A8349D70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5F29953-D6FE-6042-854A-EF61DD484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7895693-5F97-464D-9D07-A37100406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xmlns="" id="{F195DCD3-A5A3-C044-BBE7-51453A677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4068761" cy="886397"/>
          </a:xfrm>
        </p:spPr>
        <p:txBody>
          <a:bodyPr/>
          <a:lstStyle>
            <a:lvl1pPr>
              <a:defRPr sz="3200" baseline="0"/>
            </a:lvl1pPr>
          </a:lstStyle>
          <a:p>
            <a:r>
              <a:rPr lang="en-GB" dirty="0"/>
              <a:t>Click to edit Master title style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056064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362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F3391D5-3416-C543-A233-24B1FA8C5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20.11.2020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C9F818-6940-F14B-94ED-959B3466C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5184777" cy="365125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E5F0ABD-CEDA-CF4E-A9D6-F7C4ECAF3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199688" y="5841999"/>
            <a:ext cx="1368425" cy="358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63C77006-102E-DA45-B967-024DDBF4009B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987F7AC7-4F04-8A4E-8A32-8E34129A97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8813" y="5841999"/>
            <a:ext cx="1172677" cy="3489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C14DCB-B865-ED46-AEA2-1B17E3657C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1263780"/>
            <a:ext cx="5184775" cy="1107996"/>
          </a:xfrm>
        </p:spPr>
        <p:txBody>
          <a:bodyPr wrap="square" anchor="b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Спасибо за внимание!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C35046E-35F8-4F48-9220-9CDFCB4F8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3164619"/>
            <a:ext cx="5184777" cy="249299"/>
          </a:xfrm>
        </p:spPr>
        <p:txBody>
          <a:bodyPr wrap="square" anchor="t">
            <a:spAutoFit/>
          </a:bodyPr>
          <a:lstStyle>
            <a:lvl1pPr marL="0" indent="0" algn="l">
              <a:buNone/>
              <a:defRPr sz="18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x-none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xmlns="" id="{4B11CDA6-275E-724D-B0B6-FCAB4CEF0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813" y="3679520"/>
            <a:ext cx="2700338" cy="443198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1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x-none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xmlns="" id="{C8005A4E-ABCB-B445-9065-98B350F43E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45831" y="3679520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x-none" dirty="0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xmlns="" id="{866E84B6-32CB-D24F-B5C6-03459119B54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45831" y="4047267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x-none" dirty="0"/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xmlns="" id="{239248DB-706E-4041-9050-29139BCC635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45831" y="4415014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x-none" dirty="0"/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xmlns="" id="{83E4D1C6-952D-5E4E-B5B4-381C062A330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45831" y="4782762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x-none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27C1805E-72F7-244B-AD5D-6B0800F9C9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44792" y="3711669"/>
            <a:ext cx="152465" cy="1524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435A54D7-DAFA-FC43-A9C2-A142D7029D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444792" y="4078484"/>
            <a:ext cx="155625" cy="155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09A5C51C-34BF-3E48-939B-2FF4BDED85D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44792" y="4438965"/>
            <a:ext cx="177368" cy="1702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935F71E6-C053-904A-B8DB-C85FAAB9291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44792" y="4813826"/>
            <a:ext cx="151355" cy="15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673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93FF05-6FD7-A946-BF37-15B1D6FBF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</p:spPr>
        <p:txBody>
          <a:bodyPr anchor="t">
            <a:spAutoFit/>
          </a:bodyPr>
          <a:lstStyle>
            <a:lvl1pPr>
              <a:defRPr b="1"/>
            </a:lvl1pPr>
          </a:lstStyle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9A81EF0-C547-574C-BDD1-9D4539982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813" y="2024063"/>
            <a:ext cx="10909300" cy="1598964"/>
          </a:xfrm>
        </p:spPr>
        <p:txBody>
          <a:bodyPr>
            <a:spAutoFit/>
          </a:bodyPr>
          <a:lstStyle>
            <a:lvl1pPr>
              <a:lnSpc>
                <a:spcPct val="110000"/>
              </a:lnSpc>
              <a:defRPr sz="2000"/>
            </a:lvl1pPr>
            <a:lvl2pPr>
              <a:lnSpc>
                <a:spcPct val="110000"/>
              </a:lnSpc>
              <a:defRPr sz="1800"/>
            </a:lvl2pPr>
            <a:lvl3pPr>
              <a:lnSpc>
                <a:spcPct val="110000"/>
              </a:lnSpc>
              <a:defRPr sz="1600"/>
            </a:lvl3pPr>
            <a:lvl4pPr>
              <a:lnSpc>
                <a:spcPct val="110000"/>
              </a:lnSpc>
              <a:defRPr sz="1400"/>
            </a:lvl4pPr>
            <a:lvl5pPr>
              <a:lnSpc>
                <a:spcPct val="11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B17445F-46BA-3043-A60D-793A19D9C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B11D235-E856-324D-8196-3EC3E95C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BF31850-2175-7F4A-A2AF-E4440FA18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3545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DAAC8E06-C5BA-A84E-A84D-8B1AF9D028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59150" y="5842000"/>
            <a:ext cx="1368424" cy="365125"/>
          </a:xfrm>
        </p:spPr>
        <p:txBody>
          <a:bodyPr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r>
              <a:rPr lang="ru-RU"/>
              <a:t>20.11.2020</a:t>
            </a:r>
            <a:endParaRPr lang="x-none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EA795F94-7DBD-3E48-9AC3-19A80B9EF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6325213" cy="365125"/>
          </a:xfrm>
        </p:spPr>
        <p:txBody>
          <a:bodyPr anchor="t"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990E77D2-1F1E-184D-93EC-A2730A16A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5599" y="5841999"/>
            <a:ext cx="1368425" cy="358775"/>
          </a:xfrm>
        </p:spPr>
        <p:txBody>
          <a:bodyPr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DCCC440-7225-AE4C-BB1A-F2BFD1118C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9370" y="620713"/>
            <a:ext cx="4351155" cy="597558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46927826-2F5A-034E-B2C1-297F16D31BAD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rgbClr val="36235D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C05DB847-BB20-164A-8C4C-4AAFF61A16F0}"/>
              </a:ext>
            </a:extLst>
          </p:cNvPr>
          <p:cNvCxnSpPr>
            <a:cxnSpLocks/>
          </p:cNvCxnSpPr>
          <p:nvPr userDrawn="1"/>
        </p:nvCxnSpPr>
        <p:spPr>
          <a:xfrm>
            <a:off x="7226710" y="368300"/>
            <a:ext cx="0" cy="6084888"/>
          </a:xfrm>
          <a:prstGeom prst="line">
            <a:avLst/>
          </a:prstGeom>
          <a:ln w="12700">
            <a:solidFill>
              <a:srgbClr val="6A40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xmlns="" id="{AD83F2EE-70C1-7D47-B009-4829525FF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4065432"/>
            <a:ext cx="6325231" cy="1495794"/>
          </a:xfrm>
        </p:spPr>
        <p:txBody>
          <a:bodyPr anchor="b">
            <a:spAutoFit/>
          </a:bodyPr>
          <a:lstStyle>
            <a:lvl1pPr algn="l">
              <a:defRPr sz="5400">
                <a:solidFill>
                  <a:srgbClr val="6A40B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xmlns="" id="{321B249A-EFA8-524A-B3B2-F62B0A4B88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1525465"/>
            <a:ext cx="4068764" cy="498598"/>
          </a:xfrm>
        </p:spPr>
        <p:txBody>
          <a:bodyPr anchor="t">
            <a:spAutoFit/>
          </a:bodyPr>
          <a:lstStyle>
            <a:lvl1pPr marL="0" indent="0" algn="l">
              <a:buNone/>
              <a:defRPr sz="1800" cap="all" baseline="0">
                <a:solidFill>
                  <a:srgbClr val="36235D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451112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CD7FEF-6151-E847-BFB8-904D620EF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</p:spPr>
        <p:txBody>
          <a:bodyPr>
            <a:spAutoFit/>
          </a:bodyPr>
          <a:lstStyle/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ADE9231-9B33-2D4B-90F8-F516605FA3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8813" y="2024063"/>
            <a:ext cx="5184775" cy="356991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8E983FB-A317-4446-85F9-B06C67FA74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024063"/>
            <a:ext cx="5472112" cy="356991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A4A1BB-A327-764C-9A9E-0C7915F0E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EDECC76-B7B8-7942-B1CF-46C02C4A1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0E2C01E-7595-EC4F-BCF0-FD25D46DE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48239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037267E-3F26-6643-9998-800CBD2249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2" y="1691664"/>
            <a:ext cx="5184776" cy="342081"/>
          </a:xfrm>
        </p:spPr>
        <p:txBody>
          <a:bodyPr anchor="t">
            <a:spAutoFit/>
          </a:bodyPr>
          <a:lstStyle>
            <a:lvl1pPr marL="0" indent="0">
              <a:lnSpc>
                <a:spcPct val="120000"/>
              </a:lnSpc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1ABED30-F20F-1A46-8D01-7A08396FF9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8812" y="2631440"/>
            <a:ext cx="5184776" cy="29446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92C9583-5B75-8645-95AE-83C898C1C4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5999" y="1691664"/>
            <a:ext cx="5472113" cy="342081"/>
          </a:xfrm>
        </p:spPr>
        <p:txBody>
          <a:bodyPr wrap="square" anchor="t">
            <a:spAutoFit/>
          </a:bodyPr>
          <a:lstStyle>
            <a:lvl1pPr marL="0" indent="0">
              <a:lnSpc>
                <a:spcPct val="120000"/>
              </a:lnSpc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5A3B461E-0E1D-8B49-808E-04035E46A2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5999" y="2631440"/>
            <a:ext cx="5472113" cy="29446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2FEA21F-0699-3944-8FA1-F0638D62B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2628274-BA63-ED44-80A7-BE48E10B5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C9632D4-5CE8-A74D-8385-55CA3AE68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xmlns="" id="{907AA686-BE55-1748-B26E-E2B775E9B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16662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BA7102E-A6A1-484A-A5C1-1DEA59447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02D1CDE-2584-7544-87EB-4CDC0EEDA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E5D8FAD-AC5A-FE49-B2C4-0BE785BE5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xmlns="" id="{46D4156E-185F-F14D-9EA6-B73002CD5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43972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D91E789-A1B8-6647-8DA8-DDC59A813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A975E076-4E0A-A549-8D52-D065DB4DF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5E2D9F6-C210-3745-9906-20AE9070F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487452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01160BE-793A-1A43-998A-DA1F470FA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620713"/>
            <a:ext cx="5472112" cy="4986985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0A2BF4B-2C30-A04E-ABAE-81CFE7175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8813" y="2057723"/>
            <a:ext cx="5184776" cy="3549975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1522EA0-0F11-7546-A77D-66576B257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01CEFF6-0E17-BE4B-9167-27A06D5F3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67C2835-47D3-4D45-BDE7-CE43A472E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xmlns="" id="{CE2FE8EF-2C0B-0E4F-A1C2-B24206A3C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5184775" cy="886397"/>
          </a:xfrm>
        </p:spPr>
        <p:txBody>
          <a:bodyPr/>
          <a:lstStyle>
            <a:lvl1pPr>
              <a:defRPr sz="3200" baseline="0"/>
            </a:lvl1pPr>
          </a:lstStyle>
          <a:p>
            <a:r>
              <a:rPr lang="en-GB" dirty="0"/>
              <a:t>Click to edit Master title style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603014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41BA68C-F3A0-F549-88E2-2C15A030B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8B990FC-4E8D-3948-A206-52BB3A5B8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3" y="2024063"/>
            <a:ext cx="10909300" cy="357187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605A529-932B-7E44-8247-624F42EFDC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59150" y="5842000"/>
            <a:ext cx="1368424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ru-RU"/>
              <a:t>20.11.2020</a:t>
            </a:r>
            <a:endParaRPr lang="x-non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662FE5A-1EDF-1843-A456-E6246DFA7B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0" y="5842000"/>
            <a:ext cx="4103688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1BF5F7F-BBC7-C647-AABB-DCCC7881D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99687" y="5841999"/>
            <a:ext cx="1368425" cy="35877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03E1FB3-133C-E64D-A759-9C0D3BD478E5}"/>
              </a:ext>
            </a:extLst>
          </p:cNvPr>
          <p:cNvSpPr/>
          <p:nvPr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EECBD74-908C-CD48-8B68-7E330C32799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8813" y="5841999"/>
            <a:ext cx="1205718" cy="3587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EFF4008-57E9-B84C-8C8F-B7B5443C6A69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B1C2E52-D950-5F41-9C3E-AA14C118C12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58813" y="5841999"/>
            <a:ext cx="1205718" cy="35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55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7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6A40BF"/>
          </a:solidFill>
          <a:latin typeface="Navigo" panose="02070503070706040303" pitchFamily="18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21" pos="234" userDrawn="1">
          <p15:clr>
            <a:srgbClr val="F26B43"/>
          </p15:clr>
        </p15:guide>
        <p15:guide id="22" pos="7446" userDrawn="1">
          <p15:clr>
            <a:srgbClr val="F26B43"/>
          </p15:clr>
        </p15:guide>
        <p15:guide id="23" orient="horz" pos="232" userDrawn="1">
          <p15:clr>
            <a:srgbClr val="F26B43"/>
          </p15:clr>
        </p15:guide>
        <p15:guide id="24" orient="horz" pos="4065" userDrawn="1">
          <p15:clr>
            <a:srgbClr val="F26B43"/>
          </p15:clr>
        </p15:guide>
        <p15:guide id="25" pos="3681" userDrawn="1">
          <p15:clr>
            <a:srgbClr val="F26B43"/>
          </p15:clr>
        </p15:guide>
        <p15:guide id="26" pos="3840" userDrawn="1">
          <p15:clr>
            <a:srgbClr val="F26B43"/>
          </p15:clr>
        </p15:guide>
        <p15:guide id="27" orient="horz" pos="391" userDrawn="1">
          <p15:clr>
            <a:srgbClr val="F26B43"/>
          </p15:clr>
        </p15:guide>
        <p15:guide id="28" orient="horz" pos="3906" userDrawn="1">
          <p15:clr>
            <a:srgbClr val="F26B43"/>
          </p15:clr>
        </p15:guide>
        <p15:guide id="29" pos="415" userDrawn="1">
          <p15:clr>
            <a:srgbClr val="F26B43"/>
          </p15:clr>
        </p15:guide>
        <p15:guide id="30" pos="7287" userDrawn="1">
          <p15:clr>
            <a:srgbClr val="F26B43"/>
          </p15:clr>
        </p15:guide>
        <p15:guide id="31" orient="horz" pos="3680" userDrawn="1">
          <p15:clr>
            <a:srgbClr val="F26B43"/>
          </p15:clr>
        </p15:guide>
        <p15:guide id="32" pos="1277" userDrawn="1">
          <p15:clr>
            <a:srgbClr val="F26B43"/>
          </p15:clr>
        </p15:guide>
        <p15:guide id="33" pos="2116" userDrawn="1">
          <p15:clr>
            <a:srgbClr val="F26B43"/>
          </p15:clr>
        </p15:guide>
        <p15:guide id="34" pos="2978" userDrawn="1">
          <p15:clr>
            <a:srgbClr val="F26B43"/>
          </p15:clr>
        </p15:guide>
        <p15:guide id="35" pos="4702" userDrawn="1">
          <p15:clr>
            <a:srgbClr val="F26B43"/>
          </p15:clr>
        </p15:guide>
        <p15:guide id="36" pos="5564" userDrawn="1">
          <p15:clr>
            <a:srgbClr val="F26B43"/>
          </p15:clr>
        </p15:guide>
        <p15:guide id="37" pos="6425" userDrawn="1">
          <p15:clr>
            <a:srgbClr val="F26B43"/>
          </p15:clr>
        </p15:guide>
        <p15:guide id="38" orient="horz" pos="1275" userDrawn="1">
          <p15:clr>
            <a:srgbClr val="F26B43"/>
          </p15:clr>
        </p15:guide>
        <p15:guide id="39" orient="horz" pos="2160" userDrawn="1">
          <p15:clr>
            <a:srgbClr val="F26B43"/>
          </p15:clr>
        </p15:guide>
        <p15:guide id="40" orient="horz" pos="304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BAD7138-5B59-624B-B83D-C6719E7B7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300" y="2492001"/>
            <a:ext cx="6325231" cy="997196"/>
          </a:xfrm>
        </p:spPr>
        <p:txBody>
          <a:bodyPr/>
          <a:lstStyle/>
          <a:p>
            <a:r>
              <a:rPr lang="ru-RU" sz="3600" dirty="0" smtClean="0">
                <a:latin typeface="Myriad Pro" panose="020B0503030403020204" pitchFamily="34" charset="0"/>
              </a:rPr>
              <a:t>От </a:t>
            </a:r>
            <a:r>
              <a:rPr lang="en-US" sz="3600" dirty="0" smtClean="0">
                <a:latin typeface="Myriad Pro" panose="020B0503030403020204" pitchFamily="34" charset="0"/>
              </a:rPr>
              <a:t>STEM-</a:t>
            </a:r>
            <a:r>
              <a:rPr lang="ru-RU" sz="3600" dirty="0" smtClean="0">
                <a:latin typeface="Myriad Pro" panose="020B0503030403020204" pitchFamily="34" charset="0"/>
              </a:rPr>
              <a:t>образования к </a:t>
            </a:r>
            <a:r>
              <a:rPr lang="en-US" sz="3600" dirty="0" smtClean="0">
                <a:latin typeface="Myriad Pro" panose="020B0503030403020204" pitchFamily="34" charset="0"/>
              </a:rPr>
              <a:t>STEM-</a:t>
            </a:r>
            <a:r>
              <a:rPr lang="ru-RU" sz="3600" dirty="0" smtClean="0">
                <a:latin typeface="Myriad Pro" panose="020B0503030403020204" pitchFamily="34" charset="0"/>
              </a:rPr>
              <a:t>карьере</a:t>
            </a:r>
            <a:endParaRPr lang="x-none" sz="3600" dirty="0">
              <a:latin typeface="Myriad Pro" panose="020B0503030403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30F124C-9771-F941-809E-96565D1131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0542" y="4003408"/>
            <a:ext cx="4068762" cy="249299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Алтынник </a:t>
            </a:r>
            <a:r>
              <a:rPr lang="ru-RU" dirty="0" smtClean="0">
                <a:latin typeface="Myriad Pro" panose="020B0503030403020204" pitchFamily="34" charset="0"/>
              </a:rPr>
              <a:t> Наталья  Игоревна</a:t>
            </a:r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1C7B1474-B3FB-8E4B-B8C6-3542E060BB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0542" y="4390858"/>
            <a:ext cx="4068763" cy="664797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Кандидат технических наук, Директор Малого технологического университета </a:t>
            </a:r>
            <a:r>
              <a:rPr lang="ru-RU" dirty="0" smtClean="0">
                <a:latin typeface="Myriad Pro" panose="020B0503030403020204" pitchFamily="34" charset="0"/>
              </a:rPr>
              <a:t>БГТУ им</a:t>
            </a:r>
            <a:r>
              <a:rPr lang="ru-RU" dirty="0">
                <a:latin typeface="Myriad Pro" panose="020B0503030403020204" pitchFamily="34" charset="0"/>
              </a:rPr>
              <a:t>. В.Г. Шухова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CB6DBF7-15DB-4C46-8BC4-6947B508C3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9893" y="5921513"/>
            <a:ext cx="1368424" cy="365125"/>
          </a:xfrm>
        </p:spPr>
        <p:txBody>
          <a:bodyPr/>
          <a:lstStyle/>
          <a:p>
            <a:r>
              <a:rPr lang="ru-RU" sz="1600" b="1" dirty="0">
                <a:latin typeface="Myriad Pro" panose="020B0503030403020204" pitchFamily="34" charset="0"/>
              </a:rPr>
              <a:t>17.11.2021</a:t>
            </a:r>
            <a:endParaRPr lang="x-none" sz="1600" b="1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4077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4C5F156-C9F9-F74E-B947-0101F6CF6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9</a:t>
            </a:fld>
            <a:endParaRPr lang="x-none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84047A4-70ED-4560-9083-F6F74C039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453" y="1376772"/>
            <a:ext cx="9741093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4417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4C5F156-C9F9-F74E-B947-0101F6CF6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10</a:t>
            </a:fld>
            <a:endParaRPr lang="x-none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1A6697F5-DEE7-4866-9007-E07D160BAB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817" y="1484784"/>
            <a:ext cx="939436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9974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2">
            <a:extLst>
              <a:ext uri="{FF2B5EF4-FFF2-40B4-BE49-F238E27FC236}">
                <a16:creationId xmlns:a16="http://schemas.microsoft.com/office/drawing/2014/main" xmlns="" id="{CC5F6284-29F0-4940-9135-3D29B04219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699123" y="1339216"/>
            <a:ext cx="5184776" cy="3549975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Myriad Pro" panose="020B0503030403020204" pitchFamily="34" charset="0"/>
              </a:rPr>
              <a:t>Краткое описание профессии;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Myriad Pro" panose="020B0503030403020204" pitchFamily="34" charset="0"/>
              </a:rPr>
              <a:t>Перспективы;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Myriad Pro" panose="020B0503030403020204" pitchFamily="34" charset="0"/>
              </a:rPr>
              <a:t>Ключевое в профессии;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Myriad Pro" panose="020B0503030403020204" pitchFamily="34" charset="0"/>
              </a:rPr>
              <a:t>Какое требуется образование;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Myriad Pro" panose="020B0503030403020204" pitchFamily="34" charset="0"/>
              </a:rPr>
              <a:t>ВУЗы;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Myriad Pro" panose="020B0503030403020204" pitchFamily="34" charset="0"/>
              </a:rPr>
              <a:t>Курсы/треки/видео/вебинары – учебные материалы Образовательной онлайн-платформы «</a:t>
            </a:r>
            <a:r>
              <a:rPr lang="ru-RU" sz="2000" dirty="0" err="1">
                <a:latin typeface="Myriad Pro" panose="020B0503030403020204" pitchFamily="34" charset="0"/>
              </a:rPr>
              <a:t>Стемфорд</a:t>
            </a:r>
            <a:r>
              <a:rPr lang="ru-RU" sz="2000" dirty="0">
                <a:latin typeface="Myriad Pro" panose="020B0503030403020204" pitchFamily="34" charset="0"/>
              </a:rPr>
              <a:t>» stemford.org.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D69D0F48-AC0D-A24F-A64B-7A3AD7247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>
                <a:latin typeface="Myriad Pro" panose="020B0503030403020204" pitchFamily="34" charset="0"/>
              </a:rPr>
              <a:pPr/>
              <a:t>11</a:t>
            </a:fld>
            <a:endParaRPr lang="x-none" dirty="0">
              <a:latin typeface="Myriad Pro" panose="020B0503030403020204" pitchFamily="34" charset="0"/>
            </a:endParaRP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xmlns="" id="{20DFD85A-6E2A-4A9B-B073-E62E88251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969" y="994395"/>
            <a:ext cx="3253501" cy="4247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247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4C5F156-C9F9-F74E-B947-0101F6CF6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12</a:t>
            </a:fld>
            <a:endParaRPr lang="x-none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246FC7DD-796F-4C74-B7CC-EA5D97E382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776" y="763768"/>
            <a:ext cx="9414448" cy="5075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08099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336757AE-68F1-3945-A37F-317D40E1CA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22" y="2586153"/>
            <a:ext cx="5184775" cy="1107996"/>
          </a:xfrm>
        </p:spPr>
        <p:txBody>
          <a:bodyPr/>
          <a:lstStyle/>
          <a:p>
            <a:r>
              <a:rPr lang="ru-RU" dirty="0"/>
              <a:t>Спасибо за</a:t>
            </a:r>
            <a:br>
              <a:rPr lang="ru-RU" dirty="0"/>
            </a:br>
            <a:r>
              <a:rPr lang="ru-RU" dirty="0"/>
              <a:t>внимание!</a:t>
            </a:r>
            <a:endParaRPr lang="x-none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4004BF1B-FCF0-F74C-B7FF-39DA66A3E6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3" y="4517559"/>
            <a:ext cx="2466771" cy="249299"/>
          </a:xfrm>
        </p:spPr>
        <p:txBody>
          <a:bodyPr/>
          <a:lstStyle/>
          <a:p>
            <a:r>
              <a:rPr lang="ru-RU" dirty="0"/>
              <a:t>Алтынник </a:t>
            </a:r>
            <a:r>
              <a:rPr lang="ru-RU" dirty="0" smtClean="0"/>
              <a:t>Наталья</a:t>
            </a:r>
            <a:endParaRPr lang="x-none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4A849E3-6FE4-3B41-BBD3-526289268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813" y="5036220"/>
            <a:ext cx="2700338" cy="1014637"/>
          </a:xfrm>
        </p:spPr>
        <p:txBody>
          <a:bodyPr/>
          <a:lstStyle/>
          <a:p>
            <a:r>
              <a:rPr lang="ru-RU" dirty="0"/>
              <a:t>Директор Малого технологического университета</a:t>
            </a:r>
          </a:p>
          <a:p>
            <a:r>
              <a:rPr lang="ru-RU" dirty="0"/>
              <a:t>БГТУ им. В.Г. Шухова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00B8BF44-2E21-9344-896F-BFDC90FBCF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45831" y="4766858"/>
            <a:ext cx="2201621" cy="221599"/>
          </a:xfrm>
        </p:spPr>
        <p:txBody>
          <a:bodyPr/>
          <a:lstStyle/>
          <a:p>
            <a:r>
              <a:rPr lang="en-US" dirty="0"/>
              <a:t>+7 (919) 435-92-94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532F0BE5-1C75-4E47-9422-E6AA81D3E0F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45831" y="5036220"/>
            <a:ext cx="3056386" cy="221599"/>
          </a:xfrm>
        </p:spPr>
        <p:txBody>
          <a:bodyPr/>
          <a:lstStyle/>
          <a:p>
            <a:r>
              <a:rPr lang="en-GB" dirty="0"/>
              <a:t>altynnik31l@gmail.com</a:t>
            </a:r>
          </a:p>
        </p:txBody>
      </p:sp>
    </p:spTree>
    <p:extLst>
      <p:ext uri="{BB962C8B-B14F-4D97-AF65-F5344CB8AC3E}">
        <p14:creationId xmlns:p14="http://schemas.microsoft.com/office/powerpoint/2010/main" val="2553383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05561D72-64CB-274B-9133-C2D99DDD4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1107996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Учебные материалы Образовательной платформы «</a:t>
            </a:r>
            <a:r>
              <a:rPr lang="ru-RU" dirty="0" err="1">
                <a:latin typeface="Myriad Pro" panose="020B0503030403020204" pitchFamily="34" charset="0"/>
              </a:rPr>
              <a:t>Стемфорд</a:t>
            </a:r>
            <a:r>
              <a:rPr lang="ru-RU" dirty="0">
                <a:latin typeface="Myriad Pro" panose="020B0503030403020204" pitchFamily="34" charset="0"/>
              </a:rPr>
              <a:t>»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81805623-279F-2149-B298-195C9584C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813" y="2076847"/>
            <a:ext cx="5437187" cy="2862194"/>
          </a:xfrm>
        </p:spPr>
        <p:txBody>
          <a:bodyPr/>
          <a:lstStyle/>
          <a:p>
            <a:r>
              <a:rPr lang="ru-RU" b="1" dirty="0">
                <a:latin typeface="Myriad Pro" panose="020B0503030403020204" pitchFamily="34" charset="0"/>
              </a:rPr>
              <a:t>Научно-исследовательская и проектная деятельность школьников и младших школьников;</a:t>
            </a:r>
          </a:p>
          <a:p>
            <a:r>
              <a:rPr lang="ru-RU" dirty="0">
                <a:latin typeface="Myriad Pro" panose="020B0503030403020204" pitchFamily="34" charset="0"/>
              </a:rPr>
              <a:t>Лекции в различных форматах (</a:t>
            </a:r>
            <a:r>
              <a:rPr lang="ru-RU" dirty="0" err="1">
                <a:latin typeface="Myriad Pro" panose="020B0503030403020204" pitchFamily="34" charset="0"/>
              </a:rPr>
              <a:t>off</a:t>
            </a:r>
            <a:r>
              <a:rPr lang="ru-RU" dirty="0">
                <a:latin typeface="Myriad Pro" panose="020B0503030403020204" pitchFamily="34" charset="0"/>
              </a:rPr>
              <a:t>- и </a:t>
            </a:r>
            <a:r>
              <a:rPr lang="ru-RU" dirty="0" err="1">
                <a:latin typeface="Myriad Pro" panose="020B0503030403020204" pitchFamily="34" charset="0"/>
              </a:rPr>
              <a:t>on-line</a:t>
            </a:r>
            <a:r>
              <a:rPr lang="ru-RU" dirty="0">
                <a:latin typeface="Myriad Pro" panose="020B0503030403020204" pitchFamily="34" charset="0"/>
              </a:rPr>
              <a:t>);</a:t>
            </a:r>
          </a:p>
          <a:p>
            <a:r>
              <a:rPr lang="ru-RU" dirty="0" err="1">
                <a:latin typeface="Myriad Pro" panose="020B0503030403020204" pitchFamily="34" charset="0"/>
              </a:rPr>
              <a:t>КВЕСТы</a:t>
            </a:r>
            <a:r>
              <a:rPr lang="ru-RU" dirty="0">
                <a:latin typeface="Myriad Pro" panose="020B0503030403020204" pitchFamily="34" charset="0"/>
              </a:rPr>
              <a:t>;</a:t>
            </a:r>
          </a:p>
          <a:p>
            <a:r>
              <a:rPr lang="ru-RU" dirty="0">
                <a:latin typeface="Myriad Pro" panose="020B0503030403020204" pitchFamily="34" charset="0"/>
              </a:rPr>
              <a:t>Лекционные и практические занятия;</a:t>
            </a:r>
          </a:p>
          <a:p>
            <a:r>
              <a:rPr lang="ru-RU" dirty="0">
                <a:latin typeface="Myriad Pro" panose="020B0503030403020204" pitchFamily="34" charset="0"/>
              </a:rPr>
              <a:t>Домашние и индивидуальные задания.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5A8232E-69FE-8A48-93D1-EF7188102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>
                <a:latin typeface="Myriad Pro" panose="020B0503030403020204" pitchFamily="34" charset="0"/>
              </a:rPr>
              <a:pPr/>
              <a:t>1</a:t>
            </a:fld>
            <a:endParaRPr lang="x-none" dirty="0">
              <a:latin typeface="Myriad Pro" panose="020B0503030403020204" pitchFamily="34" charset="0"/>
            </a:endParaRP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xmlns="" id="{1C51ECDD-E232-48DA-9F78-8C39FCC86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473" y="1956626"/>
            <a:ext cx="4536504" cy="294474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8284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05561D72-64CB-274B-9133-C2D99DDD4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1107996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Учебные материалы Образовательной платформы «</a:t>
            </a:r>
            <a:r>
              <a:rPr lang="ru-RU" dirty="0" err="1">
                <a:latin typeface="Myriad Pro" panose="020B0503030403020204" pitchFamily="34" charset="0"/>
              </a:rPr>
              <a:t>Стемфорд</a:t>
            </a:r>
            <a:r>
              <a:rPr lang="ru-RU" dirty="0">
                <a:latin typeface="Myriad Pro" panose="020B0503030403020204" pitchFamily="34" charset="0"/>
              </a:rPr>
              <a:t>»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81805623-279F-2149-B298-195C9584C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813" y="2076847"/>
            <a:ext cx="5437187" cy="2990434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Научно-исследовательская и проектная </a:t>
            </a:r>
          </a:p>
          <a:p>
            <a:r>
              <a:rPr lang="ru-RU" dirty="0">
                <a:latin typeface="Myriad Pro" panose="020B0503030403020204" pitchFamily="34" charset="0"/>
              </a:rPr>
              <a:t>деятельность школьников и младших школьников;</a:t>
            </a:r>
          </a:p>
          <a:p>
            <a:r>
              <a:rPr lang="ru-RU" dirty="0">
                <a:latin typeface="Myriad Pro" panose="020B0503030403020204" pitchFamily="34" charset="0"/>
              </a:rPr>
              <a:t>Лекции в различных форматах (</a:t>
            </a:r>
            <a:r>
              <a:rPr lang="ru-RU" dirty="0" err="1">
                <a:latin typeface="Myriad Pro" panose="020B0503030403020204" pitchFamily="34" charset="0"/>
              </a:rPr>
              <a:t>off</a:t>
            </a:r>
            <a:r>
              <a:rPr lang="ru-RU" dirty="0">
                <a:latin typeface="Myriad Pro" panose="020B0503030403020204" pitchFamily="34" charset="0"/>
              </a:rPr>
              <a:t>- и </a:t>
            </a:r>
            <a:r>
              <a:rPr lang="ru-RU" dirty="0" err="1">
                <a:latin typeface="Myriad Pro" panose="020B0503030403020204" pitchFamily="34" charset="0"/>
              </a:rPr>
              <a:t>on-line</a:t>
            </a:r>
            <a:r>
              <a:rPr lang="ru-RU" dirty="0">
                <a:latin typeface="Myriad Pro" panose="020B0503030403020204" pitchFamily="34" charset="0"/>
              </a:rPr>
              <a:t>);</a:t>
            </a:r>
          </a:p>
          <a:p>
            <a:r>
              <a:rPr lang="ru-RU" dirty="0" err="1">
                <a:latin typeface="Myriad Pro" panose="020B0503030403020204" pitchFamily="34" charset="0"/>
              </a:rPr>
              <a:t>КВЕСТы</a:t>
            </a:r>
            <a:r>
              <a:rPr lang="ru-RU" dirty="0">
                <a:latin typeface="Myriad Pro" panose="020B0503030403020204" pitchFamily="34" charset="0"/>
              </a:rPr>
              <a:t>;</a:t>
            </a:r>
          </a:p>
          <a:p>
            <a:r>
              <a:rPr lang="ru-RU" dirty="0">
                <a:latin typeface="Myriad Pro" panose="020B0503030403020204" pitchFamily="34" charset="0"/>
              </a:rPr>
              <a:t>Лекционные и практические занятия;</a:t>
            </a:r>
          </a:p>
          <a:p>
            <a:r>
              <a:rPr lang="ru-RU" b="1" dirty="0">
                <a:latin typeface="Myriad Pro" panose="020B0503030403020204" pitchFamily="34" charset="0"/>
              </a:rPr>
              <a:t>Домашние и индивидуальные задания.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5A8232E-69FE-8A48-93D1-EF7188102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>
                <a:latin typeface="Myriad Pro" panose="020B0503030403020204" pitchFamily="34" charset="0"/>
              </a:rPr>
              <a:pPr/>
              <a:t>2</a:t>
            </a:fld>
            <a:endParaRPr lang="x-none" dirty="0">
              <a:latin typeface="Myriad Pro" panose="020B0503030403020204" pitchFamily="34" charset="0"/>
            </a:endParaRPr>
          </a:p>
        </p:txBody>
      </p:sp>
      <p:pic>
        <p:nvPicPr>
          <p:cNvPr id="7" name="Picture 2" descr="C:\Users\User\Desktop\стемфорд1\IMG_9298.JPG">
            <a:extLst>
              <a:ext uri="{FF2B5EF4-FFF2-40B4-BE49-F238E27FC236}">
                <a16:creationId xmlns:a16="http://schemas.microsoft.com/office/drawing/2014/main" xmlns="" id="{D69BC57A-40CE-4CFC-B8E8-0E5C60240C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526" y="2018684"/>
            <a:ext cx="4660138" cy="3106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008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05561D72-64CB-274B-9133-C2D99DDD4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1107996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Учебные материалы Образовательной платформы «</a:t>
            </a:r>
            <a:r>
              <a:rPr lang="ru-RU" dirty="0" err="1">
                <a:latin typeface="Myriad Pro" panose="020B0503030403020204" pitchFamily="34" charset="0"/>
              </a:rPr>
              <a:t>Стемфорд</a:t>
            </a:r>
            <a:r>
              <a:rPr lang="ru-RU" dirty="0">
                <a:latin typeface="Myriad Pro" panose="020B0503030403020204" pitchFamily="34" charset="0"/>
              </a:rPr>
              <a:t>»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81805623-279F-2149-B298-195C9584C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813" y="2076847"/>
            <a:ext cx="5437187" cy="3328988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Научно-исследовательская и проектная </a:t>
            </a:r>
          </a:p>
          <a:p>
            <a:r>
              <a:rPr lang="ru-RU" dirty="0">
                <a:latin typeface="Myriad Pro" panose="020B0503030403020204" pitchFamily="34" charset="0"/>
              </a:rPr>
              <a:t>деятельность школьников и младших школьников;</a:t>
            </a:r>
          </a:p>
          <a:p>
            <a:r>
              <a:rPr lang="ru-RU" b="1" dirty="0">
                <a:latin typeface="Myriad Pro" panose="020B0503030403020204" pitchFamily="34" charset="0"/>
              </a:rPr>
              <a:t>Лекции в различных форматах (</a:t>
            </a:r>
            <a:r>
              <a:rPr lang="ru-RU" b="1" dirty="0" err="1">
                <a:latin typeface="Myriad Pro" panose="020B0503030403020204" pitchFamily="34" charset="0"/>
              </a:rPr>
              <a:t>off</a:t>
            </a:r>
            <a:r>
              <a:rPr lang="ru-RU" b="1" dirty="0">
                <a:latin typeface="Myriad Pro" panose="020B0503030403020204" pitchFamily="34" charset="0"/>
              </a:rPr>
              <a:t>- и </a:t>
            </a:r>
            <a:r>
              <a:rPr lang="ru-RU" b="1" dirty="0" err="1">
                <a:latin typeface="Myriad Pro" panose="020B0503030403020204" pitchFamily="34" charset="0"/>
              </a:rPr>
              <a:t>on-line</a:t>
            </a:r>
            <a:r>
              <a:rPr lang="ru-RU" b="1" dirty="0">
                <a:latin typeface="Myriad Pro" panose="020B0503030403020204" pitchFamily="34" charset="0"/>
              </a:rPr>
              <a:t>);</a:t>
            </a:r>
          </a:p>
          <a:p>
            <a:r>
              <a:rPr lang="ru-RU" dirty="0" err="1">
                <a:latin typeface="Myriad Pro" panose="020B0503030403020204" pitchFamily="34" charset="0"/>
              </a:rPr>
              <a:t>КВЕСТы</a:t>
            </a:r>
            <a:r>
              <a:rPr lang="ru-RU" dirty="0">
                <a:latin typeface="Myriad Pro" panose="020B0503030403020204" pitchFamily="34" charset="0"/>
              </a:rPr>
              <a:t>;</a:t>
            </a:r>
          </a:p>
          <a:p>
            <a:r>
              <a:rPr lang="ru-RU" dirty="0">
                <a:latin typeface="Myriad Pro" panose="020B0503030403020204" pitchFamily="34" charset="0"/>
              </a:rPr>
              <a:t>Лекционные и практические занятия;</a:t>
            </a:r>
          </a:p>
          <a:p>
            <a:r>
              <a:rPr lang="ru-RU" dirty="0">
                <a:latin typeface="Myriad Pro" panose="020B0503030403020204" pitchFamily="34" charset="0"/>
              </a:rPr>
              <a:t>Домашние и индивидуальные задания.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5A8232E-69FE-8A48-93D1-EF7188102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>
                <a:latin typeface="Myriad Pro" panose="020B0503030403020204" pitchFamily="34" charset="0"/>
              </a:rPr>
              <a:pPr/>
              <a:t>3</a:t>
            </a:fld>
            <a:endParaRPr lang="x-none" dirty="0">
              <a:latin typeface="Myriad Pro" panose="020B0503030403020204" pitchFamily="34" charset="0"/>
            </a:endParaRPr>
          </a:p>
        </p:txBody>
      </p:sp>
      <p:pic>
        <p:nvPicPr>
          <p:cNvPr id="8" name="Picture 2" descr="C:\Users\User\Downloads\20210401_200913.jpg">
            <a:extLst>
              <a:ext uri="{FF2B5EF4-FFF2-40B4-BE49-F238E27FC236}">
                <a16:creationId xmlns:a16="http://schemas.microsoft.com/office/drawing/2014/main" xmlns="" id="{7C59F013-C2DA-4A4F-B818-D5E5ACEE2B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096" y="2213106"/>
            <a:ext cx="4270456" cy="243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ownloads\20210617_062213.jpg">
            <a:extLst>
              <a:ext uri="{FF2B5EF4-FFF2-40B4-BE49-F238E27FC236}">
                <a16:creationId xmlns:a16="http://schemas.microsoft.com/office/drawing/2014/main" xmlns="" id="{29E40797-378A-462C-8C2E-06FD06F71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06" y="1"/>
            <a:ext cx="52753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84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05561D72-64CB-274B-9133-C2D99DDD4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1107996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Учебные материалы Образовательной платформы «</a:t>
            </a:r>
            <a:r>
              <a:rPr lang="ru-RU" dirty="0" err="1">
                <a:latin typeface="Myriad Pro" panose="020B0503030403020204" pitchFamily="34" charset="0"/>
              </a:rPr>
              <a:t>Стемфорд</a:t>
            </a:r>
            <a:r>
              <a:rPr lang="ru-RU" dirty="0">
                <a:latin typeface="Myriad Pro" panose="020B0503030403020204" pitchFamily="34" charset="0"/>
              </a:rPr>
              <a:t>»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81805623-279F-2149-B298-195C9584C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813" y="2076847"/>
            <a:ext cx="5437187" cy="3795783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Научно-исследовательская и проектная </a:t>
            </a:r>
          </a:p>
          <a:p>
            <a:r>
              <a:rPr lang="ru-RU" dirty="0">
                <a:latin typeface="Myriad Pro" panose="020B0503030403020204" pitchFamily="34" charset="0"/>
              </a:rPr>
              <a:t>деятельность школьников и младших школьников;</a:t>
            </a:r>
          </a:p>
          <a:p>
            <a:r>
              <a:rPr lang="ru-RU" dirty="0">
                <a:latin typeface="Myriad Pro" panose="020B0503030403020204" pitchFamily="34" charset="0"/>
              </a:rPr>
              <a:t>Лекции в различных форматах (</a:t>
            </a:r>
            <a:r>
              <a:rPr lang="ru-RU" dirty="0" err="1">
                <a:latin typeface="Myriad Pro" panose="020B0503030403020204" pitchFamily="34" charset="0"/>
              </a:rPr>
              <a:t>off</a:t>
            </a:r>
            <a:r>
              <a:rPr lang="ru-RU" dirty="0">
                <a:latin typeface="Myriad Pro" panose="020B0503030403020204" pitchFamily="34" charset="0"/>
              </a:rPr>
              <a:t>- и </a:t>
            </a:r>
            <a:r>
              <a:rPr lang="ru-RU" dirty="0" err="1">
                <a:latin typeface="Myriad Pro" panose="020B0503030403020204" pitchFamily="34" charset="0"/>
              </a:rPr>
              <a:t>on-line</a:t>
            </a:r>
            <a:r>
              <a:rPr lang="ru-RU" dirty="0">
                <a:latin typeface="Myriad Pro" panose="020B0503030403020204" pitchFamily="34" charset="0"/>
              </a:rPr>
              <a:t>);</a:t>
            </a:r>
          </a:p>
          <a:p>
            <a:r>
              <a:rPr lang="ru-RU" dirty="0" err="1">
                <a:latin typeface="Myriad Pro" panose="020B0503030403020204" pitchFamily="34" charset="0"/>
              </a:rPr>
              <a:t>КВЕСТы</a:t>
            </a:r>
            <a:r>
              <a:rPr lang="ru-RU" dirty="0">
                <a:latin typeface="Myriad Pro" panose="020B0503030403020204" pitchFamily="34" charset="0"/>
              </a:rPr>
              <a:t>;</a:t>
            </a:r>
          </a:p>
          <a:p>
            <a:r>
              <a:rPr lang="ru-RU" dirty="0">
                <a:latin typeface="Myriad Pro" panose="020B0503030403020204" pitchFamily="34" charset="0"/>
              </a:rPr>
              <a:t>Лекционные и практические занятия;</a:t>
            </a:r>
          </a:p>
          <a:p>
            <a:r>
              <a:rPr lang="ru-RU" dirty="0">
                <a:latin typeface="Myriad Pro" panose="020B0503030403020204" pitchFamily="34" charset="0"/>
              </a:rPr>
              <a:t>Домашние и индивидуальные задания;</a:t>
            </a:r>
          </a:p>
          <a:p>
            <a:r>
              <a:rPr lang="ru-RU" b="1" dirty="0">
                <a:latin typeface="Myriad Pro" panose="020B0503030403020204" pitchFamily="34" charset="0"/>
              </a:rPr>
              <a:t>Каникулярная инжиниринговая площадка «</a:t>
            </a:r>
            <a:r>
              <a:rPr lang="ru-RU" b="1" dirty="0" err="1">
                <a:latin typeface="Myriad Pro" panose="020B0503030403020204" pitchFamily="34" charset="0"/>
              </a:rPr>
              <a:t>НаукоГрад</a:t>
            </a:r>
            <a:r>
              <a:rPr lang="ru-RU" b="1" dirty="0">
                <a:latin typeface="Myriad Pro" panose="020B0503030403020204" pitchFamily="34" charset="0"/>
              </a:rPr>
              <a:t> Ника».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5A8232E-69FE-8A48-93D1-EF7188102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>
                <a:latin typeface="Myriad Pro" panose="020B0503030403020204" pitchFamily="34" charset="0"/>
              </a:rPr>
              <a:pPr/>
              <a:t>4</a:t>
            </a:fld>
            <a:endParaRPr lang="x-none" dirty="0">
              <a:latin typeface="Myriad Pro" panose="020B0503030403020204" pitchFamily="34" charset="0"/>
            </a:endParaRPr>
          </a:p>
        </p:txBody>
      </p:sp>
      <p:pic>
        <p:nvPicPr>
          <p:cNvPr id="7" name="Picture 2" descr="C:\Users\User\Downloads\20210401_135402.jpg">
            <a:extLst>
              <a:ext uri="{FF2B5EF4-FFF2-40B4-BE49-F238E27FC236}">
                <a16:creationId xmlns:a16="http://schemas.microsoft.com/office/drawing/2014/main" xmlns="" id="{E1B3BE8C-C596-4E32-B991-8A0F1016E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2" y="1849759"/>
            <a:ext cx="5316192" cy="3568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333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B41DEA59-9B21-6544-94C6-E15875DD5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Белгородский Технопарк </a:t>
            </a:r>
            <a:r>
              <a:rPr lang="ru-RU" dirty="0" err="1">
                <a:latin typeface="Myriad Pro" panose="020B0503030403020204" pitchFamily="34" charset="0"/>
              </a:rPr>
              <a:t>Кванториум</a:t>
            </a:r>
            <a:endParaRPr lang="ru-RU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86C67F7-5125-0E4B-9AFA-DD8812727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>
                <a:latin typeface="Myriad Pro" panose="020B0503030403020204" pitchFamily="34" charset="0"/>
              </a:rPr>
              <a:pPr/>
              <a:t>5</a:t>
            </a:fld>
            <a:endParaRPr lang="x-none" dirty="0">
              <a:latin typeface="Myriad Pro" panose="020B0503030403020204" pitchFamily="34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94A487F2-ACAA-4BBD-BB2A-49E23973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33" y="2243365"/>
            <a:ext cx="2539425" cy="1299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1A4D7C9F-22C6-4A05-BAC4-821463242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023" y="3804252"/>
            <a:ext cx="2095817" cy="1573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xmlns="" id="{A806DE14-1715-4A2B-8EE4-6BAFB350E8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535" y="3931222"/>
            <a:ext cx="2563646" cy="1319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6B3B09B-0B44-4A57-9D6F-CB7535393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101" y="4930073"/>
            <a:ext cx="1177358" cy="930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3503A665-F1C1-43CC-A304-7F44847EB982}"/>
              </a:ext>
            </a:extLst>
          </p:cNvPr>
          <p:cNvCxnSpPr/>
          <p:nvPr/>
        </p:nvCxnSpPr>
        <p:spPr>
          <a:xfrm flipH="1" flipV="1">
            <a:off x="1845293" y="3237908"/>
            <a:ext cx="432048" cy="225448"/>
          </a:xfrm>
          <a:prstGeom prst="straightConnector1">
            <a:avLst/>
          </a:prstGeom>
          <a:ln>
            <a:solidFill>
              <a:srgbClr val="35175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81EAB743-B596-4889-BFC1-9EE894B7876B}"/>
              </a:ext>
            </a:extLst>
          </p:cNvPr>
          <p:cNvSpPr/>
          <p:nvPr/>
        </p:nvSpPr>
        <p:spPr>
          <a:xfrm>
            <a:off x="6803794" y="3944253"/>
            <a:ext cx="3469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36235D"/>
                </a:solidFill>
                <a:latin typeface="Myriad Pro" panose="020B0503030403020204" charset="0"/>
                <a:cs typeface="Arial" panose="020B0604020202020204" pitchFamily="34" charset="0"/>
              </a:rPr>
              <a:t>Курсы/треки/видео/</a:t>
            </a:r>
            <a:r>
              <a:rPr lang="ru-RU" b="1" dirty="0" err="1">
                <a:solidFill>
                  <a:srgbClr val="36235D"/>
                </a:solidFill>
                <a:latin typeface="Myriad Pro" panose="020B0503030403020204" charset="0"/>
                <a:cs typeface="Arial" panose="020B0604020202020204" pitchFamily="34" charset="0"/>
              </a:rPr>
              <a:t>вебинары</a:t>
            </a:r>
            <a:endParaRPr lang="ru-RU" b="1" dirty="0">
              <a:solidFill>
                <a:srgbClr val="36235D"/>
              </a:solidFill>
              <a:latin typeface="Myriad Pro" panose="020B050303040302020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034BF165-1D04-4048-AEBE-42653A1E4152}"/>
              </a:ext>
            </a:extLst>
          </p:cNvPr>
          <p:cNvSpPr/>
          <p:nvPr/>
        </p:nvSpPr>
        <p:spPr>
          <a:xfrm>
            <a:off x="600688" y="2688821"/>
            <a:ext cx="23247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3623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Курсы/</a:t>
            </a:r>
            <a:r>
              <a:rPr lang="ru-RU" b="1" dirty="0" err="1">
                <a:solidFill>
                  <a:srgbClr val="36235D"/>
                </a:solidFill>
                <a:latin typeface="Myriad Pro" panose="020B0503030403020204" charset="0"/>
                <a:cs typeface="Arial" panose="020B0604020202020204" pitchFamily="34" charset="0"/>
              </a:rPr>
              <a:t>вебинары</a:t>
            </a:r>
            <a:endParaRPr lang="ru-RU" b="1" dirty="0">
              <a:solidFill>
                <a:srgbClr val="36235D"/>
              </a:solidFill>
              <a:latin typeface="Myriad Pro" panose="020B0503030403020204" charset="0"/>
            </a:endParaRPr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xmlns="" id="{70519ACC-5374-4881-8E20-47FC50BB53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9" y="1778167"/>
            <a:ext cx="2658765" cy="1549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>
            <a:extLst>
              <a:ext uri="{FF2B5EF4-FFF2-40B4-BE49-F238E27FC236}">
                <a16:creationId xmlns:a16="http://schemas.microsoft.com/office/drawing/2014/main" xmlns="" id="{BE08BB83-8A22-45CF-8C0B-F51FF66C6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982" y="1794181"/>
            <a:ext cx="2715837" cy="153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xmlns="" id="{66B8C32E-C6A4-4578-8027-9C6318E13B79}"/>
              </a:ext>
            </a:extLst>
          </p:cNvPr>
          <p:cNvCxnSpPr/>
          <p:nvPr/>
        </p:nvCxnSpPr>
        <p:spPr>
          <a:xfrm>
            <a:off x="8538404" y="3315978"/>
            <a:ext cx="0" cy="603069"/>
          </a:xfrm>
          <a:prstGeom prst="straightConnector1">
            <a:avLst/>
          </a:prstGeom>
          <a:ln>
            <a:solidFill>
              <a:srgbClr val="35175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6097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4C5F156-C9F9-F74E-B947-0101F6CF6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6</a:t>
            </a:fld>
            <a:endParaRPr lang="x-none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29AE6A5-59F6-44F4-8A27-DAE8BADE3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60" y="1657437"/>
            <a:ext cx="7153275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xmlns="" id="{1EE9855E-E4B5-4924-9445-7DE298D07676}"/>
              </a:ext>
            </a:extLst>
          </p:cNvPr>
          <p:cNvSpPr txBox="1">
            <a:spLocks/>
          </p:cNvSpPr>
          <p:nvPr/>
        </p:nvSpPr>
        <p:spPr>
          <a:xfrm>
            <a:off x="7701477" y="1831935"/>
            <a:ext cx="4162569" cy="129620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rgbClr val="6A40BF"/>
                </a:solidFill>
                <a:latin typeface="Navigo" panose="02070503070706040303" pitchFamily="18" charset="77"/>
                <a:ea typeface="+mj-ea"/>
                <a:cs typeface="+mj-cs"/>
              </a:defRPr>
            </a:lvl1pPr>
          </a:lstStyle>
          <a:p>
            <a:r>
              <a:rPr lang="ru-RU" dirty="0">
                <a:latin typeface="Myriad Pro" panose="020B0503030403020204" pitchFamily="34" charset="0"/>
              </a:rPr>
              <a:t>Для кого создан</a:t>
            </a:r>
          </a:p>
          <a:p>
            <a:r>
              <a:rPr lang="ru-RU" dirty="0">
                <a:latin typeface="Myriad Pro" panose="020B0503030403020204" pitchFamily="34" charset="0"/>
              </a:rPr>
              <a:t>проект?</a:t>
            </a:r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CF00024-8614-44DA-B3B1-D398C9DB4471}"/>
              </a:ext>
            </a:extLst>
          </p:cNvPr>
          <p:cNvSpPr txBox="1">
            <a:spLocks/>
          </p:cNvSpPr>
          <p:nvPr/>
        </p:nvSpPr>
        <p:spPr>
          <a:xfrm>
            <a:off x="7701477" y="3278908"/>
            <a:ext cx="4053563" cy="199647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Myriad Pro" panose="020B0503030403020204" pitchFamily="34" charset="0"/>
              </a:rPr>
              <a:t>школьники;</a:t>
            </a:r>
          </a:p>
          <a:p>
            <a:r>
              <a:rPr lang="ru-RU" dirty="0">
                <a:latin typeface="Myriad Pro" panose="020B0503030403020204" pitchFamily="34" charset="0"/>
              </a:rPr>
              <a:t>родители;</a:t>
            </a:r>
          </a:p>
          <a:p>
            <a:r>
              <a:rPr lang="ru-RU" dirty="0">
                <a:latin typeface="Myriad Pro" panose="020B0503030403020204" pitchFamily="34" charset="0"/>
              </a:rPr>
              <a:t>педагоги.</a:t>
            </a:r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xmlns="" id="{B8B7CCE7-75AF-4BED-ACB5-25FDFEC60CE1}"/>
              </a:ext>
            </a:extLst>
          </p:cNvPr>
          <p:cNvSpPr txBox="1">
            <a:spLocks/>
          </p:cNvSpPr>
          <p:nvPr/>
        </p:nvSpPr>
        <p:spPr>
          <a:xfrm>
            <a:off x="2123659" y="5323412"/>
            <a:ext cx="3779876" cy="5209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>
                <a:latin typeface="Myriad Pro" panose="020B0503030403020204" pitchFamily="34" charset="0"/>
              </a:rPr>
              <a:t>https://career-stem.ru/</a:t>
            </a:r>
          </a:p>
        </p:txBody>
      </p:sp>
    </p:spTree>
    <p:extLst>
      <p:ext uri="{BB962C8B-B14F-4D97-AF65-F5344CB8AC3E}">
        <p14:creationId xmlns:p14="http://schemas.microsoft.com/office/powerpoint/2010/main" val="4256818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F63BD8B9-0C40-B745-9AA1-A7E9C55A5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Направления </a:t>
            </a:r>
            <a:r>
              <a:rPr lang="ru-RU" dirty="0" err="1">
                <a:latin typeface="Myriad Pro" panose="020B0503030403020204" pitchFamily="34" charset="0"/>
              </a:rPr>
              <a:t>стемфорд</a:t>
            </a:r>
            <a:r>
              <a:rPr lang="ru-RU" dirty="0">
                <a:latin typeface="Myriad Pro" panose="020B0503030403020204" pitchFamily="34" charset="0"/>
              </a:rPr>
              <a:t>-карьеры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E4D88CA0-94B4-3C4A-9CBF-69EAC82C3DA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Myriad Pro" panose="020B0503030403020204" pitchFamily="34" charset="0"/>
              </a:rPr>
              <a:t>Биотехнологии;</a:t>
            </a:r>
          </a:p>
          <a:p>
            <a:r>
              <a:rPr lang="ru-RU" dirty="0">
                <a:latin typeface="Myriad Pro" panose="020B0503030403020204" pitchFamily="34" charset="0"/>
              </a:rPr>
              <a:t>Экология;</a:t>
            </a:r>
          </a:p>
          <a:p>
            <a:r>
              <a:rPr lang="ru-RU" dirty="0">
                <a:latin typeface="Myriad Pro" panose="020B0503030403020204" pitchFamily="34" charset="0"/>
              </a:rPr>
              <a:t>Сельское хозяйство;</a:t>
            </a:r>
          </a:p>
          <a:p>
            <a:r>
              <a:rPr lang="ru-RU" dirty="0">
                <a:latin typeface="Myriad Pro" panose="020B0503030403020204" pitchFamily="34" charset="0"/>
              </a:rPr>
              <a:t>Нанотехнологии и новые материалы;</a:t>
            </a:r>
          </a:p>
          <a:p>
            <a:r>
              <a:rPr lang="ru-RU" dirty="0">
                <a:latin typeface="Myriad Pro" panose="020B0503030403020204" pitchFamily="34" charset="0"/>
              </a:rPr>
              <a:t>Здоровье и медицина.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1BCFE49-3EEC-7440-B9BE-17AEA0140FE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Myriad Pro" panose="020B0503030403020204" pitchFamily="34" charset="0"/>
              </a:rPr>
              <a:t>Энергетика и ресурсы;</a:t>
            </a:r>
          </a:p>
          <a:p>
            <a:r>
              <a:rPr lang="ru-RU" dirty="0">
                <a:latin typeface="Myriad Pro" panose="020B0503030403020204" pitchFamily="34" charset="0"/>
              </a:rPr>
              <a:t>Архитектура и строительство;</a:t>
            </a:r>
          </a:p>
          <a:p>
            <a:r>
              <a:rPr lang="ru-RU" dirty="0">
                <a:latin typeface="Myriad Pro" panose="020B0503030403020204" pitchFamily="34" charset="0"/>
              </a:rPr>
              <a:t>Транспорт и логистика;</a:t>
            </a:r>
          </a:p>
          <a:p>
            <a:r>
              <a:rPr lang="ru-RU" dirty="0">
                <a:latin typeface="Myriad Pro" panose="020B0503030403020204" pitchFamily="34" charset="0"/>
              </a:rPr>
              <a:t>Информационные технологии;</a:t>
            </a:r>
          </a:p>
          <a:p>
            <a:r>
              <a:rPr lang="ru-RU" dirty="0">
                <a:latin typeface="Myriad Pro" panose="020B0503030403020204" pitchFamily="34" charset="0"/>
              </a:rPr>
              <a:t>STEM;</a:t>
            </a:r>
          </a:p>
          <a:p>
            <a:r>
              <a:rPr lang="ru-RU" dirty="0">
                <a:latin typeface="Myriad Pro" panose="020B0503030403020204" pitchFamily="34" charset="0"/>
              </a:rPr>
              <a:t>Финансы.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023BA99-8DEB-914C-B2AB-8FD8B95AE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>
                <a:latin typeface="Myriad Pro" panose="020B0503030403020204" pitchFamily="34" charset="0"/>
              </a:rPr>
              <a:pPr/>
              <a:t>7</a:t>
            </a:fld>
            <a:endParaRPr lang="x-none" dirty="0">
              <a:latin typeface="Myriad Pro" panose="020B0503030403020204" pitchFamily="34" charset="0"/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xmlns="" id="{BA682B88-FAE7-4513-892A-6CD6C12BD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542" y="5056219"/>
            <a:ext cx="1284361" cy="128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>
            <a:extLst>
              <a:ext uri="{FF2B5EF4-FFF2-40B4-BE49-F238E27FC236}">
                <a16:creationId xmlns:a16="http://schemas.microsoft.com/office/drawing/2014/main" xmlns="" id="{9D70F785-B792-4CD0-9329-3F6873B73F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77" y="4541289"/>
            <a:ext cx="1362611" cy="1296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8">
            <a:extLst>
              <a:ext uri="{FF2B5EF4-FFF2-40B4-BE49-F238E27FC236}">
                <a16:creationId xmlns:a16="http://schemas.microsoft.com/office/drawing/2014/main" xmlns="" id="{D9A5EBBE-21E8-4224-A217-E183E496A9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5053728"/>
            <a:ext cx="1466850" cy="137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>
            <a:extLst>
              <a:ext uri="{FF2B5EF4-FFF2-40B4-BE49-F238E27FC236}">
                <a16:creationId xmlns:a16="http://schemas.microsoft.com/office/drawing/2014/main" xmlns="" id="{471DB333-58D9-482E-B35F-1BB41B44C1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288" y="5081896"/>
            <a:ext cx="1364361" cy="1296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xmlns="" id="{7DC86536-8782-4ECA-B6D2-3E4B8308BC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594" y="5081896"/>
            <a:ext cx="1185619" cy="120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>
            <a:extLst>
              <a:ext uri="{FF2B5EF4-FFF2-40B4-BE49-F238E27FC236}">
                <a16:creationId xmlns:a16="http://schemas.microsoft.com/office/drawing/2014/main" xmlns="" id="{D3692371-5AD4-4B28-8703-368A758413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665" y="5012068"/>
            <a:ext cx="1309489" cy="1394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3">
            <a:extLst>
              <a:ext uri="{FF2B5EF4-FFF2-40B4-BE49-F238E27FC236}">
                <a16:creationId xmlns:a16="http://schemas.microsoft.com/office/drawing/2014/main" xmlns="" id="{C6A4A8D0-8316-405E-95F2-B88DE7DC1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490" y="5012068"/>
            <a:ext cx="1427820" cy="129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4">
            <a:extLst>
              <a:ext uri="{FF2B5EF4-FFF2-40B4-BE49-F238E27FC236}">
                <a16:creationId xmlns:a16="http://schemas.microsoft.com/office/drawing/2014/main" xmlns="" id="{6697A596-CB9C-4994-8B12-018488D1B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912" y="4439229"/>
            <a:ext cx="1386257" cy="130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3028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F63BD8B9-0C40-B745-9AA1-A7E9C55A5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1107996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Направления </a:t>
            </a:r>
            <a:r>
              <a:rPr lang="ru-RU" dirty="0" err="1">
                <a:latin typeface="Myriad Pro" panose="020B0503030403020204" pitchFamily="34" charset="0"/>
              </a:rPr>
              <a:t>стемфорд</a:t>
            </a:r>
            <a:r>
              <a:rPr lang="ru-RU" dirty="0">
                <a:latin typeface="Myriad Pro" panose="020B0503030403020204" pitchFamily="34" charset="0"/>
              </a:rPr>
              <a:t>-карьеры + профессии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E4D88CA0-94B4-3C4A-9CBF-69EAC82C3DA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Myriad Pro" panose="020B0503030403020204" pitchFamily="34" charset="0"/>
              </a:rPr>
              <a:t>Биотехнологии – </a:t>
            </a:r>
            <a:r>
              <a:rPr lang="ru-RU" b="1" dirty="0">
                <a:latin typeface="Myriad Pro" panose="020B0503030403020204" pitchFamily="34" charset="0"/>
              </a:rPr>
              <a:t>10</a:t>
            </a:r>
            <a:r>
              <a:rPr lang="ru-RU" dirty="0">
                <a:latin typeface="Myriad Pro" panose="020B0503030403020204" pitchFamily="34" charset="0"/>
              </a:rPr>
              <a:t>;</a:t>
            </a:r>
          </a:p>
          <a:p>
            <a:r>
              <a:rPr lang="ru-RU" dirty="0">
                <a:latin typeface="Myriad Pro" panose="020B0503030403020204" pitchFamily="34" charset="0"/>
              </a:rPr>
              <a:t>Экология – </a:t>
            </a:r>
            <a:r>
              <a:rPr lang="ru-RU" b="1" dirty="0">
                <a:latin typeface="Myriad Pro" panose="020B0503030403020204" pitchFamily="34" charset="0"/>
              </a:rPr>
              <a:t>8</a:t>
            </a:r>
            <a:r>
              <a:rPr lang="ru-RU" dirty="0">
                <a:latin typeface="Myriad Pro" panose="020B0503030403020204" pitchFamily="34" charset="0"/>
              </a:rPr>
              <a:t>;</a:t>
            </a:r>
          </a:p>
          <a:p>
            <a:r>
              <a:rPr lang="ru-RU" dirty="0">
                <a:latin typeface="Myriad Pro" panose="020B0503030403020204" pitchFamily="34" charset="0"/>
              </a:rPr>
              <a:t>Сельское хозяйство – </a:t>
            </a:r>
            <a:r>
              <a:rPr lang="ru-RU" b="1" dirty="0">
                <a:latin typeface="Myriad Pro" panose="020B0503030403020204" pitchFamily="34" charset="0"/>
              </a:rPr>
              <a:t>2</a:t>
            </a:r>
            <a:r>
              <a:rPr lang="ru-RU" dirty="0">
                <a:latin typeface="Myriad Pro" panose="020B0503030403020204" pitchFamily="34" charset="0"/>
              </a:rPr>
              <a:t>;</a:t>
            </a:r>
          </a:p>
          <a:p>
            <a:r>
              <a:rPr lang="ru-RU" dirty="0">
                <a:latin typeface="Myriad Pro" panose="020B0503030403020204" pitchFamily="34" charset="0"/>
              </a:rPr>
              <a:t>Нанотехнологии и новые материалы – </a:t>
            </a:r>
            <a:r>
              <a:rPr lang="ru-RU" b="1" dirty="0">
                <a:latin typeface="Myriad Pro" panose="020B0503030403020204" pitchFamily="34" charset="0"/>
              </a:rPr>
              <a:t>13</a:t>
            </a:r>
            <a:r>
              <a:rPr lang="ru-RU" dirty="0">
                <a:latin typeface="Myriad Pro" panose="020B0503030403020204" pitchFamily="34" charset="0"/>
              </a:rPr>
              <a:t>;</a:t>
            </a:r>
          </a:p>
          <a:p>
            <a:r>
              <a:rPr lang="ru-RU" dirty="0">
                <a:latin typeface="Myriad Pro" panose="020B0503030403020204" pitchFamily="34" charset="0"/>
              </a:rPr>
              <a:t>Здоровье и медицина – </a:t>
            </a:r>
            <a:r>
              <a:rPr lang="ru-RU" b="1" dirty="0">
                <a:latin typeface="Myriad Pro" panose="020B0503030403020204" pitchFamily="34" charset="0"/>
              </a:rPr>
              <a:t>20</a:t>
            </a:r>
            <a:r>
              <a:rPr lang="ru-RU" dirty="0">
                <a:latin typeface="Myriad Pro" panose="020B0503030403020204" pitchFamily="34" charset="0"/>
              </a:rPr>
              <a:t>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1BCFE49-3EEC-7440-B9BE-17AEA0140FE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Myriad Pro" panose="020B0503030403020204" pitchFamily="34" charset="0"/>
              </a:rPr>
              <a:t>Энергетика и ресурсы – </a:t>
            </a:r>
            <a:r>
              <a:rPr lang="ru-RU" b="1" dirty="0">
                <a:latin typeface="Myriad Pro" panose="020B0503030403020204" pitchFamily="34" charset="0"/>
              </a:rPr>
              <a:t>9</a:t>
            </a:r>
            <a:r>
              <a:rPr lang="ru-RU" dirty="0">
                <a:latin typeface="Myriad Pro" panose="020B0503030403020204" pitchFamily="34" charset="0"/>
              </a:rPr>
              <a:t>;</a:t>
            </a:r>
          </a:p>
          <a:p>
            <a:r>
              <a:rPr lang="ru-RU" dirty="0">
                <a:latin typeface="Myriad Pro" panose="020B0503030403020204" pitchFamily="34" charset="0"/>
              </a:rPr>
              <a:t>Архитектура и строительство – </a:t>
            </a:r>
            <a:r>
              <a:rPr lang="ru-RU" b="1" dirty="0">
                <a:latin typeface="Myriad Pro" panose="020B0503030403020204" pitchFamily="34" charset="0"/>
              </a:rPr>
              <a:t>5</a:t>
            </a:r>
            <a:r>
              <a:rPr lang="ru-RU" dirty="0">
                <a:latin typeface="Myriad Pro" panose="020B0503030403020204" pitchFamily="34" charset="0"/>
              </a:rPr>
              <a:t>;</a:t>
            </a:r>
          </a:p>
          <a:p>
            <a:r>
              <a:rPr lang="ru-RU" dirty="0">
                <a:latin typeface="Myriad Pro" panose="020B0503030403020204" pitchFamily="34" charset="0"/>
              </a:rPr>
              <a:t>Транспорт и логистика – </a:t>
            </a:r>
            <a:r>
              <a:rPr lang="ru-RU" b="1" dirty="0">
                <a:latin typeface="Myriad Pro" panose="020B0503030403020204" pitchFamily="34" charset="0"/>
              </a:rPr>
              <a:t>6</a:t>
            </a:r>
            <a:r>
              <a:rPr lang="ru-RU" dirty="0">
                <a:latin typeface="Myriad Pro" panose="020B0503030403020204" pitchFamily="34" charset="0"/>
              </a:rPr>
              <a:t>;</a:t>
            </a:r>
          </a:p>
          <a:p>
            <a:r>
              <a:rPr lang="ru-RU" dirty="0">
                <a:latin typeface="Myriad Pro" panose="020B0503030403020204" pitchFamily="34" charset="0"/>
              </a:rPr>
              <a:t>Информационные технологии – </a:t>
            </a:r>
            <a:r>
              <a:rPr lang="ru-RU" b="1" dirty="0">
                <a:latin typeface="Myriad Pro" panose="020B0503030403020204" pitchFamily="34" charset="0"/>
              </a:rPr>
              <a:t>21</a:t>
            </a:r>
            <a:r>
              <a:rPr lang="ru-RU" dirty="0">
                <a:latin typeface="Myriad Pro" panose="020B0503030403020204" pitchFamily="34" charset="0"/>
              </a:rPr>
              <a:t>;</a:t>
            </a:r>
          </a:p>
          <a:p>
            <a:r>
              <a:rPr lang="ru-RU" dirty="0">
                <a:latin typeface="Myriad Pro" panose="020B0503030403020204" pitchFamily="34" charset="0"/>
              </a:rPr>
              <a:t>STEM – </a:t>
            </a:r>
            <a:r>
              <a:rPr lang="ru-RU" b="1" dirty="0">
                <a:latin typeface="Myriad Pro" panose="020B0503030403020204" pitchFamily="34" charset="0"/>
              </a:rPr>
              <a:t>16</a:t>
            </a:r>
            <a:r>
              <a:rPr lang="ru-RU" dirty="0">
                <a:latin typeface="Myriad Pro" panose="020B0503030403020204" pitchFamily="34" charset="0"/>
              </a:rPr>
              <a:t>;</a:t>
            </a:r>
          </a:p>
          <a:p>
            <a:r>
              <a:rPr lang="ru-RU" dirty="0">
                <a:latin typeface="Myriad Pro" panose="020B0503030403020204" pitchFamily="34" charset="0"/>
              </a:rPr>
              <a:t>Финансы – </a:t>
            </a:r>
            <a:r>
              <a:rPr lang="ru-RU" b="1" dirty="0">
                <a:latin typeface="Myriad Pro" panose="020B0503030403020204" pitchFamily="34" charset="0"/>
              </a:rPr>
              <a:t>1</a:t>
            </a:r>
            <a:r>
              <a:rPr lang="ru-RU" dirty="0">
                <a:latin typeface="Myriad Pro" panose="020B0503030403020204" pitchFamily="34" charset="0"/>
              </a:rPr>
              <a:t>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023BA99-8DEB-914C-B2AB-8FD8B95AE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>
                <a:latin typeface="Myriad Pro" panose="020B0503030403020204" pitchFamily="34" charset="0"/>
              </a:rPr>
              <a:pPr/>
              <a:t>8</a:t>
            </a:fld>
            <a:endParaRPr lang="x-none" dirty="0">
              <a:latin typeface="Myriad Pro" panose="020B0503030403020204" pitchFamily="34" charset="0"/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xmlns="" id="{BA682B88-FAE7-4513-892A-6CD6C12BD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542" y="5056219"/>
            <a:ext cx="1284361" cy="128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>
            <a:extLst>
              <a:ext uri="{FF2B5EF4-FFF2-40B4-BE49-F238E27FC236}">
                <a16:creationId xmlns:a16="http://schemas.microsoft.com/office/drawing/2014/main" xmlns="" id="{9D70F785-B792-4CD0-9329-3F6873B73F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77" y="4541289"/>
            <a:ext cx="1362611" cy="1296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8">
            <a:extLst>
              <a:ext uri="{FF2B5EF4-FFF2-40B4-BE49-F238E27FC236}">
                <a16:creationId xmlns:a16="http://schemas.microsoft.com/office/drawing/2014/main" xmlns="" id="{D9A5EBBE-21E8-4224-A217-E183E496A9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5053728"/>
            <a:ext cx="1466850" cy="137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>
            <a:extLst>
              <a:ext uri="{FF2B5EF4-FFF2-40B4-BE49-F238E27FC236}">
                <a16:creationId xmlns:a16="http://schemas.microsoft.com/office/drawing/2014/main" xmlns="" id="{471DB333-58D9-482E-B35F-1BB41B44C1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288" y="5081896"/>
            <a:ext cx="1364361" cy="1296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xmlns="" id="{7DC86536-8782-4ECA-B6D2-3E4B8308BC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594" y="5081896"/>
            <a:ext cx="1185619" cy="120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>
            <a:extLst>
              <a:ext uri="{FF2B5EF4-FFF2-40B4-BE49-F238E27FC236}">
                <a16:creationId xmlns:a16="http://schemas.microsoft.com/office/drawing/2014/main" xmlns="" id="{D3692371-5AD4-4B28-8703-368A758413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665" y="5012068"/>
            <a:ext cx="1309489" cy="1394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3">
            <a:extLst>
              <a:ext uri="{FF2B5EF4-FFF2-40B4-BE49-F238E27FC236}">
                <a16:creationId xmlns:a16="http://schemas.microsoft.com/office/drawing/2014/main" xmlns="" id="{C6A4A8D0-8316-405E-95F2-B88DE7DC1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490" y="5012068"/>
            <a:ext cx="1427820" cy="129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4">
            <a:extLst>
              <a:ext uri="{FF2B5EF4-FFF2-40B4-BE49-F238E27FC236}">
                <a16:creationId xmlns:a16="http://schemas.microsoft.com/office/drawing/2014/main" xmlns="" id="{6697A596-CB9C-4994-8B12-018488D1B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912" y="4439229"/>
            <a:ext cx="1386257" cy="130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5382595"/>
      </p:ext>
    </p:extLst>
  </p:cSld>
  <p:clrMapOvr>
    <a:masterClrMapping/>
  </p:clrMapOvr>
</p:sld>
</file>

<file path=ppt/theme/theme1.xml><?xml version="1.0" encoding="utf-8"?>
<a:theme xmlns:a="http://schemas.openxmlformats.org/drawingml/2006/main" name="STE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TEM" id="{E07DC29D-CA81-0B4C-9462-72F0BCA431A3}" vid="{48EAE7C2-FEA5-9D45-96C2-F39968D250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357</Words>
  <Application>Microsoft Office PowerPoint</Application>
  <PresentationFormat>Произвольный</PresentationFormat>
  <Paragraphs>89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IBM Plex Sans</vt:lpstr>
      <vt:lpstr>Navigo</vt:lpstr>
      <vt:lpstr>Myriad Pro</vt:lpstr>
      <vt:lpstr>Times New Roman</vt:lpstr>
      <vt:lpstr>STEM</vt:lpstr>
      <vt:lpstr>От STEM-образования к STEM-карьере</vt:lpstr>
      <vt:lpstr>Учебные материалы Образовательной платформы «Стемфорд» </vt:lpstr>
      <vt:lpstr>Учебные материалы Образовательной платформы «Стемфорд» </vt:lpstr>
      <vt:lpstr>Учебные материалы Образовательной платформы «Стемфорд» </vt:lpstr>
      <vt:lpstr>Учебные материалы Образовательной платформы «Стемфорд» </vt:lpstr>
      <vt:lpstr>Белгородский Технопарк Кванториум</vt:lpstr>
      <vt:lpstr>Презентация PowerPoint</vt:lpstr>
      <vt:lpstr>Направления стемфорд-карьеры</vt:lpstr>
      <vt:lpstr>Направления стемфорд-карьеры + профессии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STEM-карьера и инновационный бизнес: Что об этом нужно знать современному учителю</dc:title>
  <dc:creator>Aydin Biche-ool</dc:creator>
  <cp:lastModifiedBy>Filin</cp:lastModifiedBy>
  <cp:revision>22</cp:revision>
  <dcterms:created xsi:type="dcterms:W3CDTF">2020-09-29T10:32:58Z</dcterms:created>
  <dcterms:modified xsi:type="dcterms:W3CDTF">2021-11-16T10:26:35Z</dcterms:modified>
</cp:coreProperties>
</file>