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77" r:id="rId1"/>
  </p:sldMasterIdLst>
  <p:notesMasterIdLst>
    <p:notesMasterId r:id="rId9"/>
  </p:notesMasterIdLst>
  <p:sldIdLst>
    <p:sldId id="256" r:id="rId2"/>
    <p:sldId id="260" r:id="rId3"/>
    <p:sldId id="262" r:id="rId4"/>
    <p:sldId id="266" r:id="rId5"/>
    <p:sldId id="263" r:id="rId6"/>
    <p:sldId id="264" r:id="rId7"/>
    <p:sldId id="257" r:id="rId8"/>
  </p:sldIdLst>
  <p:sldSz cx="12192000" cy="6858000"/>
  <p:notesSz cx="6858000" cy="9144000"/>
  <p:embeddedFontLst>
    <p:embeddedFont>
      <p:font typeface="IBM Plex Sans" panose="020B0604020202020204" charset="0"/>
      <p:regular r:id="rId10"/>
      <p:bold r:id="rId11"/>
    </p:embeddedFont>
    <p:embeddedFont>
      <p:font typeface="Navigo" panose="020B0604020202020204" charset="-52"/>
      <p:regular r:id="rId12"/>
      <p:bold r:id="rId13"/>
    </p:embeddedFont>
    <p:embeddedFont>
      <p:font typeface="Myriad Pro" panose="020B050303040302020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40BF"/>
    <a:srgbClr val="36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/>
    <p:restoredTop sz="94694"/>
  </p:normalViewPr>
  <p:slideViewPr>
    <p:cSldViewPr snapToGrid="0" snapToObjects="1" showGuides="1">
      <p:cViewPr varScale="1">
        <p:scale>
          <a:sx n="65" d="100"/>
          <a:sy n="65" d="100"/>
        </p:scale>
        <p:origin x="58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A1E5-6D40-4C49-84A5-AB7F282BEB07}" type="datetimeFigureOut">
              <a:rPr lang="en-RU" smtClean="0"/>
              <a:t>11/16/2021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79575-E4CC-7547-9556-2AD3300B8F2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51879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7095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60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7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53545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4511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239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166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54397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745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60301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en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7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1" pos="234" userDrawn="1">
          <p15:clr>
            <a:srgbClr val="F26B43"/>
          </p15:clr>
        </p15:guide>
        <p15:guide id="22" pos="7446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4" orient="horz" pos="4065" userDrawn="1">
          <p15:clr>
            <a:srgbClr val="F26B43"/>
          </p15:clr>
        </p15:guide>
        <p15:guide id="25" pos="3681" userDrawn="1">
          <p15:clr>
            <a:srgbClr val="F26B43"/>
          </p15:clr>
        </p15:guide>
        <p15:guide id="26" pos="3840" userDrawn="1">
          <p15:clr>
            <a:srgbClr val="F26B43"/>
          </p15:clr>
        </p15:guide>
        <p15:guide id="27" orient="horz" pos="391" userDrawn="1">
          <p15:clr>
            <a:srgbClr val="F26B43"/>
          </p15:clr>
        </p15:guide>
        <p15:guide id="28" orient="horz" pos="3906" userDrawn="1">
          <p15:clr>
            <a:srgbClr val="F26B43"/>
          </p15:clr>
        </p15:guide>
        <p15:guide id="29" pos="415" userDrawn="1">
          <p15:clr>
            <a:srgbClr val="F26B43"/>
          </p15:clr>
        </p15:guide>
        <p15:guide id="30" pos="7287" userDrawn="1">
          <p15:clr>
            <a:srgbClr val="F26B43"/>
          </p15:clr>
        </p15:guide>
        <p15:guide id="31" orient="horz" pos="3680" userDrawn="1">
          <p15:clr>
            <a:srgbClr val="F26B43"/>
          </p15:clr>
        </p15:guide>
        <p15:guide id="32" pos="1277" userDrawn="1">
          <p15:clr>
            <a:srgbClr val="F26B43"/>
          </p15:clr>
        </p15:guide>
        <p15:guide id="33" pos="2116" userDrawn="1">
          <p15:clr>
            <a:srgbClr val="F26B43"/>
          </p15:clr>
        </p15:guide>
        <p15:guide id="34" pos="2978" userDrawn="1">
          <p15:clr>
            <a:srgbClr val="F26B43"/>
          </p15:clr>
        </p15:guide>
        <p15:guide id="35" pos="4702" userDrawn="1">
          <p15:clr>
            <a:srgbClr val="F26B43"/>
          </p15:clr>
        </p15:guide>
        <p15:guide id="36" pos="5564" userDrawn="1">
          <p15:clr>
            <a:srgbClr val="F26B43"/>
          </p15:clr>
        </p15:guide>
        <p15:guide id="37" pos="6425" userDrawn="1">
          <p15:clr>
            <a:srgbClr val="F26B43"/>
          </p15:clr>
        </p15:guide>
        <p15:guide id="38" orient="horz" pos="1275" userDrawn="1">
          <p15:clr>
            <a:srgbClr val="F26B43"/>
          </p15:clr>
        </p15:guide>
        <p15:guide id="39" orient="horz" pos="2160" userDrawn="1">
          <p15:clr>
            <a:srgbClr val="F26B43"/>
          </p15:clr>
        </p15:guide>
        <p15:guide id="40" orient="horz" pos="30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Relationship Id="rId9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f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00" y="1993403"/>
            <a:ext cx="6325231" cy="1495794"/>
          </a:xfrm>
        </p:spPr>
        <p:txBody>
          <a:bodyPr/>
          <a:lstStyle/>
          <a:p>
            <a:r>
              <a:rPr lang="ru-RU" sz="3600" dirty="0" smtClean="0"/>
              <a:t>Кружок «Разработка </a:t>
            </a:r>
            <a:r>
              <a:rPr lang="ru-RU" sz="3600" dirty="0"/>
              <a:t>мобильных </a:t>
            </a:r>
            <a:r>
              <a:rPr lang="ru-RU" sz="3600" dirty="0" smtClean="0"/>
              <a:t>приложений и игр </a:t>
            </a:r>
            <a:r>
              <a:rPr lang="ru-RU" sz="3600" dirty="0"/>
              <a:t>на </a:t>
            </a:r>
            <a:r>
              <a:rPr lang="ru-RU" sz="3600" dirty="0" err="1" smtClean="0"/>
              <a:t>Flutter</a:t>
            </a:r>
            <a:r>
              <a:rPr lang="ru-RU" sz="3600" dirty="0" smtClean="0"/>
              <a:t>»</a:t>
            </a:r>
            <a:endParaRPr lang="en-RU" sz="36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542" y="4003408"/>
            <a:ext cx="4068762" cy="249299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Белоус Юлия Вячеславовна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542" y="4390858"/>
            <a:ext cx="4068763" cy="44319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Руководитель отдела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игровых образовательных ресурсов АНО “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еНано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r>
              <a:rPr lang="ru-RU" sz="1600" b="1" dirty="0" smtClean="0">
                <a:latin typeface="Myriad Pro" panose="020B0503030403020204" pitchFamily="34" charset="0"/>
              </a:rPr>
              <a:t>17.11.2021</a:t>
            </a:r>
            <a:endParaRPr lang="en-RU" sz="16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0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ТЕХНОЛОГИЯ БУДУЩЕГО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D88CA0-94B4-3C4A-9CBF-69EAC82C3D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1285260"/>
            <a:ext cx="5184775" cy="470120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 err="1" smtClean="0">
                <a:latin typeface="Myriad Pro" panose="020B0503030403020204" pitchFamily="34" charset="0"/>
              </a:rPr>
              <a:t>Flutter</a:t>
            </a:r>
            <a:r>
              <a:rPr lang="ru-RU" b="1" dirty="0" smtClean="0">
                <a:latin typeface="Myriad Pro" panose="020B0503030403020204" pitchFamily="34" charset="0"/>
              </a:rPr>
              <a:t> </a:t>
            </a:r>
            <a:r>
              <a:rPr lang="ru-RU" dirty="0" smtClean="0"/>
              <a:t>— </a:t>
            </a:r>
            <a:r>
              <a:rPr lang="ru-RU" dirty="0"/>
              <a:t>это платформенная технология, созданная инженерами компании </a:t>
            </a:r>
            <a:r>
              <a:rPr lang="ru-RU" dirty="0" err="1"/>
              <a:t>Google</a:t>
            </a:r>
            <a:r>
              <a:rPr lang="ru-RU" dirty="0"/>
              <a:t>, которая позволяет создавать мобильные, настольные и </a:t>
            </a:r>
            <a:r>
              <a:rPr lang="ru-RU" dirty="0" err="1"/>
              <a:t>web</a:t>
            </a:r>
            <a:r>
              <a:rPr lang="ru-RU" dirty="0"/>
              <a:t>-приложения, подходящие сразу для всех операционных систем: </a:t>
            </a:r>
            <a:r>
              <a:rPr lang="ru-RU" dirty="0" err="1"/>
              <a:t>iOS</a:t>
            </a:r>
            <a:r>
              <a:rPr lang="ru-RU" dirty="0"/>
              <a:t>, </a:t>
            </a:r>
            <a:r>
              <a:rPr lang="ru-RU" dirty="0" err="1"/>
              <a:t>Android</a:t>
            </a:r>
            <a:r>
              <a:rPr lang="ru-RU" dirty="0"/>
              <a:t>, </a:t>
            </a:r>
            <a:r>
              <a:rPr lang="ru-RU" dirty="0" err="1"/>
              <a:t>Windows</a:t>
            </a:r>
            <a:r>
              <a:rPr lang="ru-RU" dirty="0"/>
              <a:t>, </a:t>
            </a:r>
            <a:r>
              <a:rPr lang="ru-RU" dirty="0" err="1"/>
              <a:t>Linux</a:t>
            </a:r>
            <a:r>
              <a:rPr lang="ru-RU" dirty="0"/>
              <a:t> и </a:t>
            </a:r>
            <a:r>
              <a:rPr lang="ru-RU" dirty="0" err="1"/>
              <a:t>MacOS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ее основе лежит язык программирования </a:t>
            </a:r>
            <a:r>
              <a:rPr lang="ru-RU" b="1" dirty="0" err="1">
                <a:latin typeface="Myriad Pro" panose="020B0503030403020204" pitchFamily="34" charset="0"/>
              </a:rPr>
              <a:t>Dart</a:t>
            </a:r>
            <a:r>
              <a:rPr lang="ru-RU" dirty="0"/>
              <a:t>, который на данный момент является </a:t>
            </a:r>
            <a:r>
              <a:rPr lang="ru-RU" dirty="0" smtClean="0"/>
              <a:t>самым востребованным  </a:t>
            </a:r>
            <a:r>
              <a:rPr lang="ru-RU" dirty="0"/>
              <a:t>и перспективным </a:t>
            </a:r>
            <a:r>
              <a:rPr lang="ru-RU" dirty="0" smtClean="0"/>
              <a:t>на рынке языком </a:t>
            </a:r>
            <a:r>
              <a:rPr lang="ru-RU" dirty="0"/>
              <a:t>программирования.</a:t>
            </a:r>
            <a:endParaRPr lang="ru-RU" dirty="0" smtClean="0">
              <a:latin typeface="Myriad Pro" panose="020B0503030403020204" pitchFamily="34" charset="0"/>
            </a:endParaRPr>
          </a:p>
          <a:p>
            <a:pPr marL="0" indent="0">
              <a:buNone/>
            </a:pP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BCFE49-3EEC-7440-B9BE-17AEA0140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3819" y="1384968"/>
            <a:ext cx="5472112" cy="1928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По оценке аналитиков рынка IT, на горизонте 3 лет на </a:t>
            </a:r>
            <a:r>
              <a:rPr lang="ru-RU" dirty="0" err="1"/>
              <a:t>Flutter</a:t>
            </a:r>
            <a:r>
              <a:rPr lang="ru-RU" dirty="0"/>
              <a:t> перейдет до трети среднего и крупного бизнеса. Что сделает </a:t>
            </a:r>
            <a:r>
              <a:rPr lang="ru-RU" dirty="0" smtClean="0"/>
              <a:t>его </a:t>
            </a:r>
            <a:r>
              <a:rPr lang="ru-RU" b="1" dirty="0"/>
              <a:t>самым популярным инструментом для создания </a:t>
            </a:r>
            <a:r>
              <a:rPr lang="ru-RU" b="1" dirty="0" smtClean="0"/>
              <a:t>мобильных приложений.</a:t>
            </a:r>
          </a:p>
          <a:p>
            <a:pPr marL="0" indent="0" algn="just">
              <a:buNone/>
            </a:pPr>
            <a:endParaRPr lang="en-RU" b="1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31BCFE49-3EEC-7440-B9BE-17AEA0140FEB}"/>
              </a:ext>
            </a:extLst>
          </p:cNvPr>
          <p:cNvSpPr txBox="1">
            <a:spLocks/>
          </p:cNvSpPr>
          <p:nvPr/>
        </p:nvSpPr>
        <p:spPr>
          <a:xfrm>
            <a:off x="6223819" y="3523728"/>
            <a:ext cx="5472112" cy="246273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b="1" dirty="0"/>
              <a:t>Компании, которые используют </a:t>
            </a:r>
            <a:r>
              <a:rPr lang="ru-RU" b="1" dirty="0" err="1"/>
              <a:t>Flutter</a:t>
            </a:r>
            <a:r>
              <a:rPr lang="ru-RU" b="1" dirty="0"/>
              <a:t> в своих проектах</a:t>
            </a:r>
            <a:endParaRPr lang="en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923" y="4275569"/>
            <a:ext cx="1902666" cy="10702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266" y="4280165"/>
            <a:ext cx="1086023" cy="10610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812" y="4322233"/>
            <a:ext cx="950094" cy="9483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201" y="5345818"/>
            <a:ext cx="1437960" cy="8619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642" y="5345818"/>
            <a:ext cx="1386147" cy="9206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464" y="5355807"/>
            <a:ext cx="1487795" cy="8926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137" y="4282626"/>
            <a:ext cx="863911" cy="107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1328" y="1584858"/>
            <a:ext cx="5184776" cy="339132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ПЕРСПЕКТИВЫ </a:t>
            </a:r>
            <a:r>
              <a:rPr lang="en-US" dirty="0">
                <a:latin typeface="Myriad Pro" panose="020B0503030403020204" pitchFamily="34" charset="0"/>
              </a:rPr>
              <a:t>FLUTTER-</a:t>
            </a:r>
            <a:r>
              <a:rPr lang="ru-RU" dirty="0">
                <a:latin typeface="Myriad Pro" panose="020B0503030403020204" pitchFamily="34" charset="0"/>
              </a:rPr>
              <a:t>РАЗРАБОТЧИКА 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328" y="2133297"/>
            <a:ext cx="5184776" cy="29656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Уже сейчас многие современные компании стремятся заменить нескольких узконаправленных программистов одним </a:t>
            </a:r>
            <a:r>
              <a:rPr lang="ru-RU" dirty="0" err="1"/>
              <a:t>Flutter</a:t>
            </a:r>
            <a:r>
              <a:rPr lang="ru-RU" dirty="0"/>
              <a:t>-разработчиком.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ru-RU" b="1" dirty="0"/>
              <a:t>• </a:t>
            </a:r>
            <a:r>
              <a:rPr lang="ru-RU" b="1" dirty="0" smtClean="0"/>
              <a:t>Развивающееся </a:t>
            </a:r>
            <a:r>
              <a:rPr lang="ru-RU" b="1" dirty="0"/>
              <a:t>направление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ru-RU" b="1" dirty="0"/>
              <a:t>• </a:t>
            </a:r>
            <a:r>
              <a:rPr lang="ru-RU" b="1" dirty="0" smtClean="0"/>
              <a:t>Востребованная </a:t>
            </a:r>
            <a:r>
              <a:rPr lang="ru-RU" b="1" dirty="0"/>
              <a:t>профессия </a:t>
            </a:r>
            <a:endParaRPr lang="en-US" b="1" dirty="0"/>
          </a:p>
          <a:p>
            <a:pPr marL="0" lvl="0" indent="0">
              <a:buNone/>
            </a:pPr>
            <a:r>
              <a:rPr lang="en-US" b="1" dirty="0" smtClean="0"/>
              <a:t> </a:t>
            </a:r>
            <a:r>
              <a:rPr lang="ru-RU" b="1" dirty="0" smtClean="0"/>
              <a:t>•</a:t>
            </a:r>
            <a:r>
              <a:rPr lang="en-US" b="1" dirty="0" smtClean="0">
                <a:latin typeface="Myriad Pro" panose="020B0503030403020204" pitchFamily="34" charset="0"/>
              </a:rPr>
              <a:t> </a:t>
            </a:r>
            <a:r>
              <a:rPr lang="ru-RU" b="1" dirty="0" smtClean="0"/>
              <a:t>Высокая </a:t>
            </a:r>
            <a:r>
              <a:rPr lang="ru-RU" b="1" dirty="0"/>
              <a:t>заработная </a:t>
            </a:r>
            <a:r>
              <a:rPr lang="ru-RU" b="1" dirty="0" smtClean="0"/>
              <a:t>плата</a:t>
            </a:r>
            <a:endParaRPr lang="en-RU" b="1" dirty="0">
              <a:latin typeface="Myriad Pro" panose="020B0503030403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106BB0-1503-E24F-AF65-2C9EA7126D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12422" y="1375552"/>
            <a:ext cx="5472113" cy="341440"/>
          </a:xfrm>
        </p:spPr>
        <p:txBody>
          <a:bodyPr/>
          <a:lstStyle/>
          <a:p>
            <a:r>
              <a:rPr lang="ru-RU" dirty="0"/>
              <a:t>ПРЕИМУЩЕСТВА ОБУЧЕНИЯ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8D4B9C-DCFD-C44A-8D9C-0CA83F92BA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2421" y="1849421"/>
            <a:ext cx="5472113" cy="14882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Наш </a:t>
            </a:r>
            <a:r>
              <a:rPr lang="ru-RU" dirty="0" smtClean="0"/>
              <a:t>кружок </a:t>
            </a:r>
            <a:r>
              <a:rPr lang="ru-RU" dirty="0"/>
              <a:t>дает ребенку возможность посмотреть на свой мобильный телефон глазами программиста и осуществить тест-драйв перспективной профессии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2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778D4B9C-DCFD-C44A-8D9C-0CA83F92BA2A}"/>
              </a:ext>
            </a:extLst>
          </p:cNvPr>
          <p:cNvSpPr txBox="1">
            <a:spLocks/>
          </p:cNvSpPr>
          <p:nvPr/>
        </p:nvSpPr>
        <p:spPr>
          <a:xfrm>
            <a:off x="5914098" y="3455944"/>
            <a:ext cx="5472113" cy="294485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b="1" dirty="0"/>
              <a:t>• </a:t>
            </a:r>
            <a:r>
              <a:rPr lang="ru-RU" sz="1800" b="1" dirty="0" smtClean="0"/>
              <a:t>  Более </a:t>
            </a:r>
            <a:r>
              <a:rPr lang="ru-RU" sz="1800" b="1" dirty="0"/>
              <a:t>100 практических заданий </a:t>
            </a:r>
            <a:endParaRPr lang="ru-RU" sz="1800" b="1" dirty="0" smtClean="0"/>
          </a:p>
          <a:p>
            <a:pPr marL="0" indent="0" algn="just">
              <a:buNone/>
            </a:pPr>
            <a:r>
              <a:rPr lang="ru-RU" sz="1800" b="1" dirty="0" smtClean="0"/>
              <a:t>• </a:t>
            </a:r>
            <a:r>
              <a:rPr lang="ru-RU" sz="1800" b="1" dirty="0"/>
              <a:t>Навык самостоятельного построения логики и интерфейса программ </a:t>
            </a:r>
            <a:endParaRPr lang="ru-RU" sz="1800" b="1" dirty="0" smtClean="0"/>
          </a:p>
          <a:p>
            <a:pPr marL="0" indent="0" algn="just">
              <a:buNone/>
            </a:pPr>
            <a:r>
              <a:rPr lang="ru-RU" sz="1800" b="1" dirty="0" smtClean="0"/>
              <a:t>• </a:t>
            </a:r>
            <a:r>
              <a:rPr lang="ru-RU" sz="1800" b="1" dirty="0"/>
              <a:t>Основы </a:t>
            </a:r>
            <a:r>
              <a:rPr lang="ru-RU" sz="1800" b="1" dirty="0" err="1"/>
              <a:t>Material</a:t>
            </a:r>
            <a:r>
              <a:rPr lang="ru-RU" sz="1800" b="1" dirty="0"/>
              <a:t> </a:t>
            </a:r>
            <a:r>
              <a:rPr lang="ru-RU" sz="1800" b="1" dirty="0" err="1"/>
              <a:t>Design</a:t>
            </a:r>
            <a:r>
              <a:rPr lang="ru-RU" sz="1800" b="1" dirty="0"/>
              <a:t> и визуального оформления приложений </a:t>
            </a:r>
            <a:endParaRPr lang="ru-RU" sz="1800" b="1" dirty="0" smtClean="0"/>
          </a:p>
          <a:p>
            <a:pPr marL="0" indent="0" algn="just">
              <a:buNone/>
            </a:pPr>
            <a:r>
              <a:rPr lang="ru-RU" sz="1800" b="1" dirty="0" smtClean="0"/>
              <a:t>• </a:t>
            </a:r>
            <a:r>
              <a:rPr lang="ru-RU" sz="1800" b="1" dirty="0"/>
              <a:t>Навык управления собственным проектом и работы на результат </a:t>
            </a:r>
            <a:endParaRPr lang="ru-RU" sz="1800" b="1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69" y="445484"/>
            <a:ext cx="1440422" cy="11393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087" y="445484"/>
            <a:ext cx="1557298" cy="143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CC5F6284-29F0-4940-9135-3D29B0421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0152" y="2031366"/>
            <a:ext cx="6695719" cy="3704151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IT-предприниматель</a:t>
            </a:r>
            <a:r>
              <a:rPr lang="ru-RU" sz="1800" dirty="0"/>
              <a:t>. Более 8 лет занимается разработкой мобильных приложений под коммерческие проекты. 2 года создает приложения на </a:t>
            </a:r>
            <a:r>
              <a:rPr lang="ru-RU" sz="1800" dirty="0" err="1"/>
              <a:t>Flutter</a:t>
            </a:r>
            <a:r>
              <a:rPr lang="ru-RU" sz="1800" dirty="0"/>
              <a:t>. В 2019 году с личной командой </a:t>
            </a:r>
            <a:r>
              <a:rPr lang="ru-RU" sz="1800" dirty="0" err="1"/>
              <a:t>Flutter</a:t>
            </a:r>
            <a:r>
              <a:rPr lang="ru-RU" sz="1800" dirty="0"/>
              <a:t>-разработчиков занял 2 место на IT-конкурсе «Цифровой прорыв», который вошел в «Книгу рекордов Гиннесса» (как самый крупный </a:t>
            </a:r>
            <a:r>
              <a:rPr lang="ru-RU" sz="1800" dirty="0" err="1"/>
              <a:t>хакатон</a:t>
            </a:r>
            <a:r>
              <a:rPr lang="ru-RU" sz="1800" dirty="0"/>
              <a:t> в мире). Имеет большой опыт работы с детьми в возрасте от 9 до 16 лет и преподавания основ программирования и создания алгоритмов. В прошлом году провел первый в мире </a:t>
            </a:r>
            <a:r>
              <a:rPr lang="ru-RU" sz="1800" dirty="0" err="1"/>
              <a:t>online</a:t>
            </a:r>
            <a:r>
              <a:rPr lang="ru-RU" sz="1800" dirty="0"/>
              <a:t>-марафон по обучению </a:t>
            </a:r>
            <a:r>
              <a:rPr lang="ru-RU" sz="1800" dirty="0" err="1"/>
              <a:t>Flutter</a:t>
            </a:r>
            <a:r>
              <a:rPr lang="ru-RU" sz="1800" dirty="0"/>
              <a:t>.</a:t>
            </a:r>
            <a:endParaRPr lang="en-US" sz="1800" dirty="0">
              <a:latin typeface="Myriad Pro" panose="020B0503030403020204" pitchFamily="34" charset="0"/>
            </a:endParaRPr>
          </a:p>
        </p:txBody>
      </p:sp>
      <p:sp>
        <p:nvSpPr>
          <p:cNvPr id="75" name="Title 4">
            <a:extLst>
              <a:ext uri="{FF2B5EF4-FFF2-40B4-BE49-F238E27FC236}">
                <a16:creationId xmlns:a16="http://schemas.microsoft.com/office/drawing/2014/main" id="{01007644-1920-47BD-BF81-37B984BAC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1198255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Кирилл Непомилуев</a:t>
            </a:r>
            <a:r>
              <a:rPr lang="ru-RU" sz="2400" dirty="0">
                <a:latin typeface="Myriad Pro" panose="020B0503030403020204" pitchFamily="34" charset="0"/>
              </a:rPr>
              <a:t/>
            </a:r>
            <a:br>
              <a:rPr lang="ru-RU" sz="2400" dirty="0">
                <a:latin typeface="Myriad Pro" panose="020B0503030403020204" pitchFamily="34" charset="0"/>
              </a:rPr>
            </a:br>
            <a:r>
              <a:rPr lang="ru-RU" sz="2400" dirty="0" smtClean="0">
                <a:latin typeface="Myriad Pro" panose="020B0503030403020204" pitchFamily="34" charset="0"/>
              </a:rPr>
              <a:t>Разработчик </a:t>
            </a:r>
            <a:r>
              <a:rPr lang="ru-RU" sz="2400" dirty="0">
                <a:latin typeface="Myriad Pro" panose="020B0503030403020204" pitchFamily="34" charset="0"/>
              </a:rPr>
              <a:t>курса, преподаватель -практик </a:t>
            </a:r>
            <a:r>
              <a:rPr lang="ru-RU" dirty="0" smtClean="0">
                <a:latin typeface="Myriad Pro" panose="020B0503030403020204" pitchFamily="34" charset="0"/>
              </a:rPr>
              <a:t/>
            </a:r>
            <a:br>
              <a:rPr lang="ru-RU" dirty="0" smtClean="0">
                <a:latin typeface="Myriad Pro" panose="020B0503030403020204" pitchFamily="34" charset="0"/>
              </a:rPr>
            </a:br>
            <a:r>
              <a:rPr lang="ru-RU" dirty="0">
                <a:latin typeface="Myriad Pro" panose="020B0503030403020204" pitchFamily="34" charset="0"/>
              </a:rPr>
              <a:t/>
            </a:r>
            <a:br>
              <a:rPr lang="ru-RU" dirty="0">
                <a:latin typeface="Myriad Pro" panose="020B0503030403020204" pitchFamily="34" charset="0"/>
              </a:rPr>
            </a:b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9D0F48-AC0D-A24F-A64B-7A3AD724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33B5AB-57F3-E64C-A620-0DB5A8503720}" type="slidenum">
              <a:rPr kumimoji="0" lang="en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6A40B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RU" sz="1200" b="0" i="0" u="none" strike="noStrike" kern="1200" cap="none" spc="0" normalizeH="0" baseline="0" noProof="0" dirty="0">
              <a:ln>
                <a:noFill/>
              </a:ln>
              <a:solidFill>
                <a:srgbClr val="6A40B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9" y="1219840"/>
            <a:ext cx="2857500" cy="2857500"/>
          </a:xfrm>
        </p:spPr>
      </p:pic>
    </p:spTree>
    <p:extLst>
      <p:ext uri="{BB962C8B-B14F-4D97-AF65-F5344CB8AC3E}">
        <p14:creationId xmlns:p14="http://schemas.microsoft.com/office/powerpoint/2010/main" val="7165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ПРОЦЕСС ОБУЧЕНИЯ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4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85700" y="2380804"/>
            <a:ext cx="220242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400" b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♦ Практика </a:t>
            </a:r>
            <a:endParaRPr lang="ru-RU" sz="2400" b="1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0774" y="1364340"/>
            <a:ext cx="6096000" cy="37446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Блок 1.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Основы процедурного программирования (10 уроков, 30 практических заданий)</a:t>
            </a:r>
          </a:p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36235D"/>
                </a:solidFill>
                <a:latin typeface="IBM Plex Sans" panose="020B0503050203000203" pitchFamily="34" charset="0"/>
              </a:rPr>
              <a:t>Блок </a:t>
            </a: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2.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Объектно-ориентированная природа </a:t>
            </a:r>
            <a:r>
              <a:rPr lang="en-US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Dart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(</a:t>
            </a:r>
            <a:r>
              <a:rPr lang="en-US" dirty="0">
                <a:solidFill>
                  <a:srgbClr val="36235D"/>
                </a:solidFill>
                <a:latin typeface="IBM Plex Sans" panose="020B0503050203000203" pitchFamily="34" charset="0"/>
              </a:rPr>
              <a:t>6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уроков, </a:t>
            </a:r>
            <a:r>
              <a:rPr lang="en-US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18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практических заданий)</a:t>
            </a:r>
          </a:p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36235D"/>
                </a:solidFill>
                <a:latin typeface="IBM Plex Sans" panose="020B0503050203000203" pitchFamily="34" charset="0"/>
              </a:rPr>
              <a:t>Блок </a:t>
            </a:r>
            <a:r>
              <a:rPr lang="en-US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3</a:t>
            </a: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.</a:t>
            </a:r>
            <a:r>
              <a:rPr lang="en-US" dirty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Знакомство с </a:t>
            </a:r>
            <a:r>
              <a:rPr lang="en-US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Flutter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. Часть 1 (9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уроков,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27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практических заданий)</a:t>
            </a:r>
          </a:p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36235D"/>
                </a:solidFill>
                <a:latin typeface="IBM Plex Sans" panose="020B0503050203000203" pitchFamily="34" charset="0"/>
              </a:rPr>
              <a:t>Блок </a:t>
            </a: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4.</a:t>
            </a:r>
            <a:r>
              <a:rPr lang="en-US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Знакомство с </a:t>
            </a:r>
            <a:r>
              <a:rPr lang="en-US" dirty="0">
                <a:solidFill>
                  <a:srgbClr val="36235D"/>
                </a:solidFill>
                <a:latin typeface="IBM Plex Sans" panose="020B0503050203000203" pitchFamily="34" charset="0"/>
              </a:rPr>
              <a:t>Flutter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. Часть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2 (14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уроков,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34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практических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задания)</a:t>
            </a:r>
            <a:endParaRPr lang="ru-RU" dirty="0">
              <a:solidFill>
                <a:srgbClr val="36235D"/>
              </a:solidFill>
              <a:latin typeface="IBM Plex Sans" panose="020B0503050203000203" pitchFamily="34" charset="0"/>
            </a:endParaRPr>
          </a:p>
          <a:p>
            <a:pPr lvl="0" algn="just">
              <a:lnSpc>
                <a:spcPct val="120000"/>
              </a:lnSpc>
              <a:spcBef>
                <a:spcPts val="1000"/>
              </a:spcBef>
            </a:pPr>
            <a:endParaRPr lang="en-US" dirty="0">
              <a:solidFill>
                <a:srgbClr val="36235D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66038" y="959788"/>
            <a:ext cx="447367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39 лекций в </a:t>
            </a:r>
            <a:r>
              <a:rPr lang="ru-RU" dirty="0" err="1" smtClean="0">
                <a:solidFill>
                  <a:srgbClr val="36235D"/>
                </a:solidFill>
                <a:latin typeface="IBM Plex Sans" panose="020B0503050203000203" pitchFamily="34" charset="0"/>
              </a:rPr>
              <a:t>видеоформате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с демонстрацией примеров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в формате </a:t>
            </a:r>
            <a:r>
              <a:rPr lang="ru-RU" dirty="0" err="1" smtClean="0">
                <a:solidFill>
                  <a:srgbClr val="36235D"/>
                </a:solidFill>
                <a:latin typeface="IBM Plex Sans" panose="020B0503050203000203" pitchFamily="34" charset="0"/>
              </a:rPr>
              <a:t>лайв-кодинга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, продолжительность 1 лекции - 15-20 мин</a:t>
            </a:r>
            <a:endParaRPr lang="en-US" dirty="0">
              <a:solidFill>
                <a:srgbClr val="36235D"/>
              </a:solidFill>
              <a:latin typeface="Myriad Pro" panose="020B0503030403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31624" y="496075"/>
            <a:ext cx="23548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400" b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♦ Теория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1624" y="2883634"/>
            <a:ext cx="4473678" cy="1395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109 практических заданий.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Выполняя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практические задания,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ребенок </a:t>
            </a:r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создает собственный проект: мобильное приложение + игру.</a:t>
            </a:r>
            <a:endParaRPr lang="en-US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66038" y="4311099"/>
            <a:ext cx="2487562" cy="501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400" b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♦ Поддержка </a:t>
            </a:r>
            <a:endParaRPr lang="ru-RU" sz="2400" b="1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31624" y="4821172"/>
            <a:ext cx="4473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6235D"/>
                </a:solidFill>
                <a:latin typeface="IBM Plex Sans" panose="020B0503050203000203" pitchFamily="34" charset="0"/>
              </a:rPr>
              <a:t>Чат с преподавателем и другими учениками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03873" y="5559721"/>
            <a:ext cx="4729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♦ Сертификат </a:t>
            </a:r>
            <a:r>
              <a:rPr lang="ru-RU" sz="2400" b="1" dirty="0">
                <a:solidFill>
                  <a:srgbClr val="36235D"/>
                </a:solidFill>
                <a:latin typeface="IBM Plex Sans" panose="020B0503050203000203" pitchFamily="34" charset="0"/>
              </a:rPr>
              <a:t>о прохождении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94752" y="5648884"/>
            <a:ext cx="4444180" cy="43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Стоимость:       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12 000 руб.</a:t>
            </a:r>
            <a:endParaRPr lang="ru-RU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05551" y="5236670"/>
            <a:ext cx="3559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Возраст:     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11-16 лет</a:t>
            </a:r>
            <a:endParaRPr lang="ru-RU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43549" y="4864806"/>
            <a:ext cx="4444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000"/>
              </a:spcBef>
            </a:pPr>
            <a:r>
              <a:rPr lang="ru-RU" sz="2000" b="1" i="1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Продолжительность :        </a:t>
            </a:r>
            <a:r>
              <a:rPr lang="ru-RU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3 месяца</a:t>
            </a:r>
            <a:endParaRPr lang="ru-RU" dirty="0">
              <a:solidFill>
                <a:srgbClr val="36235D"/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5</a:t>
            </a:fld>
            <a:endParaRPr lang="en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86579" y="532853"/>
            <a:ext cx="10618839" cy="5356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36235D"/>
                </a:solidFill>
                <a:latin typeface="Myriad Pro" panose="020B0503030403020204" pitchFamily="34" charset="0"/>
              </a:rPr>
              <a:t>Кому </a:t>
            </a:r>
            <a:r>
              <a:rPr lang="ru-RU" sz="2000" b="1" dirty="0" smtClean="0">
                <a:solidFill>
                  <a:srgbClr val="36235D"/>
                </a:solidFill>
                <a:latin typeface="Myriad Pro" panose="020B0503030403020204" pitchFamily="34" charset="0"/>
              </a:rPr>
              <a:t>подойдет кружок</a:t>
            </a:r>
            <a:endParaRPr lang="ru-RU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Наш </a:t>
            </a:r>
            <a:r>
              <a:rPr lang="ru-RU" sz="1600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кружок 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предназначен для тех, кто увлекается современными технологиями и гаджетами, интересуется программированием, мобильными приложениями и </a:t>
            </a:r>
            <a:r>
              <a:rPr lang="ru-RU" sz="1600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играми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, мечтает создать свой собственный проект и сделать первые шаги в IT</a:t>
            </a:r>
            <a:r>
              <a:rPr lang="ru-RU" sz="1600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.</a:t>
            </a:r>
            <a:endParaRPr lang="ru-RU" sz="1600" dirty="0">
              <a:solidFill>
                <a:srgbClr val="36235D"/>
              </a:solidFill>
              <a:latin typeface="IBM Plex Sans" panose="020B0503050203000203" pitchFamily="34" charset="0"/>
            </a:endParaRPr>
          </a:p>
          <a:p>
            <a:pPr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Никакие специальные навыки не требуются! Преподаватель подробно объяснит основы программирования на языке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Dart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 и сопроводит ученика до получения им результата — разработки мобильного приложения </a:t>
            </a:r>
            <a:r>
              <a:rPr lang="ru-RU" sz="1600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и 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игры (для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iOS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 +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Android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).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</a:t>
            </a:r>
            <a:endParaRPr lang="ru-RU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36235D"/>
                </a:solidFill>
                <a:latin typeface="Myriad Pro" panose="020B0503030403020204" pitchFamily="34" charset="0"/>
              </a:rPr>
              <a:t>Что нужно для </a:t>
            </a:r>
            <a:r>
              <a:rPr lang="ru-RU" sz="2000" b="1" dirty="0" smtClean="0">
                <a:solidFill>
                  <a:srgbClr val="36235D"/>
                </a:solidFill>
                <a:latin typeface="Myriad Pro" panose="020B0503030403020204" pitchFamily="34" charset="0"/>
              </a:rPr>
              <a:t>занятий</a:t>
            </a:r>
            <a:endParaRPr lang="ru-RU" sz="2000" b="1" dirty="0">
              <a:solidFill>
                <a:srgbClr val="36235D"/>
              </a:solidFill>
              <a:latin typeface="Myriad Pro" panose="020B0503030403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Персональный компьютер или ноутбук с операционной системой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Windows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,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Linux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 или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MacOS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 и объемом оперативной памяти 8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Gb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. Мобильный телефон на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Android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 или </a:t>
            </a:r>
            <a:r>
              <a:rPr lang="ru-RU" sz="1600" dirty="0" err="1">
                <a:solidFill>
                  <a:srgbClr val="36235D"/>
                </a:solidFill>
                <a:latin typeface="IBM Plex Sans" panose="020B0503050203000203" pitchFamily="34" charset="0"/>
              </a:rPr>
              <a:t>iOS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. </a:t>
            </a: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Доступ в интернет</a:t>
            </a:r>
            <a:r>
              <a:rPr lang="ru-RU" sz="1600" dirty="0" smtClean="0">
                <a:solidFill>
                  <a:srgbClr val="36235D"/>
                </a:solidFill>
                <a:latin typeface="IBM Plex Sans" panose="020B0503050203000203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36235D"/>
              </a:solidFill>
              <a:latin typeface="IBM Plex Sans" panose="020B050305020300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36235D"/>
                </a:solidFill>
                <a:latin typeface="IBM Plex Sans" panose="020B0503050203000203" pitchFamily="34" charset="0"/>
              </a:rPr>
              <a:t>Дополнительные бесплатные сервисы для программирования преподаватель поможет установить во время обучения.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14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757AE-68F1-3945-A37F-317D40E1C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22" y="2586153"/>
            <a:ext cx="5184775" cy="1107996"/>
          </a:xfrm>
        </p:spPr>
        <p:txBody>
          <a:bodyPr/>
          <a:lstStyle/>
          <a:p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004BF1B-FCF0-F74C-B7FF-39DA66A3E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4" y="4517559"/>
            <a:ext cx="1796152" cy="249299"/>
          </a:xfrm>
        </p:spPr>
        <p:txBody>
          <a:bodyPr/>
          <a:lstStyle/>
          <a:p>
            <a:r>
              <a:rPr lang="ru-RU" dirty="0" smtClean="0"/>
              <a:t>БЕЛОУС ЮЛИЯ</a:t>
            </a:r>
            <a:endParaRPr lang="en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A849E3-6FE4-3B41-BBD3-526289268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4907910"/>
            <a:ext cx="2700338" cy="664797"/>
          </a:xfrm>
        </p:spPr>
        <p:txBody>
          <a:bodyPr/>
          <a:lstStyle/>
          <a:p>
            <a:pPr lvl="0"/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Руководитель отдела игровых образовательных ресурсов АНО “</a:t>
            </a:r>
            <a:r>
              <a:rPr lang="ru-RU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еНано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endParaRPr lang="en-RU" dirty="0">
              <a:solidFill>
                <a:prstClr val="white"/>
              </a:solidFill>
              <a:latin typeface="Myriad Pro" panose="020B0503030403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B8BF44-2E21-9344-896F-BFDC90FB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4766858"/>
            <a:ext cx="2201621" cy="221599"/>
          </a:xfrm>
        </p:spPr>
        <p:txBody>
          <a:bodyPr/>
          <a:lstStyle/>
          <a:p>
            <a:r>
              <a:rPr lang="en-US" dirty="0" smtClean="0"/>
              <a:t>+7 </a:t>
            </a:r>
            <a:r>
              <a:rPr lang="en-RU" dirty="0" smtClean="0"/>
              <a:t>(</a:t>
            </a:r>
            <a:r>
              <a:rPr lang="en-RU" dirty="0" smtClean="0"/>
              <a:t>9</a:t>
            </a:r>
            <a:r>
              <a:rPr lang="en-US" dirty="0" smtClean="0"/>
              <a:t>10</a:t>
            </a:r>
            <a:r>
              <a:rPr lang="en-RU" dirty="0" smtClean="0"/>
              <a:t>) </a:t>
            </a:r>
            <a:r>
              <a:rPr lang="en-US" dirty="0" smtClean="0"/>
              <a:t>474</a:t>
            </a:r>
            <a:r>
              <a:rPr lang="en-RU" dirty="0" smtClean="0"/>
              <a:t>-</a:t>
            </a:r>
            <a:r>
              <a:rPr lang="en-US" dirty="0" smtClean="0"/>
              <a:t>62</a:t>
            </a:r>
            <a:r>
              <a:rPr lang="en-RU" dirty="0" smtClean="0"/>
              <a:t>-</a:t>
            </a:r>
            <a:r>
              <a:rPr lang="en-US" dirty="0" smtClean="0"/>
              <a:t>79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2F0BE5-1C75-4E47-9422-E6AA81D3E0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5036220"/>
            <a:ext cx="3056386" cy="221599"/>
          </a:xfrm>
        </p:spPr>
        <p:txBody>
          <a:bodyPr/>
          <a:lstStyle/>
          <a:p>
            <a:r>
              <a:rPr lang="en-US" dirty="0" err="1" smtClean="0"/>
              <a:t>Julia.Belous</a:t>
            </a:r>
            <a:r>
              <a:rPr lang="en-GB" dirty="0" smtClean="0"/>
              <a:t>@rusnano.com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338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" id="{E07DC29D-CA81-0B4C-9462-72F0BCA431A3}" vid="{48EAE7C2-FEA5-9D45-96C2-F39968D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516</Words>
  <Application>Microsoft Office PowerPoint</Application>
  <PresentationFormat>Широкоэкранный</PresentationFormat>
  <Paragraphs>57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Times New Roman</vt:lpstr>
      <vt:lpstr>Arial</vt:lpstr>
      <vt:lpstr>IBM Plex Sans</vt:lpstr>
      <vt:lpstr>Navigo</vt:lpstr>
      <vt:lpstr>Myriad Pro</vt:lpstr>
      <vt:lpstr>Calibri</vt:lpstr>
      <vt:lpstr>STEM</vt:lpstr>
      <vt:lpstr>Кружок «Разработка мобильных приложений и игр на Flutter»</vt:lpstr>
      <vt:lpstr>ТЕХНОЛОГИЯ БУДУЩЕГО</vt:lpstr>
      <vt:lpstr>Презентация PowerPoint</vt:lpstr>
      <vt:lpstr>Кирилл Непомилуев Разработчик курса, преподаватель -практик   </vt:lpstr>
      <vt:lpstr>ПРОЦЕСС ОБУЧЕНИЯ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Julia</cp:lastModifiedBy>
  <cp:revision>42</cp:revision>
  <dcterms:created xsi:type="dcterms:W3CDTF">2020-09-29T10:32:58Z</dcterms:created>
  <dcterms:modified xsi:type="dcterms:W3CDTF">2021-11-16T21:07:56Z</dcterms:modified>
</cp:coreProperties>
</file>