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66" r:id="rId21"/>
  </p:sldIdLst>
  <p:sldSz cx="12192000" cy="6858000"/>
  <p:notesSz cx="12192000" cy="6858000"/>
  <p:defaultTextStyle>
    <a:defPPr>
      <a:defRPr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5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heme" Target="theme/theme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presProps" Target="presProps.xml" 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 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>
                <a:solidFill>
                  <a:srgbClr val="6A40BF"/>
                </a:solidFill>
              </a:rPr>
              <a:t>Знаете ли вы об ИИ</a:t>
            </a:r>
            <a:r>
              <a:rPr lang="ru-RU" sz="1800" b="1"/>
              <a:t>?</a:t>
            </a:r>
            <a:endParaRPr lang="ru-RU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28</c:v>
                </c:pt>
                <c:pt idx="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07-4D59-BD75-74F6B1A406F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</c:v>
                </c:pt>
                <c:pt idx="1">
                  <c:v>27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07-4D59-BD75-74F6B1A406F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spPr>
            <a:solidFill>
              <a:srgbClr val="6A40B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32</c:v>
                </c:pt>
                <c:pt idx="1">
                  <c:v>15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07-4D59-BD75-74F6B1A406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6954624"/>
        <c:axId val="33172288"/>
      </c:barChart>
      <c:catAx>
        <c:axId val="36954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3172288"/>
        <c:crosses val="autoZero"/>
        <c:auto val="1"/>
        <c:lblAlgn val="ctr"/>
        <c:lblOffset val="100"/>
        <c:noMultiLvlLbl val="0"/>
      </c:catAx>
      <c:valAx>
        <c:axId val="331722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crossAx val="3695462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>
                <a:solidFill>
                  <a:srgbClr val="6A40BF"/>
                </a:solidFill>
              </a:rPr>
              <a:t>Хотели ли бы вы продолжить изучение ИИ?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Возможно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</c:v>
                </c:pt>
                <c:pt idx="1">
                  <c:v>20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E3-4C5A-8FB7-24DFFE951EE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Возможно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75</c:v>
                </c:pt>
                <c:pt idx="1">
                  <c:v>5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E3-4C5A-8FB7-24DFFE951EE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spPr>
            <a:solidFill>
              <a:srgbClr val="6A40B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Возможно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83</c:v>
                </c:pt>
                <c:pt idx="1">
                  <c:v>7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E3-4C5A-8FB7-24DFFE951E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5271168"/>
        <c:axId val="33174016"/>
      </c:barChart>
      <c:catAx>
        <c:axId val="35271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3174016"/>
        <c:crosses val="autoZero"/>
        <c:auto val="1"/>
        <c:lblAlgn val="ctr"/>
        <c:lblOffset val="100"/>
        <c:noMultiLvlLbl val="0"/>
      </c:catAx>
      <c:valAx>
        <c:axId val="331740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crossAx val="3527116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Relationship Id="rId6" Type="http://schemas.openxmlformats.org/officeDocument/2006/relationships/image" Target="../media/image7.pn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8" name="Rectangle 8"/>
          <p:cNvSpPr/>
          <p:nvPr userDrawn="1"/>
        </p:nvSpPr>
        <p:spPr bwMode="auto">
          <a:xfrm>
            <a:off x="371475" y="368300"/>
            <a:ext cx="11449049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cxnSp>
        <p:nvCxnSpPr>
          <p:cNvPr id="9" name="Straight Connector 10"/>
          <p:cNvCxnSpPr>
            <a:cxnSpLocks/>
          </p:cNvCxnSpPr>
          <p:nvPr userDrawn="1"/>
        </p:nvCxnSpPr>
        <p:spPr bwMode="auto"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58813" y="5841999"/>
            <a:ext cx="1172677" cy="348942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 bwMode="auto"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auto"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GB"/>
              <a:t>Click to edit Master subtitle style</a:t>
            </a:r>
            <a:endParaRPr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3"/>
          </p:nvPr>
        </p:nvSpPr>
        <p:spPr bwMode="auto"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GB"/>
              <a:t>Click icon to add picture</a:t>
            </a:r>
            <a:endParaRPr/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9" name="Title 7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4068761" cy="886397"/>
          </a:xfrm>
        </p:spPr>
        <p:txBody>
          <a:bodyPr/>
          <a:lstStyle>
            <a:lvl1pPr>
              <a:defRPr sz="32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7" name="Rectangle 8"/>
          <p:cNvSpPr/>
          <p:nvPr userDrawn="1"/>
        </p:nvSpPr>
        <p:spPr bwMode="auto">
          <a:xfrm>
            <a:off x="371475" y="368300"/>
            <a:ext cx="11449049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658813" y="5841999"/>
            <a:ext cx="1172677" cy="34894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 bwMode="auto"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Спасибо за внимание!</a:t>
            </a:r>
            <a:endParaRPr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auto"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GB"/>
              <a:t>Click to edit Master subtitle style</a:t>
            </a:r>
            <a:endParaRPr/>
          </a:p>
        </p:txBody>
      </p:sp>
      <p:sp>
        <p:nvSpPr>
          <p:cNvPr id="11" name="Text Placeholder 16"/>
          <p:cNvSpPr>
            <a:spLocks noGrp="1"/>
          </p:cNvSpPr>
          <p:nvPr>
            <p:ph type="body" sz="quarter" idx="13"/>
          </p:nvPr>
        </p:nvSpPr>
        <p:spPr bwMode="auto"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4"/>
          </p:nvPr>
        </p:nvSpPr>
        <p:spPr bwMode="auto"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5"/>
          </p:nvPr>
        </p:nvSpPr>
        <p:spPr bwMode="auto"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6"/>
          </p:nvPr>
        </p:nvSpPr>
        <p:spPr bwMode="auto"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15" name="Text Placeholder 16"/>
          <p:cNvSpPr>
            <a:spLocks noGrp="1"/>
          </p:cNvSpPr>
          <p:nvPr>
            <p:ph type="body" sz="quarter" idx="17"/>
          </p:nvPr>
        </p:nvSpPr>
        <p:spPr bwMode="auto"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pic>
        <p:nvPicPr>
          <p:cNvPr id="16" name="Picture 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7" name="Picture 15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4444792" y="4813826"/>
            <a:ext cx="151355" cy="1513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8" name="Rectangle 10"/>
          <p:cNvSpPr/>
          <p:nvPr userDrawn="1"/>
        </p:nvSpPr>
        <p:spPr bwMode="auto">
          <a:xfrm>
            <a:off x="371475" y="368300"/>
            <a:ext cx="11449049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solidFill>
                <a:srgbClr val="36235D"/>
              </a:solidFill>
            </a:endParaRPr>
          </a:p>
        </p:txBody>
      </p:sp>
      <p:cxnSp>
        <p:nvCxnSpPr>
          <p:cNvPr id="9" name="Straight Connector 11"/>
          <p:cNvCxnSpPr>
            <a:cxnSpLocks/>
          </p:cNvCxnSpPr>
          <p:nvPr userDrawn="1"/>
        </p:nvCxnSpPr>
        <p:spPr bwMode="auto"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auto"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GB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GB"/>
              <a:t>Click to edit Master text styles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9" name="Title 7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5184775" cy="886397"/>
          </a:xfrm>
        </p:spPr>
        <p:txBody>
          <a:bodyPr/>
          <a:lstStyle>
            <a:lvl1pPr>
              <a:defRPr sz="3200"/>
            </a:lvl1pPr>
          </a:lstStyle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en-GB"/>
              <a:t>Click to edit Master title style</a:t>
            </a:r>
            <a:endParaRPr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58813" y="2024063"/>
            <a:ext cx="10909300" cy="357187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>
              <a:defRPr/>
            </a:pPr>
            <a:r>
              <a:rPr lang="en-GB"/>
              <a:t>Click to edit Master text styles</a:t>
            </a:r>
            <a:endParaRPr/>
          </a:p>
          <a:p>
            <a:pPr lvl="1">
              <a:defRPr/>
            </a:pPr>
            <a:r>
              <a:rPr lang="en-GB"/>
              <a:t>Second level</a:t>
            </a:r>
            <a:endParaRPr/>
          </a:p>
          <a:p>
            <a:pPr lvl="2">
              <a:defRPr/>
            </a:pPr>
            <a:r>
              <a:rPr lang="en-GB"/>
              <a:t>Third level</a:t>
            </a:r>
            <a:endParaRPr/>
          </a:p>
          <a:p>
            <a:pPr lvl="3">
              <a:defRPr/>
            </a:pPr>
            <a:r>
              <a:rPr lang="en-GB"/>
              <a:t>Fourth level</a:t>
            </a:r>
            <a:endParaRPr/>
          </a:p>
          <a:p>
            <a:pPr lvl="4">
              <a:defRPr/>
            </a:pPr>
            <a:r>
              <a:rPr lang="en-GB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rgbClr val="6A40BF"/>
                </a:solidFill>
                <a:latin typeface="IBM Plex Sans"/>
              </a:defRPr>
            </a:lvl1pPr>
          </a:lstStyle>
          <a:p>
            <a:pPr>
              <a:defRPr/>
            </a:pPr>
            <a:r>
              <a:rPr lang="ru-RU"/>
              <a:t>20.11.2020</a:t>
            </a: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rgbClr val="6A40BF"/>
                </a:solidFill>
                <a:latin typeface="IBM Plex Sans"/>
              </a:defRPr>
            </a:lvl1pPr>
          </a:lstStyle>
          <a:p>
            <a:pPr>
              <a:defRPr/>
            </a:pPr>
            <a:r>
              <a:rPr lang="en-GB"/>
              <a:t>STEM-</a:t>
            </a:r>
            <a:r>
              <a:rPr lang="ru-RU"/>
              <a:t>карьера и инновационный бизнес:</a:t>
            </a:r>
            <a:br>
              <a:rPr lang="ru-RU"/>
            </a:br>
            <a:r>
              <a:rPr lang="ru-RU"/>
              <a:t>Что об этом нужно знать современному учителю</a:t>
            </a: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>
                <a:solidFill>
                  <a:srgbClr val="6A40BF"/>
                </a:solidFill>
                <a:latin typeface="IBM Plex Sans"/>
              </a:defRPr>
            </a:lvl1pPr>
          </a:lstStyle>
          <a:p>
            <a:pPr>
              <a:defRPr/>
            </a:pPr>
            <a:fld id="{C033B5AB-57F3-E64C-A620-0DB5A8503720}" type="slidenum">
              <a:rPr/>
              <a:t>‹#›</a:t>
            </a:fld>
            <a:endParaRPr/>
          </a:p>
        </p:txBody>
      </p:sp>
      <p:sp>
        <p:nvSpPr>
          <p:cNvPr id="9" name="Rectangle 6"/>
          <p:cNvSpPr/>
          <p:nvPr/>
        </p:nvSpPr>
        <p:spPr bwMode="auto">
          <a:xfrm>
            <a:off x="371475" y="368300"/>
            <a:ext cx="11449049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7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11" name="Rectangle 8"/>
          <p:cNvSpPr/>
          <p:nvPr userDrawn="1"/>
        </p:nvSpPr>
        <p:spPr bwMode="auto">
          <a:xfrm>
            <a:off x="371475" y="368300"/>
            <a:ext cx="11449049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12"/>
          <a:stretch/>
        </p:blipFill>
        <p:spPr bwMode="auto">
          <a:xfrm>
            <a:off x="658813" y="5841999"/>
            <a:ext cx="1205718" cy="358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/>
  <p:txStyles>
    <p:titleStyle>
      <a:lvl1pPr algn="l" defTabSz="914400">
        <a:lnSpc>
          <a:spcPct val="90000"/>
        </a:lnSpc>
        <a:spcBef>
          <a:spcPts val="0"/>
        </a:spcBef>
        <a:buNone/>
        <a:defRPr sz="4000" b="1" i="0">
          <a:solidFill>
            <a:srgbClr val="6A40BF"/>
          </a:solidFill>
          <a:latin typeface="Navigo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400">
          <a:solidFill>
            <a:srgbClr val="36235D"/>
          </a:solidFill>
          <a:latin typeface="IBM Plex Sans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rgbClr val="36235D"/>
          </a:solidFill>
          <a:latin typeface="IBM Plex Sans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rgbClr val="36235D"/>
          </a:solidFill>
          <a:latin typeface="IBM Plex Sans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rgbClr val="36235D"/>
          </a:solidFill>
          <a:latin typeface="IBM Plex Sans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rgbClr val="36235D"/>
          </a:solidFill>
          <a:latin typeface="IBM Plex Sans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9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 /><Relationship Id="rId1" Type="http://schemas.openxmlformats.org/officeDocument/2006/relationships/slideLayout" Target="../slideLayouts/slideLayout6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 /><Relationship Id="rId1" Type="http://schemas.openxmlformats.org/officeDocument/2006/relationships/slideLayout" Target="../slideLayouts/slideLayout10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 /><Relationship Id="rId1" Type="http://schemas.openxmlformats.org/officeDocument/2006/relationships/slideLayout" Target="../slideLayouts/slideLayout9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 /><Relationship Id="rId1" Type="http://schemas.openxmlformats.org/officeDocument/2006/relationships/slideLayout" Target="../slideLayouts/slideLayout8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8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 /><Relationship Id="rId2" Type="http://schemas.openxmlformats.org/officeDocument/2006/relationships/image" Target="../media/image25.jpg" /><Relationship Id="rId1" Type="http://schemas.openxmlformats.org/officeDocument/2006/relationships/slideLayout" Target="../slideLayouts/slideLayout8.xml" /><Relationship Id="rId4" Type="http://schemas.openxmlformats.org/officeDocument/2006/relationships/image" Target="../media/image27.jpeg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3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4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5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6.xml" /><Relationship Id="rId4" Type="http://schemas.openxmlformats.org/officeDocument/2006/relationships/hyperlink" Target="https://stemford.org/education/courses/details/6410690722451365058" TargetMode="Externa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5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5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9.xml" /><Relationship Id="rId6" Type="http://schemas.openxmlformats.org/officeDocument/2006/relationships/image" Target="../media/image18.png" /><Relationship Id="rId5" Type="http://schemas.openxmlformats.org/officeDocument/2006/relationships/image" Target="../media/image17.png" /><Relationship Id="rId4" Type="http://schemas.openxmlformats.org/officeDocument/2006/relationships/image" Target="../media/image16.jp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5.xml" /><Relationship Id="rId4" Type="http://schemas.openxmlformats.org/officeDocument/2006/relationships/chart" Target="../charts/char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579299" y="1550205"/>
            <a:ext cx="6325231" cy="1938992"/>
          </a:xfrm>
        </p:spPr>
        <p:txBody>
          <a:bodyPr/>
          <a:lstStyle/>
          <a:p>
            <a:pPr>
              <a:defRPr/>
            </a:pPr>
            <a:r>
              <a:rPr lang="ru-RU" sz="2800">
                <a:latin typeface="Myriad Pro"/>
              </a:rPr>
              <a:t>Использование ресурсов онлайн-платформы "Стемфорд” при реализации конвергентного подхода в обучении, включая гуманитарные дисциплины</a:t>
            </a:r>
            <a:endParaRPr sz="2800">
              <a:latin typeface="Myriad Pro"/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579299" y="4002551"/>
            <a:ext cx="5710594" cy="2157514"/>
          </a:xfrm>
        </p:spPr>
        <p:txBody>
          <a:bodyPr/>
          <a:lstStyle/>
          <a:p>
            <a:pPr>
              <a:defRPr/>
            </a:pPr>
            <a:r>
              <a:rPr lang="ru-RU" sz="1400">
                <a:latin typeface="Myriad Pro"/>
              </a:rPr>
              <a:t>Ершов Сергей Владимирович - </a:t>
            </a:r>
            <a:r>
              <a:rPr lang="ru-RU" sz="1400" b="0">
                <a:latin typeface="Myriad Pro"/>
              </a:rPr>
              <a:t>зав. кафедрой модернизации образовательного процесса гимназии ФГАОУ ВО "Российский университет транспорта" (МИИТ), учитель физики и информатики, рук. проекта "STEAM-образование"</a:t>
            </a:r>
            <a:endParaRPr/>
          </a:p>
          <a:p>
            <a:pPr>
              <a:defRPr/>
            </a:pPr>
            <a:r>
              <a:rPr lang="ru-RU" sz="1400">
                <a:latin typeface="Myriad Pro"/>
              </a:rPr>
              <a:t>Родина Галина Владимировна - </a:t>
            </a:r>
            <a:r>
              <a:rPr lang="ru-RU" sz="1400" b="0">
                <a:latin typeface="Myriad Pro"/>
              </a:rPr>
              <a:t>зам. директора  гимназии ФГАОУ ВО "Российский университет транспорта" (МИИТ), учитель химии</a:t>
            </a:r>
            <a:endParaRPr/>
          </a:p>
          <a:p>
            <a:pPr>
              <a:defRPr/>
            </a:pPr>
            <a:r>
              <a:rPr lang="ru-RU" sz="1400">
                <a:latin typeface="Myriad Pro"/>
              </a:rPr>
              <a:t>Сенчакова Екатерина Геннадьевна </a:t>
            </a:r>
            <a:r>
              <a:rPr lang="ru-RU" sz="1400" b="0">
                <a:latin typeface="Myriad Pro"/>
              </a:rPr>
              <a:t>- зав. кафедрой гуманитарных дисциплин гимназии ФГАОУ ВО "Российский университет транспорта" (МИИТ), учитель русского языка и литературы</a:t>
            </a:r>
            <a:endParaRPr/>
          </a:p>
          <a:p>
            <a:pPr>
              <a:defRPr/>
            </a:pPr>
            <a:endParaRPr>
              <a:latin typeface="Myriad Pro"/>
            </a:endParaRP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6289893" y="5921513"/>
            <a:ext cx="1368424" cy="365125"/>
          </a:xfrm>
        </p:spPr>
        <p:txBody>
          <a:bodyPr/>
          <a:lstStyle/>
          <a:p>
            <a:pPr>
              <a:defRPr/>
            </a:pPr>
            <a:r>
              <a:rPr lang="ru-RU" sz="1600" b="1">
                <a:latin typeface="Myriad Pro"/>
              </a:rPr>
              <a:t>17.11.2021</a:t>
            </a:r>
            <a:endParaRPr sz="1600" b="1">
              <a:latin typeface="Myriad Pr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9"/>
          <p:cNvSpPr>
            <a:spLocks noGrp="1"/>
          </p:cNvSpPr>
          <p:nvPr>
            <p:ph type="body" sz="half" idx="2"/>
          </p:nvPr>
        </p:nvSpPr>
        <p:spPr bwMode="auto"/>
        <p:txBody>
          <a:bodyPr>
            <a:normAutofit fontScale="92500" lnSpcReduction="10000"/>
          </a:bodyPr>
          <a:lstStyle/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Доступность.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Содержательность.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Интерактивность.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Современность.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Повышение мотивации.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Вариативность использования.</a:t>
            </a:r>
            <a:endParaRPr/>
          </a:p>
          <a:p>
            <a:pPr marL="342900" indent="-342900">
              <a:buFont typeface="Wingdings"/>
              <a:buChar char="§"/>
              <a:defRPr/>
            </a:pPr>
            <a:r>
              <a:rPr lang="ru-RU" sz="2400">
                <a:latin typeface="Times New Roman"/>
              </a:rPr>
              <a:t>Межпредметная интеграция.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5184775" cy="443198"/>
          </a:xfrm>
        </p:spPr>
        <p:txBody>
          <a:bodyPr/>
          <a:lstStyle/>
          <a:p>
            <a:pPr>
              <a:defRPr/>
            </a:pPr>
            <a:r>
              <a:rPr lang="ru-RU"/>
              <a:t>ИИ от Стемфорд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5180727" y="831216"/>
            <a:ext cx="6550226" cy="468510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658813" y="1073844"/>
            <a:ext cx="6325231" cy="4487382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Myriad Pro"/>
              </a:rPr>
              <a:t>Использование ресурсов платформы Стемфорд на уроках русского языка</a:t>
            </a:r>
            <a:endParaRPr dirty="0">
              <a:latin typeface="Myriad Pr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414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Необходимые условия для реализации на уровне ООО и СОО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D88CA0-94B4-3C4A-9CBF-69EAC82C3D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200" dirty="0">
                <a:latin typeface="Myriad Pro" panose="020B0503030403020204" pitchFamily="34" charset="0"/>
              </a:rPr>
              <a:t>Договор о командном взаимодействии с декларированием определённой мутабельности целей, способов, временных рамок проекта</a:t>
            </a:r>
          </a:p>
          <a:p>
            <a:r>
              <a:rPr lang="ru-RU" sz="2200" dirty="0">
                <a:latin typeface="Myriad Pro" panose="020B0503030403020204" pitchFamily="34" charset="0"/>
              </a:rPr>
              <a:t>Пролонгированное сотрудничество</a:t>
            </a:r>
          </a:p>
          <a:p>
            <a:r>
              <a:rPr lang="ru-RU" sz="2200" dirty="0">
                <a:latin typeface="Myriad Pro" panose="020B0503030403020204" pitchFamily="34" charset="0"/>
              </a:rPr>
              <a:t>Оперативность реагирования и высокая степень включённости в проект</a:t>
            </a:r>
            <a:endParaRPr lang="x-none" sz="2200" dirty="0">
              <a:latin typeface="Myriad Pro" panose="020B0503030403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BCFE49-3EEC-7440-B9BE-17AEA0140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4100" y="2024063"/>
            <a:ext cx="5600700" cy="3817936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Myriad Pro" panose="020B0503030403020204" pitchFamily="34" charset="0"/>
              </a:rPr>
              <a:t> </a:t>
            </a:r>
            <a:r>
              <a:rPr lang="ru-RU" sz="2400" dirty="0">
                <a:latin typeface="Myriad Pro" panose="020B0503030403020204" pitchFamily="34" charset="0"/>
              </a:rPr>
              <a:t>Договор о командном взаимодействии с реализацией  через коллективную деятельность (класс, урок/цикл уроков) и чрез индивидуальный проект при условии участия двух руководителей</a:t>
            </a:r>
          </a:p>
          <a:p>
            <a:r>
              <a:rPr lang="ru-RU" sz="2400" dirty="0">
                <a:latin typeface="Myriad Pro" panose="020B0503030403020204" pitchFamily="34" charset="0"/>
              </a:rPr>
              <a:t>Возможно краткосрочное сотрудничество</a:t>
            </a:r>
          </a:p>
          <a:p>
            <a:r>
              <a:rPr lang="ru-RU" sz="2400" dirty="0">
                <a:latin typeface="Myriad Pro" panose="020B0503030403020204" pitchFamily="34" charset="0"/>
              </a:rPr>
              <a:t>Договор о возможной презентации проекта в различных предметных областях согласно </a:t>
            </a:r>
            <a:r>
              <a:rPr lang="ru-RU" sz="2400" dirty="0" err="1">
                <a:latin typeface="Myriad Pro" panose="020B0503030403020204" pitchFamily="34" charset="0"/>
              </a:rPr>
              <a:t>конвергентности</a:t>
            </a:r>
            <a:r>
              <a:rPr lang="ru-RU" sz="2400" dirty="0">
                <a:latin typeface="Myriad Pro" panose="020B0503030403020204" pitchFamily="34" charset="0"/>
              </a:rPr>
              <a:t> содержания</a:t>
            </a:r>
            <a:endParaRPr lang="x-none" sz="2400" dirty="0">
              <a:latin typeface="Myriad Pro" panose="020B0503030403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79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350" y="1934308"/>
            <a:ext cx="4948238" cy="339132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Уроки из раздела «Стилистика»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479040"/>
            <a:ext cx="5583726" cy="3362960"/>
          </a:xfrm>
        </p:spPr>
        <p:txBody>
          <a:bodyPr>
            <a:noAutofit/>
          </a:bodyPr>
          <a:lstStyle/>
          <a:p>
            <a:r>
              <a:rPr lang="ru-RU" dirty="0">
                <a:latin typeface="Myriad Pro" panose="020B0503030403020204" pitchFamily="34" charset="0"/>
              </a:rPr>
              <a:t>Работа с текстами различных стилей речи</a:t>
            </a:r>
          </a:p>
          <a:p>
            <a:r>
              <a:rPr lang="ru-RU" dirty="0">
                <a:latin typeface="Myriad Pro" panose="020B0503030403020204" pitchFamily="34" charset="0"/>
              </a:rPr>
              <a:t>Работа со структурными компонентами текста, связь компонентов, их взаимодействие</a:t>
            </a:r>
          </a:p>
          <a:p>
            <a:r>
              <a:rPr lang="ru-RU" dirty="0">
                <a:latin typeface="Myriad Pro" panose="020B0503030403020204" pitchFamily="34" charset="0"/>
              </a:rPr>
              <a:t>Трансформация стиля текста согласно изменениям условий речевой ситуации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31" y="1529862"/>
            <a:ext cx="4114800" cy="4026876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1107996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русского языка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022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4" b="14684"/>
          <a:stretch>
            <a:fillRect/>
          </a:stretch>
        </p:blipFill>
        <p:spPr>
          <a:xfrm>
            <a:off x="6734908" y="1762369"/>
            <a:ext cx="4414105" cy="407963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9540874" cy="886397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русского языка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8813" y="1635370"/>
            <a:ext cx="5443049" cy="3894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36235D"/>
                </a:solidFill>
                <a:latin typeface="Myriad Pro" panose="020B0503030403020204" pitchFamily="34" charset="0"/>
              </a:rPr>
              <a:t>Проектирование собственного текста</a:t>
            </a:r>
          </a:p>
          <a:p>
            <a:pPr marL="228600" lvl="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36235D"/>
                </a:solidFill>
                <a:latin typeface="Myriad Pro" panose="020B0503030403020204" pitchFamily="34" charset="0"/>
              </a:rPr>
              <a:t>Речевые тренинги (спонтанное/инициативное, реактивное, </a:t>
            </a:r>
            <a:r>
              <a:rPr lang="ru-RU" sz="2400" dirty="0" err="1">
                <a:solidFill>
                  <a:srgbClr val="36235D"/>
                </a:solidFill>
                <a:latin typeface="Myriad Pro" panose="020B0503030403020204" pitchFamily="34" charset="0"/>
              </a:rPr>
              <a:t>имитативное</a:t>
            </a:r>
            <a:r>
              <a:rPr lang="ru-RU" sz="2400" dirty="0">
                <a:solidFill>
                  <a:srgbClr val="36235D"/>
                </a:solidFill>
                <a:latin typeface="Myriad Pro" panose="020B0503030403020204" pitchFamily="34" charset="0"/>
              </a:rPr>
              <a:t> говорение) в рамках подготовки к ОГЭ</a:t>
            </a:r>
          </a:p>
          <a:p>
            <a:pPr marL="228600" lvl="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36235D"/>
                </a:solidFill>
                <a:latin typeface="Myriad Pro" panose="020B0503030403020204" pitchFamily="34" charset="0"/>
              </a:rPr>
              <a:t>Работа с терминами как компонентами лексики и орфоэпии</a:t>
            </a:r>
            <a:endParaRPr lang="x-none" sz="2400" dirty="0">
              <a:solidFill>
                <a:srgbClr val="36235D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324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38976"/>
            <a:ext cx="5472113" cy="3946761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latin typeface="Myriad Pro" panose="020B0503030403020204" pitchFamily="34" charset="0"/>
              </a:rPr>
              <a:t>Речевые тренинги (спонтанное/инициативное, реактивное, </a:t>
            </a:r>
            <a:r>
              <a:rPr lang="ru-RU" sz="2200" dirty="0" err="1">
                <a:latin typeface="Myriad Pro" panose="020B0503030403020204" pitchFamily="34" charset="0"/>
              </a:rPr>
              <a:t>имитативное</a:t>
            </a:r>
            <a:r>
              <a:rPr lang="ru-RU" sz="2200" dirty="0">
                <a:latin typeface="Myriad Pro" panose="020B0503030403020204" pitchFamily="34" charset="0"/>
              </a:rPr>
              <a:t> говорение) в рамках подготовки к ОГЭ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latin typeface="Myriad Pro" panose="020B0503030403020204" pitchFamily="34" charset="0"/>
              </a:rPr>
              <a:t>Использование фрагментов какого-либо курса в качестве кейса по обществознанию/экономике (например, «Основы искусственного интеллекта», «</a:t>
            </a:r>
            <a:r>
              <a:rPr lang="ru-RU" sz="2200" dirty="0" err="1">
                <a:latin typeface="Myriad Pro" panose="020B0503030403020204" pitchFamily="34" charset="0"/>
              </a:rPr>
              <a:t>Супергидрофобность</a:t>
            </a:r>
            <a:r>
              <a:rPr lang="ru-RU" sz="2200" dirty="0">
                <a:latin typeface="Myriad Pro" panose="020B0503030403020204" pitchFamily="34" charset="0"/>
              </a:rPr>
              <a:t>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813" y="620713"/>
            <a:ext cx="10700849" cy="886397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русского языка, обществознания, экономики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684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658813" y="1821741"/>
            <a:ext cx="6325231" cy="3739485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Myriad Pro"/>
              </a:rPr>
              <a:t>Использование ресурсов платформы Стемфорд на уроках химии</a:t>
            </a:r>
            <a:endParaRPr dirty="0">
              <a:latin typeface="Myriad Pr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23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 txBox="1">
            <a:spLocks/>
          </p:cNvSpPr>
          <p:nvPr/>
        </p:nvSpPr>
        <p:spPr>
          <a:xfrm>
            <a:off x="647308" y="404664"/>
            <a:ext cx="8749555" cy="1107996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000" b="1" i="0">
                <a:solidFill>
                  <a:srgbClr val="6A40BF"/>
                </a:solidFill>
                <a:latin typeface="Navigo"/>
                <a:ea typeface="+mj-ea"/>
                <a:cs typeface="+mj-cs"/>
              </a:defRPr>
            </a:lvl1pPr>
          </a:lstStyle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химии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312" y="1428434"/>
            <a:ext cx="53046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Машина времени в химии</a:t>
            </a:r>
          </a:p>
          <a:p>
            <a:r>
              <a:rPr lang="ru-RU" dirty="0"/>
              <a:t>Что такое катализ и какую роль он играет в природе и технологиях?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7308" y="3034570"/>
            <a:ext cx="5376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I раздел. Общие сведение о химической кинетике.</a:t>
            </a:r>
          </a:p>
          <a:p>
            <a:r>
              <a:rPr lang="ru-RU" dirty="0"/>
              <a:t>II раздел. Общие сведения о катализе.</a:t>
            </a:r>
          </a:p>
          <a:p>
            <a:r>
              <a:rPr lang="ru-RU" dirty="0"/>
              <a:t>III раздел. Катализ и </a:t>
            </a:r>
            <a:r>
              <a:rPr lang="ru-RU" dirty="0" err="1"/>
              <a:t>нанотехнологии</a:t>
            </a:r>
            <a:r>
              <a:rPr lang="ru-RU" dirty="0"/>
              <a:t>.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Итоговое тестирование, на основании которого выдается сертификат о прохождении курса. 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141" y="2348880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Структура курса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t="11846" r="11631" b="14390"/>
          <a:stretch/>
        </p:blipFill>
        <p:spPr>
          <a:xfrm>
            <a:off x="6096000" y="1174711"/>
            <a:ext cx="4746971" cy="346091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075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20211115_162747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6025" r="12027" b="30899"/>
          <a:stretch/>
        </p:blipFill>
        <p:spPr bwMode="auto">
          <a:xfrm>
            <a:off x="4727848" y="1844824"/>
            <a:ext cx="6031832" cy="355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 txBox="1">
            <a:spLocks/>
          </p:cNvSpPr>
          <p:nvPr/>
        </p:nvSpPr>
        <p:spPr>
          <a:xfrm>
            <a:off x="647308" y="404664"/>
            <a:ext cx="8749555" cy="648072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000" b="1" i="0">
                <a:solidFill>
                  <a:srgbClr val="6A40BF"/>
                </a:solidFill>
                <a:latin typeface="Navigo"/>
                <a:ea typeface="+mj-ea"/>
                <a:cs typeface="+mj-cs"/>
              </a:defRPr>
            </a:lvl1pPr>
          </a:lstStyle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химии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809" y="1089610"/>
            <a:ext cx="9435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Место курса:</a:t>
            </a:r>
          </a:p>
          <a:p>
            <a:r>
              <a:rPr lang="ru-RU" dirty="0"/>
              <a:t>9 класс, раздел «Классификация химических реакций», тема «Скорость химических реакций»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329" y="1976662"/>
            <a:ext cx="39865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 класс, раздел Химические реакции»</a:t>
            </a:r>
          </a:p>
          <a:p>
            <a:r>
              <a:rPr lang="ru-RU" dirty="0"/>
              <a:t>тема « Скорость химических реакций. Катализ»</a:t>
            </a:r>
          </a:p>
          <a:p>
            <a:endParaRPr lang="ru-RU" dirty="0"/>
          </a:p>
          <a:p>
            <a:r>
              <a:rPr lang="ru-RU" dirty="0"/>
              <a:t>Для подготовки к ЕГЭ, внеурочная деятельность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413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02"/>
          <a:stretch/>
        </p:blipFill>
        <p:spPr>
          <a:xfrm>
            <a:off x="7968208" y="1556792"/>
            <a:ext cx="2786753" cy="2414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26526" b="25909"/>
          <a:stretch/>
        </p:blipFill>
        <p:spPr>
          <a:xfrm>
            <a:off x="647308" y="1700808"/>
            <a:ext cx="3002342" cy="227062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 txBox="1">
            <a:spLocks/>
          </p:cNvSpPr>
          <p:nvPr/>
        </p:nvSpPr>
        <p:spPr>
          <a:xfrm>
            <a:off x="647308" y="404664"/>
            <a:ext cx="8749555" cy="648072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000" b="1" i="0">
                <a:solidFill>
                  <a:srgbClr val="6A40BF"/>
                </a:solidFill>
                <a:latin typeface="Navigo"/>
                <a:ea typeface="+mj-ea"/>
                <a:cs typeface="+mj-cs"/>
              </a:defRPr>
            </a:lvl1pPr>
          </a:lstStyle>
          <a:p>
            <a:r>
              <a:rPr lang="ru-RU" dirty="0">
                <a:latin typeface="Myriad Pro" panose="020B0503030403020204" pitchFamily="34" charset="0"/>
              </a:rPr>
              <a:t>Область использования – уроки химии</a:t>
            </a:r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376" y="1046693"/>
            <a:ext cx="10041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Практическая работа « Изучение влияния условий проведения химической реакции на её скорость»</a:t>
            </a:r>
          </a:p>
        </p:txBody>
      </p:sp>
      <p:pic>
        <p:nvPicPr>
          <p:cNvPr id="2052" name="Picture 4" descr="https://storage11.eljur.ru/storage/595ce86b535fa12e9d0ac7ae1c3e997e?filename=B41BE6A9-F28C-48E9-9D4B-699E5760DCA7.jpeg&amp;domain=mii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33677" r="24213" b="4103"/>
          <a:stretch/>
        </p:blipFill>
        <p:spPr bwMode="auto">
          <a:xfrm>
            <a:off x="4223792" y="3284984"/>
            <a:ext cx="3322730" cy="230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55440" y="5766177"/>
            <a:ext cx="360040" cy="15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59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Справка </a:t>
            </a:r>
            <a:endParaRPr>
              <a:latin typeface="Myriad Pro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 bwMode="auto">
          <a:xfrm>
            <a:off x="658813" y="2024063"/>
            <a:ext cx="10909300" cy="4229876"/>
          </a:xfrm>
        </p:spPr>
        <p:txBody>
          <a:bodyPr/>
          <a:lstStyle/>
          <a:p>
            <a:pPr>
              <a:buFont typeface="Wingdings"/>
              <a:buChar char="§"/>
              <a:defRPr/>
            </a:pPr>
            <a:r>
              <a:rPr lang="ru-RU" sz="2400" b="1">
                <a:latin typeface="Myriad Pro"/>
              </a:rPr>
              <a:t>Гимназия РУТ(МИИТ) в проекте с 2016 года.</a:t>
            </a:r>
            <a:endParaRPr/>
          </a:p>
          <a:p>
            <a:pPr>
              <a:buFont typeface="Wingdings"/>
              <a:buChar char="§"/>
              <a:defRPr/>
            </a:pPr>
            <a:r>
              <a:rPr lang="ru-RU" sz="2400" b="1">
                <a:latin typeface="Myriad Pro"/>
              </a:rPr>
              <a:t>Создана </a:t>
            </a:r>
            <a:r>
              <a:rPr lang="en-US" sz="2400" b="1">
                <a:latin typeface="Myriad Pro"/>
              </a:rPr>
              <a:t>STEAM-</a:t>
            </a:r>
            <a:r>
              <a:rPr lang="ru-RU" sz="2400" b="1">
                <a:latin typeface="Myriad Pro"/>
              </a:rPr>
              <a:t>студия на базе ресурсной базы платформы Стемфорд.</a:t>
            </a:r>
            <a:endParaRPr/>
          </a:p>
          <a:p>
            <a:pPr>
              <a:buFont typeface="Wingdings"/>
              <a:buChar char="§"/>
              <a:defRPr/>
            </a:pPr>
            <a:r>
              <a:rPr lang="ru-RU" sz="2400" b="1">
                <a:latin typeface="Myriad Pro"/>
              </a:rPr>
              <a:t>Сформировано устойчивое сообщество педагогов гимназии РУТ(МИИТ), реализующих </a:t>
            </a:r>
            <a:r>
              <a:rPr lang="en-US" sz="2400" b="1">
                <a:latin typeface="Myriad Pro"/>
              </a:rPr>
              <a:t>STEM-</a:t>
            </a:r>
            <a:r>
              <a:rPr lang="ru-RU" sz="2400" b="1">
                <a:latin typeface="Myriad Pro"/>
              </a:rPr>
              <a:t>подход.</a:t>
            </a:r>
            <a:endParaRPr/>
          </a:p>
          <a:p>
            <a:pPr>
              <a:buFont typeface="Wingdings"/>
              <a:buChar char="§"/>
              <a:defRPr/>
            </a:pPr>
            <a:r>
              <a:rPr lang="ru-RU" sz="2400" b="1">
                <a:latin typeface="Myriad Pro"/>
              </a:rPr>
              <a:t>Увеличен охват обучающихся, вовлеченных в деятельность с ресурсами Платформы от старшеклассников в начале до воспитанников детского сада на текущий момент.</a:t>
            </a:r>
            <a:endParaRPr/>
          </a:p>
          <a:p>
            <a:pPr marL="0" indent="0">
              <a:buNone/>
              <a:defRPr/>
            </a:pPr>
            <a:endParaRPr lang="ru-RU" sz="2400">
              <a:latin typeface="Myriad Pro"/>
            </a:endParaRPr>
          </a:p>
          <a:p>
            <a:pPr marL="0" indent="0">
              <a:buNone/>
              <a:defRPr/>
            </a:pPr>
            <a:endParaRPr>
              <a:latin typeface="Myriad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1</a:t>
            </a:fld>
            <a:endParaRPr>
              <a:latin typeface="Myriad Pr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ctrTitle"/>
          </p:nvPr>
        </p:nvSpPr>
        <p:spPr bwMode="auto">
          <a:xfrm>
            <a:off x="559422" y="2586153"/>
            <a:ext cx="5184775" cy="1107996"/>
          </a:xfrm>
        </p:spPr>
        <p:txBody>
          <a:bodyPr/>
          <a:lstStyle/>
          <a:p>
            <a:pPr>
              <a:defRPr/>
            </a:pPr>
            <a:r>
              <a:rPr lang="ru-RU" dirty="0" err="1"/>
              <a:t>Стемфорд</a:t>
            </a:r>
            <a:r>
              <a:rPr lang="ru-RU" dirty="0"/>
              <a:t>, вместе мы – сила!!!</a:t>
            </a:r>
            <a:endParaRPr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 bwMode="auto">
          <a:xfrm>
            <a:off x="658813" y="4517559"/>
            <a:ext cx="2700337" cy="498598"/>
          </a:xfrm>
        </p:spPr>
        <p:txBody>
          <a:bodyPr/>
          <a:lstStyle/>
          <a:p>
            <a:pPr>
              <a:defRPr/>
            </a:pPr>
            <a:r>
              <a:rPr lang="ru-RU" dirty="0"/>
              <a:t>Гимназия рут(</a:t>
            </a:r>
            <a:r>
              <a:rPr lang="ru-RU" dirty="0" err="1"/>
              <a:t>миит</a:t>
            </a:r>
            <a:r>
              <a:rPr lang="ru-RU" dirty="0"/>
              <a:t>)</a:t>
            </a:r>
            <a:endParaRPr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 bwMode="auto">
          <a:xfrm>
            <a:off x="658812" y="5036220"/>
            <a:ext cx="3564979" cy="443198"/>
          </a:xfrm>
        </p:spPr>
        <p:txBody>
          <a:bodyPr/>
          <a:lstStyle/>
          <a:p>
            <a:pPr>
              <a:defRPr/>
            </a:pPr>
            <a:r>
              <a:rPr lang="ru-RU" dirty="0"/>
              <a:t>Проект «</a:t>
            </a:r>
            <a:r>
              <a:rPr lang="en-US" dirty="0"/>
              <a:t>STEAM-</a:t>
            </a:r>
            <a:r>
              <a:rPr lang="ru-RU" dirty="0"/>
              <a:t>образование»</a:t>
            </a:r>
            <a:endParaRPr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669931" y="5499481"/>
            <a:ext cx="3056386" cy="221599"/>
          </a:xfrm>
        </p:spPr>
        <p:txBody>
          <a:bodyPr/>
          <a:lstStyle/>
          <a:p>
            <a:r>
              <a:rPr lang="en-US" dirty="0"/>
              <a:t>Ershovsv.miit@gmail.com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658813" y="1073844"/>
            <a:ext cx="6325231" cy="4487382"/>
          </a:xfrm>
        </p:spPr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Использование курса «Основы искусственного интеллекта» на уроках информатики</a:t>
            </a:r>
            <a:endParaRPr>
              <a:latin typeface="Myriad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Искусственный интеллект, как дисциплина</a:t>
            </a:r>
            <a:endParaRPr>
              <a:latin typeface="Myriad Pro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 bwMode="auto"/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ru-RU">
                <a:latin typeface="Myriad Pro"/>
              </a:rPr>
              <a:t>С 2021 года Министерство Просвещения России включает в школьную программу образовательных учреждений новую учебную дисциплину — «Искусственный интеллект».</a:t>
            </a:r>
            <a:endParaRPr/>
          </a:p>
          <a:p>
            <a:pPr marL="0" indent="0">
              <a:buNone/>
              <a:defRPr/>
            </a:pPr>
            <a:r>
              <a:rPr lang="ru-RU">
                <a:latin typeface="Myriad Pro"/>
              </a:rPr>
              <a:t>Новая дисциплина будет введена не менее чем в 1% всех образовательных учреждений нашей страны, а уже к 2024 году новый предмет будут изучать школьники не менее чем в 50% учебных заведений.</a:t>
            </a:r>
            <a:endParaRPr/>
          </a:p>
          <a:p>
            <a:pPr marL="0" indent="0">
              <a:buNone/>
              <a:defRPr/>
            </a:pPr>
            <a:endParaRPr lang="ru-RU">
              <a:latin typeface="Myriad Pro"/>
            </a:endParaRPr>
          </a:p>
          <a:p>
            <a:pPr marL="0" indent="0">
              <a:buNone/>
              <a:defRPr/>
            </a:pPr>
            <a:endParaRPr lang="ru-RU">
              <a:latin typeface="Myriad Pro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3</a:t>
            </a:fld>
            <a:endParaRPr>
              <a:latin typeface="Myriad Pro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/>
        </p:blipFill>
        <p:spPr bwMode="auto">
          <a:xfrm>
            <a:off x="6818897" y="1404151"/>
            <a:ext cx="4220034" cy="4708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58812" y="1453019"/>
            <a:ext cx="5184776" cy="4283901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ru-RU" b="1" u="sng">
                <a:latin typeface="Times New Roman"/>
              </a:rPr>
              <a:t>Цель курса</a:t>
            </a:r>
            <a:r>
              <a:rPr lang="ru-RU" sz="1800" b="1">
                <a:latin typeface="Times New Roman"/>
              </a:rPr>
              <a:t>: </a:t>
            </a:r>
            <a:r>
              <a:rPr lang="ru-RU" b="1">
                <a:latin typeface="Times New Roman"/>
              </a:rPr>
              <a:t>познакомить слушателей с основами искусственного интеллекта и, соответственно, его составных частей - технологий машинного обучения, глубокого обучения, машинного зрения.</a:t>
            </a:r>
            <a:endParaRPr/>
          </a:p>
          <a:p>
            <a:pPr marL="0" indent="0" algn="just">
              <a:buNone/>
              <a:defRPr/>
            </a:pPr>
            <a:endParaRPr lang="ru-RU" b="1">
              <a:latin typeface="Times New Roman"/>
            </a:endParaRPr>
          </a:p>
          <a:p>
            <a:pPr marL="0" indent="0" algn="just">
              <a:buNone/>
              <a:defRPr/>
            </a:pPr>
            <a:r>
              <a:rPr lang="ru-RU" b="1" u="sng">
                <a:latin typeface="Times New Roman"/>
              </a:rPr>
              <a:t>Целевая аудитория</a:t>
            </a:r>
            <a:r>
              <a:rPr lang="ru-RU" b="1">
                <a:latin typeface="Times New Roman"/>
              </a:rPr>
              <a:t>: школьники старших классов, обучающиеся по программам естественно-научного и технического профилей.</a:t>
            </a:r>
            <a:endParaRPr b="1">
              <a:latin typeface="Times New Roman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267186" y="1441150"/>
            <a:ext cx="5472113" cy="339132"/>
          </a:xfrm>
        </p:spPr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Курс «Основы искусственного интеллекта»</a:t>
            </a:r>
            <a:endParaRPr>
              <a:latin typeface="Myriad Pro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Экскурс и пропедевтика от Стемфорд</a:t>
            </a:r>
            <a:endParaRPr>
              <a:latin typeface="Myriad Pro"/>
            </a:endParaRPr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4</a:t>
            </a:fld>
            <a:endParaRPr>
              <a:latin typeface="Myriad Pro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/>
        </p:blipFill>
        <p:spPr bwMode="auto">
          <a:xfrm>
            <a:off x="6258837" y="2105981"/>
            <a:ext cx="4850477" cy="29432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7"/>
          <p:cNvSpPr/>
          <p:nvPr/>
        </p:nvSpPr>
        <p:spPr bwMode="auto">
          <a:xfrm>
            <a:off x="4171167" y="5841999"/>
            <a:ext cx="708973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700" b="1" u="sng">
                <a:solidFill>
                  <a:srgbClr val="36235D"/>
                </a:solidFill>
                <a:latin typeface="Myriad Pro"/>
                <a:hlinkClick r:id="rId4" tooltip="https://stemford.org/education/courses/details/6410690722451365058"/>
              </a:rPr>
              <a:t>https://stemford.org/education/courses/details/6410690722451365058</a:t>
            </a:r>
            <a:endParaRPr lang="ru-RU" sz="1700" b="1">
              <a:solidFill>
                <a:srgbClr val="36235D"/>
              </a:solidFill>
              <a:latin typeface="Myriad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Структура курса</a:t>
            </a:r>
            <a:endParaRPr>
              <a:latin typeface="Myriad Pro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1562"/>
          <a:stretch/>
        </p:blipFill>
        <p:spPr bwMode="auto">
          <a:xfrm>
            <a:off x="6452410" y="2024063"/>
            <a:ext cx="5115702" cy="356991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бъект 4"/>
          <p:cNvSpPr>
            <a:spLocks noGrp="1"/>
          </p:cNvSpPr>
          <p:nvPr>
            <p:ph sz="half" idx="2"/>
          </p:nvPr>
        </p:nvSpPr>
        <p:spPr bwMode="auto">
          <a:xfrm>
            <a:off x="623888" y="2024063"/>
            <a:ext cx="5472112" cy="3569913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400">
                <a:latin typeface="Times New Roman"/>
              </a:rPr>
              <a:t>Что такое машинное и глубокое обучение?</a:t>
            </a:r>
            <a:endParaRPr/>
          </a:p>
          <a:p>
            <a:pPr algn="just">
              <a:defRPr/>
            </a:pPr>
            <a:r>
              <a:rPr lang="ru-RU" sz="2400">
                <a:latin typeface="Times New Roman"/>
              </a:rPr>
              <a:t>Основные типы задач машинного обучения с примерами решений.</a:t>
            </a:r>
            <a:endParaRPr/>
          </a:p>
          <a:p>
            <a:pPr algn="just">
              <a:defRPr/>
            </a:pPr>
            <a:r>
              <a:rPr lang="ru-RU" sz="2400">
                <a:latin typeface="Times New Roman"/>
              </a:rPr>
              <a:t>Перспективы развития технологий </a:t>
            </a:r>
            <a:r>
              <a:rPr lang="en-US" sz="2400">
                <a:latin typeface="Times New Roman"/>
              </a:rPr>
              <a:t>ML/AI.</a:t>
            </a:r>
            <a:endParaRPr/>
          </a:p>
          <a:p>
            <a:pPr algn="just">
              <a:defRPr/>
            </a:pPr>
            <a:r>
              <a:rPr lang="ru-RU" sz="2400">
                <a:latin typeface="Times New Roman"/>
              </a:rPr>
              <a:t>Различие между ИИ и мозгом человека.</a:t>
            </a:r>
            <a:endParaRPr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5</a:t>
            </a:fld>
            <a:endParaRPr>
              <a:latin typeface="Myriad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Учебная деятельность 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/>
        <p:txBody>
          <a:bodyPr>
            <a:normAutofit fontScale="92500"/>
          </a:bodyPr>
          <a:lstStyle/>
          <a:p>
            <a:pPr>
              <a:defRPr/>
            </a:pPr>
            <a:r>
              <a:rPr lang="ru-RU" sz="2400">
                <a:latin typeface="Times New Roman"/>
              </a:rPr>
              <a:t>Индивидуальна работа обучающихся.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</a:rPr>
              <a:t>Групповая работа по решению кейсов.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</a:rPr>
              <a:t>Использование «перевернутого класса».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</a:rPr>
              <a:t>Возможность использования при дистанционном формате обучения.</a:t>
            </a:r>
            <a:endParaRPr/>
          </a:p>
          <a:p>
            <a:pPr>
              <a:defRPr/>
            </a:pPr>
            <a:r>
              <a:rPr lang="ru-RU" sz="2400">
                <a:latin typeface="Times New Roman"/>
              </a:rPr>
              <a:t>Автоматизация тестовых материалов и контроля.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/>
              <a:t>6</a:t>
            </a:fld>
            <a:endParaRPr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/>
        </p:blipFill>
        <p:spPr bwMode="auto">
          <a:xfrm>
            <a:off x="6451865" y="2024063"/>
            <a:ext cx="4760382" cy="357028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 bwMode="auto">
          <a:xfrm>
            <a:off x="658813" y="1519637"/>
            <a:ext cx="5316102" cy="4371583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В настоящее время существует единственный учебник информатики углубленного уровня для профильных 11-х классов И.А. Калинина и Н.Н. Самылкиной, в котором есть глава «Интеллектуальные алгоритмы и искусственный интеллект». Она состоит из пяти параграфов:</a:t>
            </a:r>
            <a:endParaRPr/>
          </a:p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§ 9. Интеллект и его моделирование (Задачи ИИ. Тест Тьюринга. Интеллектуальные системы);</a:t>
            </a:r>
            <a:endParaRPr/>
          </a:p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§ 10. Алгебра логики (Логические операции. Законы алгебры логики);</a:t>
            </a:r>
            <a:endParaRPr/>
          </a:p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§ 11. Знания и их представление (Онтологии и их классификации. Модели знаний);</a:t>
            </a:r>
            <a:endParaRPr/>
          </a:p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§ 12. Экспертные системы (Состав экспертных систем. Нечеткая логика);</a:t>
            </a:r>
            <a:endParaRPr/>
          </a:p>
          <a:p>
            <a:pPr algn="just">
              <a:spcBef>
                <a:spcPts val="0"/>
              </a:spcBef>
              <a:defRPr/>
            </a:pPr>
            <a:r>
              <a:rPr lang="ru-RU" b="1">
                <a:latin typeface="Times New Roman"/>
              </a:rPr>
              <a:t>§ 13. Самообучающиеся технические системы (Алгоритм APRIORI, Алгоритм CART) [ c. 95-128].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auto">
          <a:xfrm>
            <a:off x="658813" y="620713"/>
            <a:ext cx="5184775" cy="886397"/>
          </a:xfrm>
        </p:spPr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Инкапсуляция в курс информатики</a:t>
            </a:r>
            <a:endParaRPr lang="en-US">
              <a:latin typeface="Myriad Pro"/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7</a:t>
            </a:fld>
            <a:endParaRPr>
              <a:latin typeface="Myriad Pro"/>
            </a:endParaRPr>
          </a:p>
        </p:txBody>
      </p:sp>
      <p:sp>
        <p:nvSpPr>
          <p:cNvPr id="7" name="Прямоугольник 1"/>
          <p:cNvSpPr/>
          <p:nvPr/>
        </p:nvSpPr>
        <p:spPr bwMode="auto">
          <a:xfrm>
            <a:off x="5974916" y="5841999"/>
            <a:ext cx="5398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36235D"/>
                </a:solidFill>
                <a:latin typeface="Myriad Pro"/>
              </a:rPr>
              <a:t>Калинин И.А., Самылкина Н.Н. Информатика. 11 класс. Углубленный уровень. М.: Бином. Лаборатория знаний, 2018. 212 с.</a:t>
            </a:r>
            <a:endParaRPr/>
          </a:p>
        </p:txBody>
      </p:sp>
      <p:pic>
        <p:nvPicPr>
          <p:cNvPr id="8" name="Picture 2" descr="C:\Users\Сергей\Downloads\Attachments_ershovsv.miit@gmail.com_2021-11-13_13-44-08\20211112_143019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096000" y="620713"/>
            <a:ext cx="4032482" cy="3024361"/>
          </a:xfrm>
          <a:prstGeom prst="rect">
            <a:avLst/>
          </a:prstGeom>
          <a:noFill/>
        </p:spPr>
      </p:pic>
      <p:pic>
        <p:nvPicPr>
          <p:cNvPr id="9" name="Picture 3" descr="C:\Users\Сергей\Downloads\Attachments_ershovsv.miit@gmail.com_2021-11-13_13-44-57\20211112_145700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678454" y="2890223"/>
            <a:ext cx="3889657" cy="2917243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tretch/>
        </p:blipFill>
        <p:spPr bwMode="auto">
          <a:xfrm>
            <a:off x="6096000" y="3645074"/>
            <a:ext cx="1601074" cy="2162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10128482" y="620714"/>
            <a:ext cx="1439630" cy="2269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Myriad Pro"/>
              </a:rPr>
              <a:t>Опрос</a:t>
            </a:r>
            <a:endParaRPr>
              <a:latin typeface="Myriad Pro"/>
            </a:endParaRPr>
          </a:p>
        </p:txBody>
      </p:sp>
      <p:graphicFrame>
        <p:nvGraphicFramePr>
          <p:cNvPr id="5" name="Объект 11"/>
          <p:cNvGraphicFramePr>
            <a:graphicFrameLocks noGrp="1"/>
          </p:cNvGraphicFramePr>
          <p:nvPr>
            <p:ph sz="half" idx="1"/>
          </p:nvPr>
        </p:nvGraphicFramePr>
        <p:xfrm>
          <a:off x="658813" y="1415441"/>
          <a:ext cx="5184775" cy="417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033B5AB-57F3-E64C-A620-0DB5A8503720}" type="slidenum">
              <a:rPr>
                <a:latin typeface="Myriad Pro"/>
              </a:rPr>
              <a:t>8</a:t>
            </a:fld>
            <a:endParaRPr>
              <a:latin typeface="Myriad Pro"/>
            </a:endParaRPr>
          </a:p>
        </p:txBody>
      </p:sp>
      <p:graphicFrame>
        <p:nvGraphicFramePr>
          <p:cNvPr id="7" name="Объект 14"/>
          <p:cNvGraphicFramePr>
            <a:graphicFrameLocks noGrp="1"/>
          </p:cNvGraphicFramePr>
          <p:nvPr>
            <p:ph sz="half" idx="2"/>
          </p:nvPr>
        </p:nvGraphicFramePr>
        <p:xfrm>
          <a:off x="6096000" y="1174711"/>
          <a:ext cx="5472113" cy="4419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850</Words>
  <Application>Microsoft Office PowerPoint</Application>
  <DocSecurity>0</DocSecurity>
  <PresentationFormat>Широкоэкранный</PresentationFormat>
  <Paragraphs>100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STEM</vt:lpstr>
      <vt:lpstr>Использование ресурсов онлайн-платформы "Стемфорд” при реализации конвергентного подхода в обучении, включая гуманитарные дисциплины</vt:lpstr>
      <vt:lpstr>Справка </vt:lpstr>
      <vt:lpstr>Использование курса «Основы искусственного интеллекта» на уроках информатики</vt:lpstr>
      <vt:lpstr>Искусственный интеллект, как дисциплина</vt:lpstr>
      <vt:lpstr>Экскурс и пропедевтика от Стемфорд</vt:lpstr>
      <vt:lpstr>Структура курса</vt:lpstr>
      <vt:lpstr>Учебная деятельность </vt:lpstr>
      <vt:lpstr>Инкапсуляция в курс информатики</vt:lpstr>
      <vt:lpstr>Опрос</vt:lpstr>
      <vt:lpstr>ИИ от Стемфорд</vt:lpstr>
      <vt:lpstr>Использование ресурсов платформы Стемфорд на уроках русского языка</vt:lpstr>
      <vt:lpstr>Необходимые условия для реализации на уровне ООО и СОО</vt:lpstr>
      <vt:lpstr>Область использования – уроки русского языка</vt:lpstr>
      <vt:lpstr>Область использования – уроки русского языка</vt:lpstr>
      <vt:lpstr>Область использования – уроки русского языка, обществознания, экономики</vt:lpstr>
      <vt:lpstr>Использование ресурсов платформы Стемфорд на уроках химии</vt:lpstr>
      <vt:lpstr>Презентация PowerPoint</vt:lpstr>
      <vt:lpstr>Презентация PowerPoint</vt:lpstr>
      <vt:lpstr>Презентация PowerPoint</vt:lpstr>
      <vt:lpstr>Стемфорд, вместе мы – сила!!!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Сергей Владимирович Ершов</cp:lastModifiedBy>
  <cp:revision>46</cp:revision>
  <dcterms:created xsi:type="dcterms:W3CDTF">2020-09-29T10:32:58Z</dcterms:created>
  <dcterms:modified xsi:type="dcterms:W3CDTF">2021-11-15T18:56:09Z</dcterms:modified>
  <dc:identifier/>
  <dc:language/>
  <cp:version/>
</cp:coreProperties>
</file>